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1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9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4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1535F-FE2C-4566-9D2E-4965D864646B}" type="datetimeFigureOut">
              <a:rPr lang="en-US" smtClean="0"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04C4-4C96-4CAD-95F0-858DEEF54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lay-with-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swarmk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swarmkit/blob/master/design/nomenclatur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81400" y="4191000"/>
            <a:ext cx="19677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SwarmKit</a:t>
            </a:r>
            <a:endParaRPr lang="en-US" sz="36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894234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dirty="0" smtClean="0"/>
              <a:t>Docker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002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IP address should be advertised</a:t>
            </a:r>
            <a:r>
              <a:rPr lang="en-US" sz="3200" dirty="0" smtClean="0"/>
              <a:t>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If your nodes have only one IP address, it's safe to let </a:t>
            </a:r>
            <a:r>
              <a:rPr lang="en-US" sz="2400" dirty="0" smtClean="0"/>
              <a:t>auto detection </a:t>
            </a:r>
            <a:r>
              <a:rPr lang="en-US" sz="2400" dirty="0"/>
              <a:t>do the </a:t>
            </a:r>
            <a:r>
              <a:rPr lang="en-US" sz="2400" dirty="0" smtClean="0"/>
              <a:t>job</a:t>
            </a:r>
          </a:p>
          <a:p>
            <a:pPr marL="400050" lvl="1" indent="0">
              <a:buNone/>
            </a:pPr>
            <a:r>
              <a:rPr lang="en-US" sz="2000" dirty="0"/>
              <a:t>(Except if your instances have different private and public addresses, e.g. on EC2, and you are building a Swarm involving nodes inside and outside the private network: then you should advertise the public address</a:t>
            </a:r>
            <a:r>
              <a:rPr lang="en-US" sz="2000" dirty="0" smtClean="0"/>
              <a:t>.)</a:t>
            </a:r>
          </a:p>
          <a:p>
            <a:r>
              <a:rPr lang="en-US" sz="2400" dirty="0"/>
              <a:t>If your nodes have multiple IP addresses, pick an address which is reachable </a:t>
            </a:r>
            <a:r>
              <a:rPr lang="en-US" sz="2400" i="1" dirty="0"/>
              <a:t>by every other node</a:t>
            </a:r>
            <a:r>
              <a:rPr lang="en-US" sz="2400" dirty="0"/>
              <a:t> of the </a:t>
            </a:r>
            <a:r>
              <a:rPr lang="en-US" sz="2400" dirty="0" smtClean="0"/>
              <a:t>Swarm</a:t>
            </a:r>
          </a:p>
          <a:p>
            <a:r>
              <a:rPr lang="en-US" sz="2400" dirty="0"/>
              <a:t>If you are using </a:t>
            </a:r>
            <a:r>
              <a:rPr lang="en-US" sz="2400" dirty="0">
                <a:hlinkClick r:id="rId2"/>
              </a:rPr>
              <a:t>play-with-</a:t>
            </a:r>
            <a:r>
              <a:rPr lang="en-US" sz="2400" dirty="0" err="1">
                <a:hlinkClick r:id="rId2"/>
              </a:rPr>
              <a:t>docker</a:t>
            </a:r>
            <a:r>
              <a:rPr lang="en-US" sz="2400" dirty="0"/>
              <a:t>, use the IP address shown next to the node </a:t>
            </a:r>
            <a:r>
              <a:rPr lang="en-US" sz="2400" dirty="0" smtClean="0"/>
              <a:t>name</a:t>
            </a:r>
          </a:p>
          <a:p>
            <a:pPr marL="400050" lvl="1" indent="0">
              <a:buNone/>
            </a:pPr>
            <a:r>
              <a:rPr lang="en-US" sz="2000" dirty="0" smtClean="0"/>
              <a:t>(</a:t>
            </a:r>
            <a:r>
              <a:rPr lang="en-US" sz="2000" dirty="0"/>
              <a:t>This is the address of your node on your private internal overlay network. The other address that you might see is the address of your node on the </a:t>
            </a:r>
            <a:r>
              <a:rPr lang="en-US" sz="2000" dirty="0" err="1" smtClean="0"/>
              <a:t>docker_gwbridge</a:t>
            </a:r>
            <a:r>
              <a:rPr lang="en-US" sz="2000" dirty="0"/>
              <a:t> network, which is used for outbound traffic</a:t>
            </a:r>
            <a:r>
              <a:rPr lang="en-US" sz="2000" dirty="0" smtClean="0"/>
              <a:t>.)</a:t>
            </a:r>
          </a:p>
          <a:p>
            <a:pPr marL="400050" lvl="1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1500" y="762000"/>
            <a:ext cx="8001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Examples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err="1"/>
              <a:t>docker</a:t>
            </a:r>
            <a:r>
              <a:rPr lang="en-US" sz="2400" dirty="0"/>
              <a:t> swarm </a:t>
            </a:r>
            <a:r>
              <a:rPr lang="en-US" sz="2400" dirty="0" err="1"/>
              <a:t>init</a:t>
            </a:r>
            <a:r>
              <a:rPr lang="en-US" sz="2400" dirty="0"/>
              <a:t> --advertise-</a:t>
            </a:r>
            <a:r>
              <a:rPr lang="en-US" sz="2400" dirty="0" err="1"/>
              <a:t>addr</a:t>
            </a:r>
            <a:r>
              <a:rPr lang="en-US" sz="2400" dirty="0"/>
              <a:t> 10.0.9.2</a:t>
            </a:r>
          </a:p>
          <a:p>
            <a:r>
              <a:rPr lang="en-US" sz="2400" dirty="0" err="1"/>
              <a:t>docker</a:t>
            </a:r>
            <a:r>
              <a:rPr lang="en-US" sz="2400" dirty="0"/>
              <a:t> swarm </a:t>
            </a:r>
            <a:r>
              <a:rPr lang="en-US" sz="2400" dirty="0" err="1"/>
              <a:t>init</a:t>
            </a:r>
            <a:r>
              <a:rPr lang="en-US" sz="2400" dirty="0"/>
              <a:t> --advertise-</a:t>
            </a:r>
            <a:r>
              <a:rPr lang="en-US" sz="2400" dirty="0" err="1"/>
              <a:t>addr</a:t>
            </a:r>
            <a:r>
              <a:rPr lang="en-US" sz="2400" dirty="0"/>
              <a:t> eth0:23777</a:t>
            </a:r>
          </a:p>
          <a:p>
            <a:endParaRPr lang="en-US" sz="2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Token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602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output of </a:t>
            </a:r>
            <a:r>
              <a:rPr lang="en-US" dirty="0" err="1" smtClean="0"/>
              <a:t>docker</a:t>
            </a:r>
            <a:r>
              <a:rPr lang="en-US" dirty="0" smtClean="0"/>
              <a:t> swarm </a:t>
            </a:r>
            <a:r>
              <a:rPr lang="en-US" dirty="0" err="1" smtClean="0"/>
              <a:t>init</a:t>
            </a:r>
            <a:r>
              <a:rPr lang="en-US" dirty="0"/>
              <a:t>, we have a message confirming that our node is now the (single) manager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Docker generated two security tokens (like passphrases or passwords) for our </a:t>
            </a:r>
            <a:r>
              <a:rPr lang="en-US" dirty="0" smtClean="0"/>
              <a:t>cluster</a:t>
            </a:r>
          </a:p>
          <a:p>
            <a:r>
              <a:rPr lang="en-US" dirty="0"/>
              <a:t>The CLI shows us the command to use on other nodes to add them to the cluster using the "worker" security token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286000"/>
            <a:ext cx="800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Swarm initialized: current node (97hz3is0um7p6naiat5sgmajp) is now a manager.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737419" y="5486400"/>
            <a:ext cx="810178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/>
              <a:t>docker</a:t>
            </a:r>
            <a:r>
              <a:rPr lang="en-US" sz="1600" dirty="0" smtClean="0"/>
              <a:t> swarm join \</a:t>
            </a:r>
          </a:p>
          <a:p>
            <a:r>
              <a:rPr lang="en-US" sz="1600" dirty="0" smtClean="0"/>
              <a:t>    --token SWMTKN-1-544w7zs4n4xjsspr46i3u7ksbb3qysiorf2nuod5xpbygchtfd-bqmvjubwxbxixidmryddqc7mp \</a:t>
            </a:r>
          </a:p>
          <a:p>
            <a:r>
              <a:rPr lang="en-US" sz="1600" dirty="0" smtClean="0"/>
              <a:t>    172.17.0.1:23777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23452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that Swarm mode is </a:t>
            </a:r>
            <a:r>
              <a:rPr lang="en-US" dirty="0" smtClean="0"/>
              <a:t>enabled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info</a:t>
            </a:r>
          </a:p>
          <a:p>
            <a:r>
              <a:rPr lang="en-US" dirty="0"/>
              <a:t>The output should include: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4395" y="2895600"/>
            <a:ext cx="808101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Swarm: active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NodeID</a:t>
            </a:r>
            <a:r>
              <a:rPr lang="en-US" sz="1200" dirty="0" smtClean="0"/>
              <a:t>: 97hz3is0um7p6naiat5sgmajp</a:t>
            </a:r>
          </a:p>
          <a:p>
            <a:r>
              <a:rPr lang="en-US" sz="1200" dirty="0" smtClean="0"/>
              <a:t> Is Manager: true</a:t>
            </a:r>
          </a:p>
          <a:p>
            <a:r>
              <a:rPr lang="en-US" sz="1200" dirty="0" smtClean="0"/>
              <a:t> </a:t>
            </a:r>
            <a:r>
              <a:rPr lang="en-US" sz="1200" dirty="0" err="1" smtClean="0"/>
              <a:t>ClusterID</a:t>
            </a:r>
            <a:r>
              <a:rPr lang="en-US" sz="1200" dirty="0" smtClean="0"/>
              <a:t>: dgb5sadr22r1uzjbbt8knzdlu</a:t>
            </a:r>
          </a:p>
          <a:p>
            <a:r>
              <a:rPr lang="en-US" sz="1200" dirty="0" smtClean="0"/>
              <a:t> Managers: 1</a:t>
            </a:r>
          </a:p>
          <a:p>
            <a:r>
              <a:rPr lang="en-US" sz="1200" dirty="0" smtClean="0"/>
              <a:t> Nodes: 1</a:t>
            </a:r>
          </a:p>
          <a:p>
            <a:r>
              <a:rPr lang="en-US" sz="1200" dirty="0" smtClean="0"/>
              <a:t> Orchestration:</a:t>
            </a:r>
          </a:p>
          <a:p>
            <a:r>
              <a:rPr lang="en-US" sz="1200" dirty="0" smtClean="0"/>
              <a:t>  Task History Retention Limit: 5</a:t>
            </a:r>
          </a:p>
          <a:p>
            <a:r>
              <a:rPr lang="en-US" sz="1200" dirty="0" smtClean="0"/>
              <a:t> Raft:</a:t>
            </a:r>
          </a:p>
          <a:p>
            <a:r>
              <a:rPr lang="en-US" sz="1200" dirty="0" smtClean="0"/>
              <a:t>  Snapshot Interval: 10000</a:t>
            </a:r>
          </a:p>
          <a:p>
            <a:r>
              <a:rPr lang="en-US" sz="1200" dirty="0" smtClean="0"/>
              <a:t>  Heartbeat Tick: 1</a:t>
            </a:r>
          </a:p>
          <a:p>
            <a:r>
              <a:rPr lang="en-US" sz="1200" dirty="0" smtClean="0"/>
              <a:t>  Election Tick: 3</a:t>
            </a:r>
          </a:p>
          <a:p>
            <a:r>
              <a:rPr lang="en-US" sz="1200" dirty="0" smtClean="0"/>
              <a:t> Dispatcher:</a:t>
            </a:r>
          </a:p>
          <a:p>
            <a:r>
              <a:rPr lang="en-US" sz="1200" dirty="0" smtClean="0"/>
              <a:t>  Heartbeat Period: 5 seconds</a:t>
            </a:r>
          </a:p>
          <a:p>
            <a:r>
              <a:rPr lang="en-US" sz="1200" dirty="0" smtClean="0"/>
              <a:t> CA Configuration:</a:t>
            </a:r>
          </a:p>
          <a:p>
            <a:r>
              <a:rPr lang="en-US" sz="1200" dirty="0" smtClean="0"/>
              <a:t>  Expiry Duration: 3 months</a:t>
            </a:r>
          </a:p>
          <a:p>
            <a:r>
              <a:rPr lang="en-US" sz="1200" dirty="0" smtClean="0"/>
              <a:t> Node Address: 172.17.0.1</a:t>
            </a:r>
          </a:p>
        </p:txBody>
      </p:sp>
    </p:spTree>
    <p:extLst>
      <p:ext uri="{BB962C8B-B14F-4D97-AF65-F5344CB8AC3E}">
        <p14:creationId xmlns:p14="http://schemas.microsoft.com/office/powerpoint/2010/main" val="233944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Running </a:t>
            </a:r>
            <a:r>
              <a:rPr lang="en-US" sz="3200" dirty="0" smtClean="0"/>
              <a:t>the first </a:t>
            </a:r>
            <a:r>
              <a:rPr lang="en-US" sz="3200" dirty="0"/>
              <a:t>Swarm mode command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/>
              <a:t>Let's retry the exact same command as </a:t>
            </a:r>
            <a:r>
              <a:rPr lang="en-US" dirty="0" smtClean="0"/>
              <a:t>earlier</a:t>
            </a:r>
          </a:p>
          <a:p>
            <a:r>
              <a:rPr lang="en-US" dirty="0"/>
              <a:t>List the nodes </a:t>
            </a:r>
            <a:r>
              <a:rPr lang="en-US" dirty="0" smtClean="0"/>
              <a:t>(as of now, </a:t>
            </a:r>
            <a:r>
              <a:rPr lang="en-US" dirty="0"/>
              <a:t>the only node) of our cluster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docker</a:t>
            </a:r>
            <a:r>
              <a:rPr lang="en-US" dirty="0" smtClean="0"/>
              <a:t> node ls</a:t>
            </a:r>
          </a:p>
          <a:p>
            <a:pPr marL="0" indent="0">
              <a:buNone/>
            </a:pPr>
            <a:r>
              <a:rPr lang="en-US" dirty="0"/>
              <a:t>The output should look like the following: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886200"/>
            <a:ext cx="83820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[root@ip-172-31-44-186 ~]# </a:t>
            </a:r>
            <a:r>
              <a:rPr lang="en-US" sz="2000" dirty="0" err="1" smtClean="0"/>
              <a:t>docker</a:t>
            </a:r>
            <a:r>
              <a:rPr lang="en-US" sz="2000" dirty="0" smtClean="0"/>
              <a:t> node ls</a:t>
            </a:r>
          </a:p>
          <a:p>
            <a:r>
              <a:rPr lang="en-US" sz="2000" dirty="0" smtClean="0"/>
              <a:t>ID                           HOSTNAME          STATUS  AVAILABILITY  MANAGER STATUS</a:t>
            </a:r>
          </a:p>
          <a:p>
            <a:r>
              <a:rPr lang="en-US" sz="2000" dirty="0" smtClean="0"/>
              <a:t>97hz3is0um7p6naiat5sgmajp *  ip-172-31-44-186  Ready   Active        Leader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642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nodes to the </a:t>
            </a:r>
            <a:r>
              <a:rPr lang="en-US" dirty="0" smtClean="0"/>
              <a:t>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5135563"/>
          </a:xfrm>
        </p:spPr>
        <p:txBody>
          <a:bodyPr/>
          <a:lstStyle/>
          <a:p>
            <a:r>
              <a:rPr lang="en-US" dirty="0"/>
              <a:t>A cluster with one node is not a lot of fun</a:t>
            </a:r>
          </a:p>
          <a:p>
            <a:r>
              <a:rPr lang="en-US" dirty="0"/>
              <a:t>Let's add node2!</a:t>
            </a:r>
          </a:p>
          <a:p>
            <a:r>
              <a:rPr lang="en-US" dirty="0"/>
              <a:t>We need the token that was shown </a:t>
            </a:r>
            <a:r>
              <a:rPr lang="en-US" dirty="0" smtClean="0"/>
              <a:t>earlier</a:t>
            </a:r>
          </a:p>
          <a:p>
            <a:r>
              <a:rPr lang="en-US" dirty="0" smtClean="0"/>
              <a:t>To </a:t>
            </a:r>
            <a:r>
              <a:rPr lang="en-US" dirty="0"/>
              <a:t>Show the token again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Login to second node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276600"/>
            <a:ext cx="7924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/>
              <a:t>docker</a:t>
            </a:r>
            <a:r>
              <a:rPr lang="en-US" sz="2000" dirty="0"/>
              <a:t> swarm join-token worker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572000"/>
            <a:ext cx="79248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[root@ip-172-31-39-23 ~]#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swarm join \</a:t>
            </a:r>
          </a:p>
          <a:p>
            <a:r>
              <a:rPr lang="en-US" sz="1600" dirty="0" smtClean="0"/>
              <a:t>&gt;     --token SWMTKN-1-0hki177qusog95sfpi7k6ga54eta5ggi0slqp4j6w43k9xb4e1-4f5qlxlyzs9f6ghi5a9l0ha8j \</a:t>
            </a:r>
          </a:p>
          <a:p>
            <a:r>
              <a:rPr lang="en-US" sz="1600" dirty="0" smtClean="0"/>
              <a:t>&gt;     172.31.44.186:2377</a:t>
            </a:r>
          </a:p>
          <a:p>
            <a:r>
              <a:rPr lang="en-US" sz="1600" dirty="0" smtClean="0"/>
              <a:t>This node joined a swarm as a worker.&lt;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678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View our two-node </a:t>
            </a:r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Let's go back to node1 and see what our cluster looks </a:t>
            </a:r>
            <a:r>
              <a:rPr lang="en-US" dirty="0" smtClean="0"/>
              <a:t>like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0213" y="2171700"/>
            <a:ext cx="79248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[root@ip-172-31-44-186 ~]#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node ls</a:t>
            </a:r>
          </a:p>
          <a:p>
            <a:r>
              <a:rPr lang="en-US" sz="1600" dirty="0" smtClean="0"/>
              <a:t>ID                           HOSTNAME          STATUS  AVAILABILITY  MANAGER STATUS</a:t>
            </a:r>
          </a:p>
          <a:p>
            <a:r>
              <a:rPr lang="en-US" sz="1600" dirty="0" smtClean="0"/>
              <a:t>6abaetv1ba7e3dskr5oehjeme    ip-172-31-39-23   Ready   Active</a:t>
            </a:r>
          </a:p>
          <a:p>
            <a:r>
              <a:rPr lang="en-US" sz="1600" dirty="0" smtClean="0"/>
              <a:t>7x03k5m63tcyza067sdad9vyz *  ip-172-31-44-186  Ready   Active        Leader</a:t>
            </a:r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722671" y="4038600"/>
            <a:ext cx="79248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To add member</a:t>
            </a:r>
          </a:p>
          <a:p>
            <a:r>
              <a:rPr lang="en-US" sz="1600" dirty="0" smtClean="0"/>
              <a:t>[root@ip-172-31-39-23 ~]#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swarm join \</a:t>
            </a:r>
          </a:p>
          <a:p>
            <a:r>
              <a:rPr lang="en-US" sz="1600" dirty="0" smtClean="0"/>
              <a:t>&gt;     --token SWMTKN-1-0hki177qusog95sfpi7k6ga54eta5ggi0slqp4j6w43k9xb4e1-4f5qlxlyzs9f6ghi5a9l0ha8j \</a:t>
            </a:r>
          </a:p>
          <a:p>
            <a:r>
              <a:rPr lang="en-US" sz="1600" dirty="0" smtClean="0"/>
              <a:t>&gt;     172.31.44.186:2377</a:t>
            </a:r>
          </a:p>
          <a:p>
            <a:r>
              <a:rPr lang="en-US" sz="1600" dirty="0" smtClean="0"/>
              <a:t>This node joined a swarm as a worker.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150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0"/>
            <a:ext cx="7924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</a:t>
            </a:r>
            <a:r>
              <a:rPr lang="en-US" sz="1600" dirty="0" err="1" smtClean="0"/>
              <a:t>docker</a:t>
            </a:r>
            <a:r>
              <a:rPr lang="en-US" sz="1600" dirty="0" smtClean="0"/>
              <a:t> service create alpine ping 8.8.8.8</a:t>
            </a:r>
          </a:p>
          <a:p>
            <a:endParaRPr lang="en-US" sz="1600" dirty="0" smtClean="0"/>
          </a:p>
          <a:p>
            <a:r>
              <a:rPr lang="en-US" sz="1600" dirty="0" smtClean="0"/>
              <a:t>[root@ip-172-31-44-186 ~]#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service </a:t>
            </a:r>
            <a:r>
              <a:rPr lang="en-US" sz="1600" dirty="0" err="1" smtClean="0"/>
              <a:t>ps</a:t>
            </a:r>
            <a:r>
              <a:rPr lang="en-US" sz="1600" dirty="0" smtClean="0"/>
              <a:t> cb5tfk6ctcbbk199vzdw0gd0l</a:t>
            </a:r>
          </a:p>
          <a:p>
            <a:r>
              <a:rPr lang="en-US" sz="1600" dirty="0" smtClean="0"/>
              <a:t>ID                         NAME                 IMAGE   NODE              DESIRED STATE  CURRENT STATE           ERROR</a:t>
            </a:r>
          </a:p>
          <a:p>
            <a:r>
              <a:rPr lang="en-US" sz="1600" dirty="0" smtClean="0"/>
              <a:t>9rkyueifbch2gkefnn0kjpf03  gigantic_dubinsky.1  alpine  ip-172-31-44-186  Running        </a:t>
            </a:r>
            <a:r>
              <a:rPr lang="en-US" sz="1600" dirty="0" err="1" smtClean="0"/>
              <a:t>Running</a:t>
            </a:r>
            <a:r>
              <a:rPr lang="en-US" sz="1600" dirty="0" smtClean="0"/>
              <a:t> 37 seconds ago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57200" y="3384755"/>
            <a:ext cx="79248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[root@ip-172-31-44-186 ~]#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</a:t>
            </a:r>
            <a:r>
              <a:rPr lang="en-US" sz="1600" dirty="0" err="1" smtClean="0"/>
              <a:t>ps</a:t>
            </a:r>
            <a:endParaRPr lang="en-US" sz="1600" dirty="0" smtClean="0"/>
          </a:p>
          <a:p>
            <a:r>
              <a:rPr lang="en-US" sz="1600" dirty="0" smtClean="0"/>
              <a:t>CONTAINER ID        IMAGE               COMMAND             CREATED             STATUS              PORTS               NAMES</a:t>
            </a:r>
          </a:p>
          <a:p>
            <a:r>
              <a:rPr lang="en-US" sz="1600" dirty="0" smtClean="0"/>
              <a:t>863ace6efb4c        </a:t>
            </a:r>
            <a:r>
              <a:rPr lang="en-US" sz="1600" dirty="0" err="1" smtClean="0"/>
              <a:t>alpine:latest</a:t>
            </a:r>
            <a:r>
              <a:rPr lang="en-US" sz="1600" dirty="0" smtClean="0"/>
              <a:t>       "ping 8.8.8.8"      14 minutes ago      Up 14 minutes                           gigantic_dubinsky.1.9rkyueifbch2gkefnn0kjpf03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8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838200"/>
            <a:ext cx="7924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[root@ip-172-31-44-186 ~]#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logs &lt;container id&gt;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2860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Scale our service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895600"/>
            <a:ext cx="7924800" cy="1181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service ls</a:t>
            </a:r>
          </a:p>
          <a:p>
            <a:r>
              <a:rPr lang="en-US" sz="1600" dirty="0" smtClean="0"/>
              <a:t>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service update cb5tfk6ctcbb --replicas 10</a:t>
            </a:r>
          </a:p>
          <a:p>
            <a:r>
              <a:rPr lang="en-US" sz="1600" dirty="0" smtClean="0"/>
              <a:t>#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</a:t>
            </a:r>
            <a:r>
              <a:rPr lang="en-US" sz="1600" dirty="0" err="1" smtClean="0"/>
              <a:t>ps</a:t>
            </a:r>
            <a:endParaRPr lang="en-US" sz="16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9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iagram showing what happens during docker service create, courtesy of @aluzzard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iagram showing what happens during docker service create, courtesy of @aluzzard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2" y="1143000"/>
            <a:ext cx="857161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Swarmkit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600200"/>
            <a:ext cx="8153400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err="1">
                <a:hlinkClick r:id="rId2"/>
              </a:rPr>
              <a:t>SwarmKit</a:t>
            </a:r>
            <a:r>
              <a:rPr lang="en-US" sz="2400" dirty="0"/>
              <a:t> is an open source toolkit to build multi-node systems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1600" dirty="0" smtClean="0"/>
              <a:t>https://github.com/docker/swarmkit</a:t>
            </a:r>
            <a:endParaRPr lang="en-US" sz="2000" dirty="0" smtClean="0"/>
          </a:p>
          <a:p>
            <a:r>
              <a:rPr lang="en-US" sz="2400" dirty="0"/>
              <a:t>It is a reusable library, like </a:t>
            </a:r>
            <a:r>
              <a:rPr lang="en-US" sz="2400" dirty="0" err="1"/>
              <a:t>libcontainer</a:t>
            </a:r>
            <a:r>
              <a:rPr lang="en-US" sz="2400" dirty="0"/>
              <a:t>, </a:t>
            </a:r>
            <a:r>
              <a:rPr lang="en-US" sz="2400" dirty="0" err="1"/>
              <a:t>libnetwork</a:t>
            </a:r>
            <a:r>
              <a:rPr lang="en-US" sz="2400" dirty="0"/>
              <a:t>, </a:t>
            </a:r>
            <a:r>
              <a:rPr lang="en-US" sz="2400" dirty="0" err="1" smtClean="0"/>
              <a:t>vpnkit</a:t>
            </a:r>
            <a:endParaRPr lang="en-US" sz="2400" dirty="0" smtClean="0"/>
          </a:p>
          <a:p>
            <a:r>
              <a:rPr lang="en-US" sz="2400" dirty="0"/>
              <a:t>It is a plumbing part of the Docker </a:t>
            </a:r>
            <a:r>
              <a:rPr lang="en-US" sz="2400" dirty="0" smtClean="0"/>
              <a:t>ecosystem</a:t>
            </a:r>
          </a:p>
          <a:p>
            <a:r>
              <a:rPr lang="en-US" sz="2400" dirty="0" err="1"/>
              <a:t>SwarmKit</a:t>
            </a:r>
            <a:r>
              <a:rPr lang="en-US" sz="2400" dirty="0"/>
              <a:t> comes with two examples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err="1" smtClean="0"/>
              <a:t>swarmctl</a:t>
            </a:r>
            <a:r>
              <a:rPr lang="en-US" sz="2000" dirty="0"/>
              <a:t> (a CLI tool to "speak" the </a:t>
            </a:r>
            <a:r>
              <a:rPr lang="en-US" sz="2000" dirty="0" err="1"/>
              <a:t>SwarmKit</a:t>
            </a:r>
            <a:r>
              <a:rPr lang="en-US" sz="2000" dirty="0"/>
              <a:t> API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swarmd</a:t>
            </a:r>
            <a:r>
              <a:rPr lang="en-US" sz="2000" dirty="0"/>
              <a:t> (an agent that can federate existing Docker Engines into a Swarm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/>
              <a:t>SwarmKit</a:t>
            </a:r>
            <a:r>
              <a:rPr lang="en-US" sz="2000" dirty="0"/>
              <a:t>/</a:t>
            </a:r>
            <a:r>
              <a:rPr lang="en-US" sz="2000" dirty="0" err="1"/>
              <a:t>swarmd</a:t>
            </a:r>
            <a:r>
              <a:rPr lang="en-US" sz="2000" dirty="0"/>
              <a:t>/</a:t>
            </a:r>
            <a:r>
              <a:rPr lang="en-US" sz="2000" dirty="0" err="1"/>
              <a:t>swarmctl</a:t>
            </a:r>
            <a:r>
              <a:rPr lang="en-US" sz="2000" dirty="0"/>
              <a:t> → </a:t>
            </a:r>
            <a:r>
              <a:rPr lang="en-US" sz="2000" dirty="0" err="1"/>
              <a:t>libcontainer</a:t>
            </a:r>
            <a:r>
              <a:rPr lang="en-US" sz="2000" dirty="0"/>
              <a:t>/</a:t>
            </a:r>
            <a:r>
              <a:rPr lang="en-US" sz="2000" dirty="0" err="1"/>
              <a:t>containerd</a:t>
            </a:r>
            <a:r>
              <a:rPr lang="en-US" sz="2000" dirty="0"/>
              <a:t>/container-</a:t>
            </a:r>
            <a:r>
              <a:rPr lang="en-US" sz="2000" dirty="0" err="1"/>
              <a:t>ctr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15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Highly-available, distributed store based on Raft </a:t>
            </a:r>
            <a:endParaRPr lang="en-US" dirty="0" smtClean="0"/>
          </a:p>
          <a:p>
            <a:r>
              <a:rPr lang="en-US" i="1" dirty="0"/>
              <a:t>Services</a:t>
            </a:r>
            <a:r>
              <a:rPr lang="en-US" dirty="0"/>
              <a:t> managed with a </a:t>
            </a:r>
            <a:r>
              <a:rPr lang="en-US" i="1" dirty="0"/>
              <a:t>declarative </a:t>
            </a:r>
            <a:r>
              <a:rPr lang="en-US" i="1" dirty="0" smtClean="0"/>
              <a:t>API</a:t>
            </a:r>
          </a:p>
          <a:p>
            <a:pPr marL="0" indent="0"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</a:t>
            </a:r>
            <a:r>
              <a:rPr lang="en-US" sz="2800" dirty="0" smtClean="0"/>
              <a:t>(implementing</a:t>
            </a:r>
            <a:r>
              <a:rPr lang="en-US" sz="2800" dirty="0"/>
              <a:t> </a:t>
            </a:r>
            <a:r>
              <a:rPr lang="en-US" sz="2800" i="1" dirty="0"/>
              <a:t>desired state</a:t>
            </a:r>
            <a:r>
              <a:rPr lang="en-US" sz="2800" dirty="0"/>
              <a:t> and </a:t>
            </a:r>
            <a:r>
              <a:rPr lang="en-US" sz="2800" i="1" dirty="0"/>
              <a:t>reconciliation loop</a:t>
            </a:r>
            <a:r>
              <a:rPr lang="en-US" sz="2800" dirty="0" smtClean="0"/>
              <a:t>)</a:t>
            </a:r>
            <a:endParaRPr lang="en-US" dirty="0" smtClean="0"/>
          </a:p>
          <a:p>
            <a:r>
              <a:rPr lang="en-US" dirty="0"/>
              <a:t>Automatic TLS keying and </a:t>
            </a:r>
            <a:r>
              <a:rPr lang="en-US" dirty="0" smtClean="0"/>
              <a:t>signing</a:t>
            </a:r>
          </a:p>
          <a:p>
            <a:r>
              <a:rPr lang="en-US" dirty="0"/>
              <a:t>Dynamic promotion/demotion of nodes, allowing to change how many nodes are actively part of the Raft </a:t>
            </a:r>
            <a:r>
              <a:rPr lang="en-US" dirty="0" smtClean="0"/>
              <a:t>consensus</a:t>
            </a:r>
          </a:p>
          <a:p>
            <a:r>
              <a:rPr lang="en-US" dirty="0"/>
              <a:t>Integration with overlay networks and load balancing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i="1" dirty="0"/>
              <a:t>cluster</a:t>
            </a:r>
            <a:r>
              <a:rPr lang="en-US" dirty="0"/>
              <a:t> will be at least one </a:t>
            </a:r>
            <a:r>
              <a:rPr lang="en-US" i="1" dirty="0"/>
              <a:t>node</a:t>
            </a:r>
            <a:r>
              <a:rPr lang="en-US" dirty="0"/>
              <a:t> (preferably more</a:t>
            </a:r>
            <a:r>
              <a:rPr lang="en-US" dirty="0" smtClean="0"/>
              <a:t>)</a:t>
            </a:r>
          </a:p>
          <a:p>
            <a:r>
              <a:rPr lang="en-US" dirty="0"/>
              <a:t>A </a:t>
            </a:r>
            <a:r>
              <a:rPr lang="en-US" i="1" dirty="0"/>
              <a:t>node</a:t>
            </a:r>
            <a:r>
              <a:rPr lang="en-US" dirty="0"/>
              <a:t> can be a </a:t>
            </a:r>
            <a:r>
              <a:rPr lang="en-US" i="1" dirty="0"/>
              <a:t>manager</a:t>
            </a:r>
            <a:r>
              <a:rPr lang="en-US" dirty="0"/>
              <a:t> or a </a:t>
            </a:r>
            <a:r>
              <a:rPr lang="en-US" i="1" dirty="0"/>
              <a:t>worker</a:t>
            </a:r>
            <a:endParaRPr lang="en-US" dirty="0"/>
          </a:p>
          <a:p>
            <a:r>
              <a:rPr lang="en-US" dirty="0"/>
              <a:t>(Note: in </a:t>
            </a:r>
            <a:r>
              <a:rPr lang="en-US" dirty="0" err="1"/>
              <a:t>SwarmKit</a:t>
            </a:r>
            <a:r>
              <a:rPr lang="en-US" dirty="0"/>
              <a:t>, </a:t>
            </a:r>
            <a:r>
              <a:rPr lang="en-US" i="1" dirty="0"/>
              <a:t>managers</a:t>
            </a:r>
            <a:r>
              <a:rPr lang="en-US" dirty="0"/>
              <a:t> are also </a:t>
            </a:r>
            <a:r>
              <a:rPr lang="en-US" i="1" dirty="0"/>
              <a:t>workers</a:t>
            </a:r>
            <a:r>
              <a:rPr lang="en-US" dirty="0"/>
              <a:t>)</a:t>
            </a:r>
          </a:p>
          <a:p>
            <a:r>
              <a:rPr lang="en-US" dirty="0"/>
              <a:t>A </a:t>
            </a:r>
            <a:r>
              <a:rPr lang="en-US" i="1" dirty="0"/>
              <a:t>manager</a:t>
            </a:r>
            <a:r>
              <a:rPr lang="en-US" dirty="0"/>
              <a:t> actively takes part in the Raft </a:t>
            </a:r>
            <a:r>
              <a:rPr lang="en-US" dirty="0" smtClean="0"/>
              <a:t>consensus</a:t>
            </a:r>
          </a:p>
          <a:p>
            <a:r>
              <a:rPr lang="en-US" dirty="0"/>
              <a:t>You can talk to a </a:t>
            </a:r>
            <a:r>
              <a:rPr lang="en-US" i="1" dirty="0"/>
              <a:t>manager</a:t>
            </a:r>
            <a:r>
              <a:rPr lang="en-US" dirty="0"/>
              <a:t> using the </a:t>
            </a:r>
            <a:r>
              <a:rPr lang="en-US" dirty="0" err="1"/>
              <a:t>SwarmKit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r>
              <a:rPr lang="en-US" dirty="0"/>
              <a:t>One </a:t>
            </a:r>
            <a:r>
              <a:rPr lang="en-US" i="1" dirty="0"/>
              <a:t>manager</a:t>
            </a:r>
            <a:r>
              <a:rPr lang="en-US" dirty="0"/>
              <a:t> is elected as the </a:t>
            </a:r>
            <a:r>
              <a:rPr lang="en-US" i="1" dirty="0"/>
              <a:t>leader</a:t>
            </a:r>
            <a:r>
              <a:rPr lang="en-US" dirty="0"/>
              <a:t>; other managers merely forward requests to 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 </a:t>
            </a:r>
            <a:r>
              <a:rPr lang="en-US" i="1" dirty="0"/>
              <a:t>managers</a:t>
            </a:r>
            <a:r>
              <a:rPr lang="en-US" dirty="0"/>
              <a:t> expose the </a:t>
            </a:r>
            <a:r>
              <a:rPr lang="en-US" dirty="0" err="1"/>
              <a:t>SwarmKit</a:t>
            </a:r>
            <a:r>
              <a:rPr lang="en-US" dirty="0"/>
              <a:t> </a:t>
            </a:r>
            <a:r>
              <a:rPr lang="en-US" dirty="0" smtClean="0"/>
              <a:t>API</a:t>
            </a:r>
          </a:p>
          <a:p>
            <a:r>
              <a:rPr lang="en-US" dirty="0"/>
              <a:t>Using the API, you can indicate that you want to run a </a:t>
            </a:r>
            <a:r>
              <a:rPr lang="en-US" i="1" dirty="0" smtClean="0"/>
              <a:t>service</a:t>
            </a:r>
          </a:p>
          <a:p>
            <a:r>
              <a:rPr lang="en-US" dirty="0"/>
              <a:t>A </a:t>
            </a:r>
            <a:r>
              <a:rPr lang="en-US" i="1" dirty="0"/>
              <a:t>service</a:t>
            </a:r>
            <a:r>
              <a:rPr lang="en-US" dirty="0"/>
              <a:t> is specified by its </a:t>
            </a:r>
            <a:r>
              <a:rPr lang="en-US" i="1" dirty="0"/>
              <a:t>desired state</a:t>
            </a:r>
            <a:r>
              <a:rPr lang="en-US" dirty="0"/>
              <a:t>: which image, how many instances</a:t>
            </a:r>
            <a:r>
              <a:rPr lang="en-US" dirty="0" smtClean="0"/>
              <a:t>..</a:t>
            </a:r>
          </a:p>
          <a:p>
            <a:r>
              <a:rPr lang="en-US" dirty="0"/>
              <a:t>The </a:t>
            </a:r>
            <a:r>
              <a:rPr lang="en-US" i="1" dirty="0"/>
              <a:t>leader</a:t>
            </a:r>
            <a:r>
              <a:rPr lang="en-US" dirty="0"/>
              <a:t> uses different subsystems to break down services into </a:t>
            </a:r>
            <a:r>
              <a:rPr lang="en-US" i="1" dirty="0"/>
              <a:t>tasks</a:t>
            </a:r>
            <a:r>
              <a:rPr lang="en-US" dirty="0"/>
              <a:t>: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orchestrator, scheduler, allocator, </a:t>
            </a:r>
            <a:r>
              <a:rPr lang="en-US" dirty="0" smtClean="0"/>
              <a:t>dispatcher</a:t>
            </a:r>
          </a:p>
          <a:p>
            <a:r>
              <a:rPr lang="en-US" dirty="0"/>
              <a:t>A </a:t>
            </a:r>
            <a:r>
              <a:rPr lang="en-US" i="1" dirty="0"/>
              <a:t>task</a:t>
            </a:r>
            <a:r>
              <a:rPr lang="en-US" dirty="0"/>
              <a:t> corresponds to a specific container, assigned to a specific </a:t>
            </a:r>
            <a:r>
              <a:rPr lang="en-US" i="1" dirty="0" smtClean="0"/>
              <a:t>node</a:t>
            </a:r>
          </a:p>
          <a:p>
            <a:r>
              <a:rPr lang="en-US" i="1" dirty="0"/>
              <a:t>Nodes</a:t>
            </a:r>
            <a:r>
              <a:rPr lang="en-US" dirty="0"/>
              <a:t> know which </a:t>
            </a:r>
            <a:r>
              <a:rPr lang="en-US" i="1" dirty="0"/>
              <a:t>tasks</a:t>
            </a:r>
            <a:r>
              <a:rPr lang="en-US" dirty="0"/>
              <a:t> should be running, and will start or stop containers accordingly (through the Docker Engine API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Refer </a:t>
            </a:r>
            <a:r>
              <a:rPr lang="en-US" dirty="0"/>
              <a:t>to the </a:t>
            </a:r>
            <a:r>
              <a:rPr lang="en-US" dirty="0">
                <a:hlinkClick r:id="rId2"/>
              </a:rPr>
              <a:t>NOMENCLATURE</a:t>
            </a:r>
            <a:r>
              <a:rPr lang="en-US" dirty="0"/>
              <a:t> in the </a:t>
            </a:r>
            <a:r>
              <a:rPr lang="en-US" dirty="0" err="1"/>
              <a:t>SwarmKit</a:t>
            </a:r>
            <a:r>
              <a:rPr lang="en-US" dirty="0"/>
              <a:t> repo for more details.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Swarm </a:t>
            </a:r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Docker Engine 1.12 features </a:t>
            </a:r>
            <a:r>
              <a:rPr lang="en-US" dirty="0" err="1"/>
              <a:t>SwarmKit</a:t>
            </a:r>
            <a:r>
              <a:rPr lang="en-US" dirty="0"/>
              <a:t> </a:t>
            </a:r>
            <a:r>
              <a:rPr lang="en-US" dirty="0" smtClean="0"/>
              <a:t>integration</a:t>
            </a:r>
          </a:p>
          <a:p>
            <a:r>
              <a:rPr lang="en-US" dirty="0"/>
              <a:t>The Docker CLI features three new commands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swarm</a:t>
            </a:r>
            <a:r>
              <a:rPr lang="en-US" dirty="0"/>
              <a:t> (enable Swarm mode; join a Swarm; adjust cluster parameters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node</a:t>
            </a:r>
            <a:r>
              <a:rPr lang="en-US" dirty="0"/>
              <a:t> (view nodes; promote/demote managers; manage </a:t>
            </a:r>
            <a:r>
              <a:rPr lang="en-US" dirty="0" err="1"/>
              <a:t>nmodes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service</a:t>
            </a:r>
            <a:r>
              <a:rPr lang="en-US" dirty="0"/>
              <a:t> (create and manage services</a:t>
            </a:r>
            <a:r>
              <a:rPr lang="en-US" dirty="0" smtClean="0"/>
              <a:t>)</a:t>
            </a:r>
          </a:p>
          <a:p>
            <a:r>
              <a:rPr lang="en-US" dirty="0"/>
              <a:t>The Docker API exposes the same </a:t>
            </a:r>
            <a:r>
              <a:rPr lang="en-US" dirty="0" smtClean="0"/>
              <a:t>concepts</a:t>
            </a:r>
          </a:p>
          <a:p>
            <a:r>
              <a:rPr lang="en-US" dirty="0"/>
              <a:t>The </a:t>
            </a:r>
            <a:r>
              <a:rPr lang="en-US" dirty="0" err="1"/>
              <a:t>SwarmKit</a:t>
            </a:r>
            <a:r>
              <a:rPr lang="en-US" dirty="0"/>
              <a:t> API is also exposed (on a separate socket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You need to enable Swarm mode to use the new stuff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everything runs as </a:t>
            </a:r>
            <a:r>
              <a:rPr lang="en-US" dirty="0" smtClean="0"/>
              <a:t>usual</a:t>
            </a:r>
          </a:p>
          <a:p>
            <a:r>
              <a:rPr lang="en-US" dirty="0"/>
              <a:t>Swarm Mode can be enabled, "unlocking" </a:t>
            </a:r>
            <a:r>
              <a:rPr lang="en-US" dirty="0" err="1"/>
              <a:t>SwarmKit</a:t>
            </a:r>
            <a:r>
              <a:rPr lang="en-US" dirty="0"/>
              <a:t> functions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(services, out-of-the-box overlay networks, etc</a:t>
            </a:r>
            <a:r>
              <a:rPr lang="en-US" dirty="0" smtClean="0"/>
              <a:t>.)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267200"/>
            <a:ext cx="8001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40" dirty="0"/>
              <a:t>Try a Swarm-specific command</a:t>
            </a:r>
            <a:r>
              <a:rPr lang="en-US" sz="2140" dirty="0" smtClean="0"/>
              <a:t>:</a:t>
            </a:r>
          </a:p>
          <a:p>
            <a:endParaRPr lang="en-US" sz="2140" dirty="0">
              <a:effectLst/>
            </a:endParaRPr>
          </a:p>
          <a:p>
            <a:r>
              <a:rPr lang="en-US" sz="2140" dirty="0" smtClean="0">
                <a:effectLst/>
              </a:rPr>
              <a:t>$ </a:t>
            </a:r>
            <a:r>
              <a:rPr lang="en-US" sz="2140" dirty="0" err="1" smtClean="0">
                <a:effectLst/>
              </a:rPr>
              <a:t>docker</a:t>
            </a:r>
            <a:r>
              <a:rPr lang="en-US" sz="2140" dirty="0" smtClean="0">
                <a:effectLst/>
              </a:rPr>
              <a:t> node ls</a:t>
            </a:r>
          </a:p>
          <a:p>
            <a:r>
              <a:rPr lang="en-US" sz="2140" dirty="0" smtClean="0">
                <a:effectLst/>
              </a:rPr>
              <a:t>Error response from daemon: This node is not a swarm manager. [...]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our first Swarm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cluster is initialized with </a:t>
            </a:r>
            <a:r>
              <a:rPr lang="en-US" i="1" dirty="0" err="1" smtClean="0">
                <a:solidFill>
                  <a:srgbClr val="FF0000"/>
                </a:solidFill>
              </a:rPr>
              <a:t>docker</a:t>
            </a:r>
            <a:r>
              <a:rPr lang="en-US" i="1" dirty="0" smtClean="0">
                <a:solidFill>
                  <a:srgbClr val="FF0000"/>
                </a:solidFill>
              </a:rPr>
              <a:t> swarm </a:t>
            </a:r>
            <a:r>
              <a:rPr lang="en-US" i="1" dirty="0" err="1" smtClean="0">
                <a:solidFill>
                  <a:srgbClr val="FF0000"/>
                </a:solidFill>
              </a:rPr>
              <a:t>init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/>
              <a:t>This should be executed on a first, seed </a:t>
            </a:r>
            <a:r>
              <a:rPr lang="en-US" dirty="0" smtClean="0"/>
              <a:t>node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b="1" dirty="0"/>
              <a:t>DO NOT</a:t>
            </a:r>
            <a:r>
              <a:rPr lang="en-US" dirty="0"/>
              <a:t> execute </a:t>
            </a:r>
            <a:r>
              <a:rPr lang="en-US" dirty="0" err="1" smtClean="0"/>
              <a:t>docker</a:t>
            </a:r>
            <a:r>
              <a:rPr lang="en-US" dirty="0" smtClean="0"/>
              <a:t> swarm </a:t>
            </a:r>
            <a:r>
              <a:rPr lang="en-US" dirty="0" err="1" smtClean="0"/>
              <a:t>init</a:t>
            </a:r>
            <a:r>
              <a:rPr lang="en-US" dirty="0"/>
              <a:t> on multiple nodes</a:t>
            </a:r>
            <a:r>
              <a:rPr lang="en-US" dirty="0" smtClean="0"/>
              <a:t>!</a:t>
            </a:r>
          </a:p>
          <a:p>
            <a:r>
              <a:rPr lang="en-US" dirty="0"/>
              <a:t>You would have multiple disjoint clusters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 Docker tells you that it </a:t>
            </a:r>
            <a:r>
              <a:rPr lang="en-US" dirty="0" smtClean="0"/>
              <a:t>could not choose an IP address to advertise</a:t>
            </a:r>
            <a:r>
              <a:rPr lang="en-US" dirty="0"/>
              <a:t>, continue below!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4038600"/>
            <a:ext cx="800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Create our cluster from node1:</a:t>
            </a:r>
            <a:endParaRPr lang="en-US" sz="2140" dirty="0">
              <a:effectLst/>
            </a:endParaRPr>
          </a:p>
          <a:p>
            <a:pPr algn="just"/>
            <a:r>
              <a:rPr lang="en-US" sz="2400" dirty="0" smtClean="0"/>
              <a:t>	</a:t>
            </a:r>
            <a:r>
              <a:rPr lang="en-US" sz="2400" dirty="0" err="1" smtClean="0"/>
              <a:t>docker</a:t>
            </a:r>
            <a:r>
              <a:rPr lang="en-US" sz="2400" dirty="0" smtClean="0"/>
              <a:t> </a:t>
            </a:r>
            <a:r>
              <a:rPr lang="en-US" sz="2400" dirty="0"/>
              <a:t>swarm </a:t>
            </a:r>
            <a:r>
              <a:rPr lang="en-US" sz="2400" dirty="0" err="1"/>
              <a:t>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8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address to </a:t>
            </a:r>
            <a:r>
              <a:rPr lang="en-US" dirty="0" smtClean="0"/>
              <a:t>advertise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When running in Swarm mode, each node </a:t>
            </a:r>
            <a:r>
              <a:rPr lang="en-US" i="1" dirty="0"/>
              <a:t>advertises</a:t>
            </a:r>
            <a:r>
              <a:rPr lang="en-US" dirty="0"/>
              <a:t> its address to the others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(i.e. it tells them </a:t>
            </a:r>
            <a:r>
              <a:rPr lang="en-US" i="1" dirty="0"/>
              <a:t>"you can contact me on 10.1.2.3:2377</a:t>
            </a:r>
            <a:r>
              <a:rPr lang="en-US" i="1" dirty="0" smtClean="0"/>
              <a:t>"</a:t>
            </a:r>
            <a:r>
              <a:rPr lang="en-US" dirty="0" smtClean="0"/>
              <a:t>)</a:t>
            </a:r>
          </a:p>
          <a:p>
            <a:r>
              <a:rPr lang="en-US" dirty="0"/>
              <a:t>If the node has only one IP address (other than 127.0.0.1), it is used </a:t>
            </a:r>
            <a:r>
              <a:rPr lang="en-US" dirty="0" smtClean="0"/>
              <a:t>automatically</a:t>
            </a:r>
          </a:p>
          <a:p>
            <a:r>
              <a:rPr lang="en-US" dirty="0"/>
              <a:t>If the node has multiple IP addresses, you </a:t>
            </a:r>
            <a:r>
              <a:rPr lang="en-US" b="1" dirty="0"/>
              <a:t>must</a:t>
            </a:r>
            <a:r>
              <a:rPr lang="en-US" dirty="0"/>
              <a:t> specify which one to use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(Docker refuses to pick one randomly</a:t>
            </a:r>
            <a:r>
              <a:rPr lang="en-US" dirty="0" smtClean="0"/>
              <a:t>)</a:t>
            </a:r>
          </a:p>
          <a:p>
            <a:r>
              <a:rPr lang="en-US" dirty="0"/>
              <a:t>You can specify an IP address or an interface name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(in the latter case, Docker will read the IP address of the interface and use it</a:t>
            </a:r>
            <a:r>
              <a:rPr lang="en-US" dirty="0" smtClean="0"/>
              <a:t>)</a:t>
            </a:r>
          </a:p>
          <a:p>
            <a:r>
              <a:rPr lang="en-US" dirty="0"/>
              <a:t>You can also specify a port number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(otherwise, the default port 2377 will be used)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573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Swarmkit</vt:lpstr>
      <vt:lpstr>Features</vt:lpstr>
      <vt:lpstr>Concepts</vt:lpstr>
      <vt:lpstr>Concepts contd…</vt:lpstr>
      <vt:lpstr>Swarm Mode</vt:lpstr>
      <vt:lpstr>You need to enable Swarm mode to use the new stuff </vt:lpstr>
      <vt:lpstr>Creating our first Swarm</vt:lpstr>
      <vt:lpstr>IP address to advertise</vt:lpstr>
      <vt:lpstr>Which IP address should be advertised?</vt:lpstr>
      <vt:lpstr>PowerPoint Presentation</vt:lpstr>
      <vt:lpstr>Token generation</vt:lpstr>
      <vt:lpstr>Checking that Swarm mode is enabled</vt:lpstr>
      <vt:lpstr>Running the first Swarm mode command </vt:lpstr>
      <vt:lpstr>Adding nodes to the Swarm</vt:lpstr>
      <vt:lpstr>View our two-node cluster</vt:lpstr>
      <vt:lpstr>PowerPoint Presentation</vt:lpstr>
      <vt:lpstr>PowerPoint Presentation</vt:lpstr>
      <vt:lpstr>PowerPoint Presentation</vt:lpstr>
    </vt:vector>
  </TitlesOfParts>
  <Company>Genpact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Reddy, Praveen</dc:creator>
  <cp:lastModifiedBy>Reddy, Praveen</cp:lastModifiedBy>
  <cp:revision>19</cp:revision>
  <dcterms:created xsi:type="dcterms:W3CDTF">2017-04-15T14:23:38Z</dcterms:created>
  <dcterms:modified xsi:type="dcterms:W3CDTF">2017-04-16T01:34:01Z</dcterms:modified>
</cp:coreProperties>
</file>