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1"/>
  </p:notesMasterIdLst>
  <p:handoutMasterIdLst>
    <p:handoutMasterId r:id="rId32"/>
  </p:handoutMasterIdLst>
  <p:sldIdLst>
    <p:sldId id="256" r:id="rId2"/>
    <p:sldId id="281" r:id="rId3"/>
    <p:sldId id="257" r:id="rId4"/>
    <p:sldId id="516" r:id="rId5"/>
    <p:sldId id="518" r:id="rId6"/>
    <p:sldId id="519" r:id="rId7"/>
    <p:sldId id="520" r:id="rId8"/>
    <p:sldId id="521" r:id="rId9"/>
    <p:sldId id="522" r:id="rId10"/>
    <p:sldId id="523" r:id="rId11"/>
    <p:sldId id="517" r:id="rId12"/>
    <p:sldId id="524" r:id="rId13"/>
    <p:sldId id="528" r:id="rId14"/>
    <p:sldId id="530" r:id="rId15"/>
    <p:sldId id="529" r:id="rId16"/>
    <p:sldId id="525" r:id="rId17"/>
    <p:sldId id="526" r:id="rId18"/>
    <p:sldId id="527" r:id="rId19"/>
    <p:sldId id="531" r:id="rId20"/>
    <p:sldId id="532" r:id="rId21"/>
    <p:sldId id="533" r:id="rId22"/>
    <p:sldId id="389" r:id="rId23"/>
    <p:sldId id="396" r:id="rId24"/>
    <p:sldId id="390" r:id="rId25"/>
    <p:sldId id="391" r:id="rId26"/>
    <p:sldId id="392" r:id="rId27"/>
    <p:sldId id="393" r:id="rId28"/>
    <p:sldId id="397" r:id="rId29"/>
    <p:sldId id="39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55B4A6-F6ED-41A2-91E7-92EA26A78E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a:extLst>
              <a:ext uri="{FF2B5EF4-FFF2-40B4-BE49-F238E27FC236}">
                <a16:creationId xmlns:a16="http://schemas.microsoft.com/office/drawing/2014/main" id="{92E8005F-CED1-4621-9110-C690C6CDC9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BA3DF1-419F-4396-AE23-2FADD3683DAD}" type="datetimeFigureOut">
              <a:rPr lang="en-IN" smtClean="0"/>
              <a:t>07-10-2022</a:t>
            </a:fld>
            <a:endParaRPr lang="en-IN"/>
          </a:p>
        </p:txBody>
      </p:sp>
      <p:sp>
        <p:nvSpPr>
          <p:cNvPr id="4" name="Footer Placeholder 3">
            <a:extLst>
              <a:ext uri="{FF2B5EF4-FFF2-40B4-BE49-F238E27FC236}">
                <a16:creationId xmlns:a16="http://schemas.microsoft.com/office/drawing/2014/main" id="{CAC7E25C-2D8D-41AA-8748-E6D60FE01D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5D82668-E5B5-46EE-9C93-F2CE7B1769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15D8C8-2A11-4FB2-BD5D-E4BDAB38F5ED}" type="slidenum">
              <a:rPr lang="en-IN" smtClean="0"/>
              <a:t>‹#›</a:t>
            </a:fld>
            <a:endParaRPr lang="en-IN"/>
          </a:p>
        </p:txBody>
      </p:sp>
    </p:spTree>
    <p:extLst>
      <p:ext uri="{BB962C8B-B14F-4D97-AF65-F5344CB8AC3E}">
        <p14:creationId xmlns:p14="http://schemas.microsoft.com/office/powerpoint/2010/main" val="228857821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6DFB3-D709-4817-8757-3B1955B6C311}" type="datetimeFigureOut">
              <a:rPr lang="en-IN" smtClean="0"/>
              <a:t>07-10-2022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57952-1A80-46FA-8548-9774038396A1}" type="slidenum">
              <a:rPr lang="en-IN" smtClean="0"/>
              <a:t>‹#›</a:t>
            </a:fld>
            <a:endParaRPr lang="en-IN"/>
          </a:p>
        </p:txBody>
      </p:sp>
    </p:spTree>
    <p:extLst>
      <p:ext uri="{BB962C8B-B14F-4D97-AF65-F5344CB8AC3E}">
        <p14:creationId xmlns:p14="http://schemas.microsoft.com/office/powerpoint/2010/main" val="205741509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Header Placeholder 3"/>
          <p:cNvSpPr>
            <a:spLocks noGrp="1"/>
          </p:cNvSpPr>
          <p:nvPr>
            <p:ph type="hdr" sz="quarter" idx="10"/>
          </p:nvPr>
        </p:nvSpPr>
        <p:spPr/>
        <p:txBody>
          <a:bodyPr/>
          <a:lstStyle/>
          <a:p>
            <a:r>
              <a:rPr lang="en-IN"/>
              <a:t>skill up-skill re-skill</a:t>
            </a:r>
          </a:p>
        </p:txBody>
      </p:sp>
      <p:sp>
        <p:nvSpPr>
          <p:cNvPr id="5" name="Slide Number Placeholder 4"/>
          <p:cNvSpPr>
            <a:spLocks noGrp="1"/>
          </p:cNvSpPr>
          <p:nvPr>
            <p:ph type="sldNum" sz="quarter" idx="11"/>
          </p:nvPr>
        </p:nvSpPr>
        <p:spPr/>
        <p:txBody>
          <a:bodyPr/>
          <a:lstStyle/>
          <a:p>
            <a:fld id="{EEE57952-1A80-46FA-8548-9774038396A1}" type="slidenum">
              <a:rPr lang="en-IN" smtClean="0"/>
              <a:t>22</a:t>
            </a:fld>
            <a:endParaRPr lang="en-IN"/>
          </a:p>
        </p:txBody>
      </p:sp>
    </p:spTree>
    <p:extLst>
      <p:ext uri="{BB962C8B-B14F-4D97-AF65-F5344CB8AC3E}">
        <p14:creationId xmlns:p14="http://schemas.microsoft.com/office/powerpoint/2010/main" val="331637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Header Placeholder 3"/>
          <p:cNvSpPr>
            <a:spLocks noGrp="1"/>
          </p:cNvSpPr>
          <p:nvPr>
            <p:ph type="hdr" sz="quarter" idx="10"/>
          </p:nvPr>
        </p:nvSpPr>
        <p:spPr/>
        <p:txBody>
          <a:bodyPr/>
          <a:lstStyle/>
          <a:p>
            <a:r>
              <a:rPr lang="en-IN"/>
              <a:t>skill up-skill re-skill</a:t>
            </a:r>
          </a:p>
        </p:txBody>
      </p:sp>
      <p:sp>
        <p:nvSpPr>
          <p:cNvPr id="5" name="Slide Number Placeholder 4"/>
          <p:cNvSpPr>
            <a:spLocks noGrp="1"/>
          </p:cNvSpPr>
          <p:nvPr>
            <p:ph type="sldNum" sz="quarter" idx="11"/>
          </p:nvPr>
        </p:nvSpPr>
        <p:spPr/>
        <p:txBody>
          <a:bodyPr/>
          <a:lstStyle/>
          <a:p>
            <a:fld id="{EEE57952-1A80-46FA-8548-9774038396A1}" type="slidenum">
              <a:rPr lang="en-IN" smtClean="0"/>
              <a:t>23</a:t>
            </a:fld>
            <a:endParaRPr lang="en-IN"/>
          </a:p>
        </p:txBody>
      </p:sp>
    </p:spTree>
    <p:extLst>
      <p:ext uri="{BB962C8B-B14F-4D97-AF65-F5344CB8AC3E}">
        <p14:creationId xmlns:p14="http://schemas.microsoft.com/office/powerpoint/2010/main" val="1384880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Header Placeholder 3"/>
          <p:cNvSpPr>
            <a:spLocks noGrp="1"/>
          </p:cNvSpPr>
          <p:nvPr>
            <p:ph type="hdr" sz="quarter" idx="10"/>
          </p:nvPr>
        </p:nvSpPr>
        <p:spPr/>
        <p:txBody>
          <a:bodyPr/>
          <a:lstStyle/>
          <a:p>
            <a:r>
              <a:rPr lang="en-IN"/>
              <a:t>skill up-skill re-skill</a:t>
            </a:r>
          </a:p>
        </p:txBody>
      </p:sp>
      <p:sp>
        <p:nvSpPr>
          <p:cNvPr id="5" name="Slide Number Placeholder 4"/>
          <p:cNvSpPr>
            <a:spLocks noGrp="1"/>
          </p:cNvSpPr>
          <p:nvPr>
            <p:ph type="sldNum" sz="quarter" idx="11"/>
          </p:nvPr>
        </p:nvSpPr>
        <p:spPr/>
        <p:txBody>
          <a:bodyPr/>
          <a:lstStyle/>
          <a:p>
            <a:fld id="{EEE57952-1A80-46FA-8548-9774038396A1}" type="slidenum">
              <a:rPr lang="en-IN" smtClean="0"/>
              <a:t>24</a:t>
            </a:fld>
            <a:endParaRPr lang="en-IN"/>
          </a:p>
        </p:txBody>
      </p:sp>
    </p:spTree>
    <p:extLst>
      <p:ext uri="{BB962C8B-B14F-4D97-AF65-F5344CB8AC3E}">
        <p14:creationId xmlns:p14="http://schemas.microsoft.com/office/powerpoint/2010/main" val="1750082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Header Placeholder 3"/>
          <p:cNvSpPr>
            <a:spLocks noGrp="1"/>
          </p:cNvSpPr>
          <p:nvPr>
            <p:ph type="hdr" sz="quarter" idx="10"/>
          </p:nvPr>
        </p:nvSpPr>
        <p:spPr/>
        <p:txBody>
          <a:bodyPr/>
          <a:lstStyle/>
          <a:p>
            <a:r>
              <a:rPr lang="en-IN"/>
              <a:t>skill up-skill re-skill</a:t>
            </a:r>
          </a:p>
        </p:txBody>
      </p:sp>
      <p:sp>
        <p:nvSpPr>
          <p:cNvPr id="5" name="Slide Number Placeholder 4"/>
          <p:cNvSpPr>
            <a:spLocks noGrp="1"/>
          </p:cNvSpPr>
          <p:nvPr>
            <p:ph type="sldNum" sz="quarter" idx="11"/>
          </p:nvPr>
        </p:nvSpPr>
        <p:spPr/>
        <p:txBody>
          <a:bodyPr/>
          <a:lstStyle/>
          <a:p>
            <a:fld id="{EEE57952-1A80-46FA-8548-9774038396A1}" type="slidenum">
              <a:rPr lang="en-IN" smtClean="0"/>
              <a:t>25</a:t>
            </a:fld>
            <a:endParaRPr lang="en-IN"/>
          </a:p>
        </p:txBody>
      </p:sp>
    </p:spTree>
    <p:extLst>
      <p:ext uri="{BB962C8B-B14F-4D97-AF65-F5344CB8AC3E}">
        <p14:creationId xmlns:p14="http://schemas.microsoft.com/office/powerpoint/2010/main" val="995738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Header Placeholder 3"/>
          <p:cNvSpPr>
            <a:spLocks noGrp="1"/>
          </p:cNvSpPr>
          <p:nvPr>
            <p:ph type="hdr" sz="quarter" idx="10"/>
          </p:nvPr>
        </p:nvSpPr>
        <p:spPr/>
        <p:txBody>
          <a:bodyPr/>
          <a:lstStyle/>
          <a:p>
            <a:r>
              <a:rPr lang="en-IN"/>
              <a:t>skill up-skill re-skill</a:t>
            </a:r>
          </a:p>
        </p:txBody>
      </p:sp>
      <p:sp>
        <p:nvSpPr>
          <p:cNvPr id="5" name="Slide Number Placeholder 4"/>
          <p:cNvSpPr>
            <a:spLocks noGrp="1"/>
          </p:cNvSpPr>
          <p:nvPr>
            <p:ph type="sldNum" sz="quarter" idx="11"/>
          </p:nvPr>
        </p:nvSpPr>
        <p:spPr/>
        <p:txBody>
          <a:bodyPr/>
          <a:lstStyle/>
          <a:p>
            <a:fld id="{EEE57952-1A80-46FA-8548-9774038396A1}" type="slidenum">
              <a:rPr lang="en-IN" smtClean="0"/>
              <a:t>26</a:t>
            </a:fld>
            <a:endParaRPr lang="en-IN"/>
          </a:p>
        </p:txBody>
      </p:sp>
    </p:spTree>
    <p:extLst>
      <p:ext uri="{BB962C8B-B14F-4D97-AF65-F5344CB8AC3E}">
        <p14:creationId xmlns:p14="http://schemas.microsoft.com/office/powerpoint/2010/main" val="4145779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Header Placeholder 3"/>
          <p:cNvSpPr>
            <a:spLocks noGrp="1"/>
          </p:cNvSpPr>
          <p:nvPr>
            <p:ph type="hdr" sz="quarter" idx="10"/>
          </p:nvPr>
        </p:nvSpPr>
        <p:spPr/>
        <p:txBody>
          <a:bodyPr/>
          <a:lstStyle/>
          <a:p>
            <a:r>
              <a:rPr lang="en-IN"/>
              <a:t>skill up-skill re-skill</a:t>
            </a:r>
          </a:p>
        </p:txBody>
      </p:sp>
      <p:sp>
        <p:nvSpPr>
          <p:cNvPr id="5" name="Slide Number Placeholder 4"/>
          <p:cNvSpPr>
            <a:spLocks noGrp="1"/>
          </p:cNvSpPr>
          <p:nvPr>
            <p:ph type="sldNum" sz="quarter" idx="11"/>
          </p:nvPr>
        </p:nvSpPr>
        <p:spPr/>
        <p:txBody>
          <a:bodyPr/>
          <a:lstStyle/>
          <a:p>
            <a:fld id="{EEE57952-1A80-46FA-8548-9774038396A1}" type="slidenum">
              <a:rPr lang="en-IN" smtClean="0"/>
              <a:t>27</a:t>
            </a:fld>
            <a:endParaRPr lang="en-IN"/>
          </a:p>
        </p:txBody>
      </p:sp>
    </p:spTree>
    <p:extLst>
      <p:ext uri="{BB962C8B-B14F-4D97-AF65-F5344CB8AC3E}">
        <p14:creationId xmlns:p14="http://schemas.microsoft.com/office/powerpoint/2010/main" val="4232006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Header Placeholder 3"/>
          <p:cNvSpPr>
            <a:spLocks noGrp="1"/>
          </p:cNvSpPr>
          <p:nvPr>
            <p:ph type="hdr" sz="quarter" idx="10"/>
          </p:nvPr>
        </p:nvSpPr>
        <p:spPr/>
        <p:txBody>
          <a:bodyPr/>
          <a:lstStyle/>
          <a:p>
            <a:r>
              <a:rPr lang="en-IN"/>
              <a:t>skill up-skill re-skill</a:t>
            </a:r>
          </a:p>
        </p:txBody>
      </p:sp>
      <p:sp>
        <p:nvSpPr>
          <p:cNvPr id="5" name="Slide Number Placeholder 4"/>
          <p:cNvSpPr>
            <a:spLocks noGrp="1"/>
          </p:cNvSpPr>
          <p:nvPr>
            <p:ph type="sldNum" sz="quarter" idx="11"/>
          </p:nvPr>
        </p:nvSpPr>
        <p:spPr/>
        <p:txBody>
          <a:bodyPr/>
          <a:lstStyle/>
          <a:p>
            <a:fld id="{EEE57952-1A80-46FA-8548-9774038396A1}" type="slidenum">
              <a:rPr lang="en-IN" smtClean="0"/>
              <a:t>28</a:t>
            </a:fld>
            <a:endParaRPr lang="en-IN"/>
          </a:p>
        </p:txBody>
      </p:sp>
    </p:spTree>
    <p:extLst>
      <p:ext uri="{BB962C8B-B14F-4D97-AF65-F5344CB8AC3E}">
        <p14:creationId xmlns:p14="http://schemas.microsoft.com/office/powerpoint/2010/main" val="2018855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Header Placeholder 3"/>
          <p:cNvSpPr>
            <a:spLocks noGrp="1"/>
          </p:cNvSpPr>
          <p:nvPr>
            <p:ph type="hdr" sz="quarter" idx="10"/>
          </p:nvPr>
        </p:nvSpPr>
        <p:spPr/>
        <p:txBody>
          <a:bodyPr/>
          <a:lstStyle/>
          <a:p>
            <a:r>
              <a:rPr lang="en-IN"/>
              <a:t>skill up-skill re-skill</a:t>
            </a:r>
          </a:p>
        </p:txBody>
      </p:sp>
      <p:sp>
        <p:nvSpPr>
          <p:cNvPr id="5" name="Slide Number Placeholder 4"/>
          <p:cNvSpPr>
            <a:spLocks noGrp="1"/>
          </p:cNvSpPr>
          <p:nvPr>
            <p:ph type="sldNum" sz="quarter" idx="11"/>
          </p:nvPr>
        </p:nvSpPr>
        <p:spPr/>
        <p:txBody>
          <a:bodyPr/>
          <a:lstStyle/>
          <a:p>
            <a:fld id="{EEE57952-1A80-46FA-8548-9774038396A1}" type="slidenum">
              <a:rPr lang="en-IN" smtClean="0"/>
              <a:t>29</a:t>
            </a:fld>
            <a:endParaRPr lang="en-IN"/>
          </a:p>
        </p:txBody>
      </p:sp>
    </p:spTree>
    <p:extLst>
      <p:ext uri="{BB962C8B-B14F-4D97-AF65-F5344CB8AC3E}">
        <p14:creationId xmlns:p14="http://schemas.microsoft.com/office/powerpoint/2010/main" val="2769111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C41B-E9E9-489D-B260-27118C51A9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18C4B8-CEE0-48BD-992B-814D7C429E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0E0641-E2DC-4375-B272-231AFBA64930}"/>
              </a:ext>
            </a:extLst>
          </p:cNvPr>
          <p:cNvSpPr>
            <a:spLocks noGrp="1"/>
          </p:cNvSpPr>
          <p:nvPr>
            <p:ph type="dt" sz="half" idx="10"/>
          </p:nvPr>
        </p:nvSpPr>
        <p:spPr/>
        <p:txBody>
          <a:bodyPr/>
          <a:lstStyle/>
          <a:p>
            <a:fld id="{3A6BD9D9-0201-491D-850A-4E48B8CC6FB5}" type="datetime1">
              <a:rPr lang="en-IN" smtClean="0"/>
              <a:t>07-10-2022</a:t>
            </a:fld>
            <a:endParaRPr lang="en-IN"/>
          </a:p>
        </p:txBody>
      </p:sp>
      <p:sp>
        <p:nvSpPr>
          <p:cNvPr id="5" name="Footer Placeholder 4">
            <a:extLst>
              <a:ext uri="{FF2B5EF4-FFF2-40B4-BE49-F238E27FC236}">
                <a16:creationId xmlns:a16="http://schemas.microsoft.com/office/drawing/2014/main" id="{F14D9137-1D30-43E0-932D-1EB873CE09AC}"/>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575AB4F9-BFE1-4F47-8160-278C84DA051B}"/>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3942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CFDE-0066-424F-8AD8-B8B63F4BB3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767B97-FA2A-4591-8DD4-3BF5963752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81EE0-3A36-4DA0-8C70-B2F55A23D80E}"/>
              </a:ext>
            </a:extLst>
          </p:cNvPr>
          <p:cNvSpPr>
            <a:spLocks noGrp="1"/>
          </p:cNvSpPr>
          <p:nvPr>
            <p:ph type="dt" sz="half" idx="10"/>
          </p:nvPr>
        </p:nvSpPr>
        <p:spPr/>
        <p:txBody>
          <a:bodyPr/>
          <a:lstStyle/>
          <a:p>
            <a:fld id="{75E8E471-E374-414F-ACAE-271604EC180C}" type="datetime1">
              <a:rPr lang="en-IN" smtClean="0"/>
              <a:t>07-10-2022</a:t>
            </a:fld>
            <a:endParaRPr lang="en-IN"/>
          </a:p>
        </p:txBody>
      </p:sp>
      <p:sp>
        <p:nvSpPr>
          <p:cNvPr id="5" name="Footer Placeholder 4">
            <a:extLst>
              <a:ext uri="{FF2B5EF4-FFF2-40B4-BE49-F238E27FC236}">
                <a16:creationId xmlns:a16="http://schemas.microsoft.com/office/drawing/2014/main" id="{2C591D9F-1AA2-4DC0-ABDD-E386B07AD3FD}"/>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69B10BF8-EA9D-4436-8B54-135D36BD0FF2}"/>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173947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2BC0A2-01C6-47DB-93BE-DB08598B63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BC7C24-10B7-4275-A1D4-1C14E61890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7B6E22-37F2-4165-A9BB-2109D041FDF6}"/>
              </a:ext>
            </a:extLst>
          </p:cNvPr>
          <p:cNvSpPr>
            <a:spLocks noGrp="1"/>
          </p:cNvSpPr>
          <p:nvPr>
            <p:ph type="dt" sz="half" idx="10"/>
          </p:nvPr>
        </p:nvSpPr>
        <p:spPr/>
        <p:txBody>
          <a:bodyPr/>
          <a:lstStyle/>
          <a:p>
            <a:fld id="{06209059-F8BB-4ED7-ABCA-C2BF3D4995E6}" type="datetime1">
              <a:rPr lang="en-IN" smtClean="0"/>
              <a:t>07-10-2022</a:t>
            </a:fld>
            <a:endParaRPr lang="en-IN"/>
          </a:p>
        </p:txBody>
      </p:sp>
      <p:sp>
        <p:nvSpPr>
          <p:cNvPr id="5" name="Footer Placeholder 4">
            <a:extLst>
              <a:ext uri="{FF2B5EF4-FFF2-40B4-BE49-F238E27FC236}">
                <a16:creationId xmlns:a16="http://schemas.microsoft.com/office/drawing/2014/main" id="{B056818C-8238-4212-9546-A9BA9398E5E5}"/>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1C8C79E6-8F9D-4249-B9F7-352C3C52836A}"/>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49009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8CD0-CC09-4685-A6E3-C9BBA661D1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6E0423-F94B-4A20-BA08-6E113BA16B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8F264F-4D1D-42F9-B1ED-BEA4739C0173}"/>
              </a:ext>
            </a:extLst>
          </p:cNvPr>
          <p:cNvSpPr>
            <a:spLocks noGrp="1"/>
          </p:cNvSpPr>
          <p:nvPr>
            <p:ph type="dt" sz="half" idx="10"/>
          </p:nvPr>
        </p:nvSpPr>
        <p:spPr/>
        <p:txBody>
          <a:bodyPr/>
          <a:lstStyle/>
          <a:p>
            <a:fld id="{33585BB6-7F57-4C30-AECB-DA0D27197DA6}" type="datetime1">
              <a:rPr lang="en-IN" smtClean="0"/>
              <a:t>07-10-2022</a:t>
            </a:fld>
            <a:endParaRPr lang="en-IN"/>
          </a:p>
        </p:txBody>
      </p:sp>
      <p:sp>
        <p:nvSpPr>
          <p:cNvPr id="5" name="Footer Placeholder 4">
            <a:extLst>
              <a:ext uri="{FF2B5EF4-FFF2-40B4-BE49-F238E27FC236}">
                <a16:creationId xmlns:a16="http://schemas.microsoft.com/office/drawing/2014/main" id="{F94B44A2-22EA-44B0-B219-7CB71AB849D0}"/>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8008506A-7EAE-470A-B749-0B43FF1F2B85}"/>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16908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3BCC-6658-4BBB-B1FE-8A51C995B3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D09F01-5596-4590-B4B8-A77BBB859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F1DB20-F694-46E7-BA2E-E379D0D00061}"/>
              </a:ext>
            </a:extLst>
          </p:cNvPr>
          <p:cNvSpPr>
            <a:spLocks noGrp="1"/>
          </p:cNvSpPr>
          <p:nvPr>
            <p:ph type="dt" sz="half" idx="10"/>
          </p:nvPr>
        </p:nvSpPr>
        <p:spPr/>
        <p:txBody>
          <a:bodyPr/>
          <a:lstStyle/>
          <a:p>
            <a:fld id="{15BC85B2-39A4-4814-A92A-2973CDC9102C}" type="datetime1">
              <a:rPr lang="en-IN" smtClean="0"/>
              <a:t>07-10-2022</a:t>
            </a:fld>
            <a:endParaRPr lang="en-IN"/>
          </a:p>
        </p:txBody>
      </p:sp>
      <p:sp>
        <p:nvSpPr>
          <p:cNvPr id="5" name="Footer Placeholder 4">
            <a:extLst>
              <a:ext uri="{FF2B5EF4-FFF2-40B4-BE49-F238E27FC236}">
                <a16:creationId xmlns:a16="http://schemas.microsoft.com/office/drawing/2014/main" id="{D434FA37-DFF6-49FE-A511-D986E4430CAA}"/>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7FAE922A-582D-412F-8D08-1961EBDE9F54}"/>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68632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A0B4-7DDD-456B-868E-04A488A164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B7254B-1F41-4F92-8B68-9C674549E6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4EA022-5DE4-44D3-9F22-F814D27A1DD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BB7E97-0CE2-40EF-9035-BABECA59DF67}"/>
              </a:ext>
            </a:extLst>
          </p:cNvPr>
          <p:cNvSpPr>
            <a:spLocks noGrp="1"/>
          </p:cNvSpPr>
          <p:nvPr>
            <p:ph type="dt" sz="half" idx="10"/>
          </p:nvPr>
        </p:nvSpPr>
        <p:spPr/>
        <p:txBody>
          <a:bodyPr/>
          <a:lstStyle/>
          <a:p>
            <a:fld id="{E78293A2-8117-48A4-9605-23EE94DF99C3}" type="datetime1">
              <a:rPr lang="en-IN" smtClean="0"/>
              <a:t>07-10-2022</a:t>
            </a:fld>
            <a:endParaRPr lang="en-IN"/>
          </a:p>
        </p:txBody>
      </p:sp>
      <p:sp>
        <p:nvSpPr>
          <p:cNvPr id="6" name="Footer Placeholder 5">
            <a:extLst>
              <a:ext uri="{FF2B5EF4-FFF2-40B4-BE49-F238E27FC236}">
                <a16:creationId xmlns:a16="http://schemas.microsoft.com/office/drawing/2014/main" id="{1CA4F199-F1D8-4F41-9729-74072316AE62}"/>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9B038860-A321-47E1-A901-9A31ACA8B6F2}"/>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15668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48B7-EEB8-49FB-A0B5-6537290AA8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CDACF7-9B14-4029-B2E7-54EE46CF7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8BA818-DC40-495F-BA3A-ECE379EED7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E8DDCE-3A75-4288-862A-FEC0EAD1A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44CC0A-DC5F-415B-8B31-0ABF5A8363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00FD2E-C50D-41E4-B63A-E027608F6C65}"/>
              </a:ext>
            </a:extLst>
          </p:cNvPr>
          <p:cNvSpPr>
            <a:spLocks noGrp="1"/>
          </p:cNvSpPr>
          <p:nvPr>
            <p:ph type="dt" sz="half" idx="10"/>
          </p:nvPr>
        </p:nvSpPr>
        <p:spPr/>
        <p:txBody>
          <a:bodyPr/>
          <a:lstStyle/>
          <a:p>
            <a:fld id="{5F75C8FC-84AC-4C10-ACC0-BD7AF63F7665}" type="datetime1">
              <a:rPr lang="en-IN" smtClean="0"/>
              <a:t>07-10-2022</a:t>
            </a:fld>
            <a:endParaRPr lang="en-IN"/>
          </a:p>
        </p:txBody>
      </p:sp>
      <p:sp>
        <p:nvSpPr>
          <p:cNvPr id="8" name="Footer Placeholder 7">
            <a:extLst>
              <a:ext uri="{FF2B5EF4-FFF2-40B4-BE49-F238E27FC236}">
                <a16:creationId xmlns:a16="http://schemas.microsoft.com/office/drawing/2014/main" id="{CA3C346B-A211-4AB4-8CD0-78AECC55BE95}"/>
              </a:ext>
            </a:extLst>
          </p:cNvPr>
          <p:cNvSpPr>
            <a:spLocks noGrp="1"/>
          </p:cNvSpPr>
          <p:nvPr>
            <p:ph type="ftr" sz="quarter" idx="11"/>
          </p:nvPr>
        </p:nvSpPr>
        <p:spPr/>
        <p:txBody>
          <a:bodyPr/>
          <a:lstStyle/>
          <a:p>
            <a:r>
              <a:rPr lang="en-IN"/>
              <a:t>www.kaushalya.tech</a:t>
            </a:r>
          </a:p>
        </p:txBody>
      </p:sp>
      <p:sp>
        <p:nvSpPr>
          <p:cNvPr id="9" name="Slide Number Placeholder 8">
            <a:extLst>
              <a:ext uri="{FF2B5EF4-FFF2-40B4-BE49-F238E27FC236}">
                <a16:creationId xmlns:a16="http://schemas.microsoft.com/office/drawing/2014/main" id="{CA3B9F66-7773-41D1-BAC7-1779C683FB7B}"/>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196410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23AA-C80A-48BC-AEC6-7DEB48525D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F2A346-0D1B-4256-9132-CB879CE96A29}"/>
              </a:ext>
            </a:extLst>
          </p:cNvPr>
          <p:cNvSpPr>
            <a:spLocks noGrp="1"/>
          </p:cNvSpPr>
          <p:nvPr>
            <p:ph type="dt" sz="half" idx="10"/>
          </p:nvPr>
        </p:nvSpPr>
        <p:spPr/>
        <p:txBody>
          <a:bodyPr/>
          <a:lstStyle/>
          <a:p>
            <a:fld id="{CFF0B640-F7B0-4E9F-B479-2364AFCFD561}" type="datetime1">
              <a:rPr lang="en-IN" smtClean="0"/>
              <a:t>07-10-2022</a:t>
            </a:fld>
            <a:endParaRPr lang="en-IN"/>
          </a:p>
        </p:txBody>
      </p:sp>
      <p:sp>
        <p:nvSpPr>
          <p:cNvPr id="4" name="Footer Placeholder 3">
            <a:extLst>
              <a:ext uri="{FF2B5EF4-FFF2-40B4-BE49-F238E27FC236}">
                <a16:creationId xmlns:a16="http://schemas.microsoft.com/office/drawing/2014/main" id="{4ED8BFEC-7F4E-42A1-8F8B-C963212FAB32}"/>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EB37053D-177C-48FE-94BB-7D2BD7215589}"/>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59716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B7B5B-8618-4598-A42F-E77A5E7A5185}"/>
              </a:ext>
            </a:extLst>
          </p:cNvPr>
          <p:cNvSpPr>
            <a:spLocks noGrp="1"/>
          </p:cNvSpPr>
          <p:nvPr>
            <p:ph type="dt" sz="half" idx="10"/>
          </p:nvPr>
        </p:nvSpPr>
        <p:spPr/>
        <p:txBody>
          <a:bodyPr/>
          <a:lstStyle/>
          <a:p>
            <a:fld id="{28C955B1-F658-4E21-B29B-5C46404C65AF}" type="datetime1">
              <a:rPr lang="en-IN" smtClean="0"/>
              <a:t>07-10-2022</a:t>
            </a:fld>
            <a:endParaRPr lang="en-IN"/>
          </a:p>
        </p:txBody>
      </p:sp>
      <p:sp>
        <p:nvSpPr>
          <p:cNvPr id="3" name="Footer Placeholder 2">
            <a:extLst>
              <a:ext uri="{FF2B5EF4-FFF2-40B4-BE49-F238E27FC236}">
                <a16:creationId xmlns:a16="http://schemas.microsoft.com/office/drawing/2014/main" id="{0FC4A9AA-34C8-47A8-8FB6-82529E447BBC}"/>
              </a:ext>
            </a:extLst>
          </p:cNvPr>
          <p:cNvSpPr>
            <a:spLocks noGrp="1"/>
          </p:cNvSpPr>
          <p:nvPr>
            <p:ph type="ftr" sz="quarter" idx="11"/>
          </p:nvPr>
        </p:nvSpPr>
        <p:spPr/>
        <p:txBody>
          <a:bodyPr/>
          <a:lstStyle/>
          <a:p>
            <a:r>
              <a:rPr lang="en-IN"/>
              <a:t>www.kaushalya.tech</a:t>
            </a:r>
          </a:p>
        </p:txBody>
      </p:sp>
      <p:sp>
        <p:nvSpPr>
          <p:cNvPr id="4" name="Slide Number Placeholder 3">
            <a:extLst>
              <a:ext uri="{FF2B5EF4-FFF2-40B4-BE49-F238E27FC236}">
                <a16:creationId xmlns:a16="http://schemas.microsoft.com/office/drawing/2014/main" id="{595BD80E-88A3-4F3A-9F53-55EC3AC338B0}"/>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94171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D3AA-A5E3-4783-9DBA-B91ABD3FA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6D636D-3601-4BD1-ACEB-BBC34281A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60A2C8-4279-438E-87E0-A01F76262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B60658-7026-4AFD-BCDA-22137F6C8610}"/>
              </a:ext>
            </a:extLst>
          </p:cNvPr>
          <p:cNvSpPr>
            <a:spLocks noGrp="1"/>
          </p:cNvSpPr>
          <p:nvPr>
            <p:ph type="dt" sz="half" idx="10"/>
          </p:nvPr>
        </p:nvSpPr>
        <p:spPr/>
        <p:txBody>
          <a:bodyPr/>
          <a:lstStyle/>
          <a:p>
            <a:fld id="{1466127A-0CB8-41EB-AC70-2B05AA20CEB4}" type="datetime1">
              <a:rPr lang="en-IN" smtClean="0"/>
              <a:t>07-10-2022</a:t>
            </a:fld>
            <a:endParaRPr lang="en-IN"/>
          </a:p>
        </p:txBody>
      </p:sp>
      <p:sp>
        <p:nvSpPr>
          <p:cNvPr id="6" name="Footer Placeholder 5">
            <a:extLst>
              <a:ext uri="{FF2B5EF4-FFF2-40B4-BE49-F238E27FC236}">
                <a16:creationId xmlns:a16="http://schemas.microsoft.com/office/drawing/2014/main" id="{EEB0149A-2D3F-414A-8383-27F6EC7BF8A7}"/>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E88A4C9F-0C49-4ED0-AEAE-CBB1E79DC9AF}"/>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05132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40B7-5D4B-4A58-B13A-74F6D61D6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AFA2D4-EE9C-48E1-87D3-42D611AA0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8C3D02-5D72-4538-BA17-9869B87C7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0D4831-4453-4D03-A9AA-7C6196C82F6E}"/>
              </a:ext>
            </a:extLst>
          </p:cNvPr>
          <p:cNvSpPr>
            <a:spLocks noGrp="1"/>
          </p:cNvSpPr>
          <p:nvPr>
            <p:ph type="dt" sz="half" idx="10"/>
          </p:nvPr>
        </p:nvSpPr>
        <p:spPr/>
        <p:txBody>
          <a:bodyPr/>
          <a:lstStyle/>
          <a:p>
            <a:fld id="{880E169A-C6D0-47B8-83D4-F4CEB7EC43EC}" type="datetime1">
              <a:rPr lang="en-IN" smtClean="0"/>
              <a:t>07-10-2022</a:t>
            </a:fld>
            <a:endParaRPr lang="en-IN"/>
          </a:p>
        </p:txBody>
      </p:sp>
      <p:sp>
        <p:nvSpPr>
          <p:cNvPr id="6" name="Footer Placeholder 5">
            <a:extLst>
              <a:ext uri="{FF2B5EF4-FFF2-40B4-BE49-F238E27FC236}">
                <a16:creationId xmlns:a16="http://schemas.microsoft.com/office/drawing/2014/main" id="{3356C28A-74DE-4994-8DF8-7BF27E18AACF}"/>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F25F87BE-663F-48C0-BE8A-EAA4B76862E8}"/>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426662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61CC49-6A6E-4458-B7D5-F57D53CAD6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F71B4D-5EE4-4B37-8114-5D368C160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0161EA-61A4-45FE-B63D-DC877E80F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274BC-1E24-44A8-9040-DB21F7AFD224}" type="datetime1">
              <a:rPr lang="en-IN" smtClean="0"/>
              <a:t>07-10-2022</a:t>
            </a:fld>
            <a:endParaRPr lang="en-IN"/>
          </a:p>
        </p:txBody>
      </p:sp>
      <p:sp>
        <p:nvSpPr>
          <p:cNvPr id="5" name="Footer Placeholder 4">
            <a:extLst>
              <a:ext uri="{FF2B5EF4-FFF2-40B4-BE49-F238E27FC236}">
                <a16:creationId xmlns:a16="http://schemas.microsoft.com/office/drawing/2014/main" id="{4AC497DB-E57A-4B4A-A292-2720D15BC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www.kaushalya.tech</a:t>
            </a:r>
          </a:p>
        </p:txBody>
      </p:sp>
      <p:sp>
        <p:nvSpPr>
          <p:cNvPr id="6" name="Slide Number Placeholder 5">
            <a:extLst>
              <a:ext uri="{FF2B5EF4-FFF2-40B4-BE49-F238E27FC236}">
                <a16:creationId xmlns:a16="http://schemas.microsoft.com/office/drawing/2014/main" id="{03EC2572-16A3-43B1-A9DF-517466262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0B680-4920-456B-94E7-EB6DEF2EAF04}" type="slidenum">
              <a:rPr lang="en-IN" smtClean="0"/>
              <a:t>‹#›</a:t>
            </a:fld>
            <a:endParaRPr lang="en-IN"/>
          </a:p>
        </p:txBody>
      </p:sp>
    </p:spTree>
    <p:extLst>
      <p:ext uri="{BB962C8B-B14F-4D97-AF65-F5344CB8AC3E}">
        <p14:creationId xmlns:p14="http://schemas.microsoft.com/office/powerpoint/2010/main" val="3337745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mosquitto.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osquitto.org/downloa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raspberrypi.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Economies_of_scal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en.wikipedia.org/wiki/Public_utility"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152356"/>
            <a:ext cx="9144000" cy="935575"/>
          </a:xfrm>
        </p:spPr>
        <p:txBody>
          <a:bodyPr>
            <a:normAutofit fontScale="90000"/>
          </a:bodyPr>
          <a:lstStyle/>
          <a:p>
            <a:r>
              <a:rPr lang="en-IN" sz="4800" dirty="0">
                <a:latin typeface="Arial" panose="020B0604020202020204" pitchFamily="34" charset="0"/>
                <a:cs typeface="Arial" panose="020B0604020202020204" pitchFamily="34" charset="0"/>
              </a:rPr>
              <a:t>Internet Of Things (IoT)</a:t>
            </a:r>
            <a:br>
              <a:rPr lang="en-IN" sz="4800" dirty="0">
                <a:latin typeface="Arial" panose="020B0604020202020204" pitchFamily="34" charset="0"/>
                <a:cs typeface="Arial" panose="020B0604020202020204" pitchFamily="34" charset="0"/>
              </a:rPr>
            </a:br>
            <a:r>
              <a:rPr lang="en-IN" sz="4800" dirty="0">
                <a:latin typeface="Arial" panose="020B0604020202020204" pitchFamily="34" charset="0"/>
                <a:cs typeface="Arial" panose="020B0604020202020204" pitchFamily="34" charset="0"/>
              </a:rPr>
              <a:t>Part 2</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a:t>
            </a:r>
          </a:p>
          <a:p>
            <a:r>
              <a:rPr lang="en-IN" b="1" dirty="0">
                <a:latin typeface="Arial" panose="020B0604020202020204" pitchFamily="34" charset="0"/>
                <a:cs typeface="Arial" panose="020B0604020202020204" pitchFamily="34" charset="0"/>
              </a:rPr>
              <a:t>9845547471</a:t>
            </a:r>
          </a:p>
          <a:p>
            <a:r>
              <a:rPr lang="en-IN" b="1" dirty="0">
                <a:latin typeface="Arial" panose="020B0604020202020204" pitchFamily="34" charset="0"/>
                <a:cs typeface="Arial" panose="020B0604020202020204" pitchFamily="34" charset="0"/>
                <a:hlinkClick r:id="rId2"/>
              </a:rPr>
              <a:t>www.kaushalya.tech</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FB : https://www.facebook.com/raghuprasadkonandur/</a:t>
            </a:r>
          </a:p>
          <a:p>
            <a:r>
              <a:rPr lang="en-IN" b="1" dirty="0">
                <a:latin typeface="Arial" panose="020B0604020202020204" pitchFamily="34" charset="0"/>
                <a:cs typeface="Arial" panose="020B0604020202020204" pitchFamily="34" charset="0"/>
              </a:rPr>
              <a:t>Skill Up-Skill Re-Skill</a:t>
            </a:r>
          </a:p>
          <a:p>
            <a:r>
              <a:rPr lang="en-IN" b="1" dirty="0">
                <a:latin typeface="Arial" panose="020B0604020202020204" pitchFamily="34" charset="0"/>
                <a:cs typeface="Arial" panose="020B0604020202020204" pitchFamily="34" charset="0"/>
              </a:rPr>
              <a:t>Excellence in action</a:t>
            </a: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t>1</a:t>
            </a:fld>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58CA0BA-22B3-4799-B5ED-F2E6B980E2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083" y="243205"/>
            <a:ext cx="11819852" cy="1460500"/>
          </a:xfrm>
          <a:prstGeom prst="rect">
            <a:avLst/>
          </a:prstGeom>
        </p:spPr>
      </p:pic>
    </p:spTree>
    <p:extLst>
      <p:ext uri="{BB962C8B-B14F-4D97-AF65-F5344CB8AC3E}">
        <p14:creationId xmlns:p14="http://schemas.microsoft.com/office/powerpoint/2010/main" val="57670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EF4A0-54C0-42FC-AA9D-018A6D9F68EB}"/>
              </a:ext>
            </a:extLst>
          </p:cNvPr>
          <p:cNvSpPr>
            <a:spLocks noGrp="1"/>
          </p:cNvSpPr>
          <p:nvPr>
            <p:ph type="title"/>
          </p:nvPr>
        </p:nvSpPr>
        <p:spPr/>
        <p:txBody>
          <a:bodyPr/>
          <a:lstStyle/>
          <a:p>
            <a:r>
              <a:rPr lang="en-IN" dirty="0"/>
              <a:t>MQTT – Terminologies</a:t>
            </a:r>
          </a:p>
        </p:txBody>
      </p:sp>
      <p:sp>
        <p:nvSpPr>
          <p:cNvPr id="4" name="Footer Placeholder 3">
            <a:extLst>
              <a:ext uri="{FF2B5EF4-FFF2-40B4-BE49-F238E27FC236}">
                <a16:creationId xmlns:a16="http://schemas.microsoft.com/office/drawing/2014/main" id="{A72B64E1-FBDA-48D5-8B58-C50E54D498C6}"/>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DF138AFC-EC22-4884-A09A-939352A086D0}"/>
              </a:ext>
            </a:extLst>
          </p:cNvPr>
          <p:cNvSpPr>
            <a:spLocks noGrp="1"/>
          </p:cNvSpPr>
          <p:nvPr>
            <p:ph type="sldNum" sz="quarter" idx="12"/>
          </p:nvPr>
        </p:nvSpPr>
        <p:spPr/>
        <p:txBody>
          <a:bodyPr/>
          <a:lstStyle/>
          <a:p>
            <a:fld id="{D300B680-4920-456B-94E7-EB6DEF2EAF04}" type="slidenum">
              <a:rPr lang="en-IN" smtClean="0"/>
              <a:t>10</a:t>
            </a:fld>
            <a:endParaRPr lang="en-IN"/>
          </a:p>
        </p:txBody>
      </p:sp>
      <p:sp>
        <p:nvSpPr>
          <p:cNvPr id="9" name="Content Placeholder 8">
            <a:extLst>
              <a:ext uri="{FF2B5EF4-FFF2-40B4-BE49-F238E27FC236}">
                <a16:creationId xmlns:a16="http://schemas.microsoft.com/office/drawing/2014/main" id="{0BEC74F9-E268-4B1A-AC6C-43BAA60A7458}"/>
              </a:ext>
            </a:extLst>
          </p:cNvPr>
          <p:cNvSpPr>
            <a:spLocks noGrp="1"/>
          </p:cNvSpPr>
          <p:nvPr>
            <p:ph idx="1"/>
          </p:nvPr>
        </p:nvSpPr>
        <p:spPr/>
        <p:txBody>
          <a:bodyPr/>
          <a:lstStyle/>
          <a:p>
            <a:r>
              <a:rPr lang="en-IN" dirty="0"/>
              <a:t>Terminology</a:t>
            </a:r>
          </a:p>
          <a:p>
            <a:endParaRPr lang="en-IN" dirty="0"/>
          </a:p>
        </p:txBody>
      </p:sp>
      <p:pic>
        <p:nvPicPr>
          <p:cNvPr id="3" name="Picture 2">
            <a:extLst>
              <a:ext uri="{FF2B5EF4-FFF2-40B4-BE49-F238E27FC236}">
                <a16:creationId xmlns:a16="http://schemas.microsoft.com/office/drawing/2014/main" id="{8DA3ABBB-2EF3-4003-90FD-1C767EC5984F}"/>
              </a:ext>
            </a:extLst>
          </p:cNvPr>
          <p:cNvPicPr>
            <a:picLocks noChangeAspect="1"/>
          </p:cNvPicPr>
          <p:nvPr/>
        </p:nvPicPr>
        <p:blipFill>
          <a:blip r:embed="rId2"/>
          <a:stretch>
            <a:fillRect/>
          </a:stretch>
        </p:blipFill>
        <p:spPr>
          <a:xfrm>
            <a:off x="0" y="2008682"/>
            <a:ext cx="12192000" cy="4847644"/>
          </a:xfrm>
          <a:prstGeom prst="rect">
            <a:avLst/>
          </a:prstGeom>
        </p:spPr>
      </p:pic>
    </p:spTree>
    <p:extLst>
      <p:ext uri="{BB962C8B-B14F-4D97-AF65-F5344CB8AC3E}">
        <p14:creationId xmlns:p14="http://schemas.microsoft.com/office/powerpoint/2010/main" val="4064916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dirty="0"/>
              <a:t>MQTT - Demo</a:t>
            </a:r>
          </a:p>
        </p:txBody>
      </p:sp>
      <p:sp>
        <p:nvSpPr>
          <p:cNvPr id="3" name="Content Placeholder 2">
            <a:extLst>
              <a:ext uri="{FF2B5EF4-FFF2-40B4-BE49-F238E27FC236}">
                <a16:creationId xmlns:a16="http://schemas.microsoft.com/office/drawing/2014/main" id="{EB2E8621-2D58-4548-9545-A791FD50F71F}"/>
              </a:ext>
            </a:extLst>
          </p:cNvPr>
          <p:cNvSpPr>
            <a:spLocks noGrp="1"/>
          </p:cNvSpPr>
          <p:nvPr>
            <p:ph idx="1"/>
          </p:nvPr>
        </p:nvSpPr>
        <p:spPr/>
        <p:txBody>
          <a:bodyPr/>
          <a:lstStyle/>
          <a:p>
            <a:r>
              <a:rPr lang="en-IN" dirty="0"/>
              <a:t>Broker</a:t>
            </a:r>
          </a:p>
          <a:p>
            <a:pPr lvl="1"/>
            <a:r>
              <a:rPr lang="en-IN" dirty="0"/>
              <a:t>M2M Eclipse(m2m.eclipse.org)</a:t>
            </a:r>
          </a:p>
          <a:p>
            <a:pPr lvl="1"/>
            <a:r>
              <a:rPr lang="en-IN" dirty="0" err="1"/>
              <a:t>Mosquitto</a:t>
            </a:r>
            <a:r>
              <a:rPr lang="en-IN" dirty="0"/>
              <a:t> (</a:t>
            </a:r>
            <a:r>
              <a:rPr lang="en-IN" dirty="0">
                <a:hlinkClick r:id="rId2"/>
              </a:rPr>
              <a:t>https://mosquitto.org/</a:t>
            </a:r>
            <a:r>
              <a:rPr lang="en-IN" dirty="0"/>
              <a:t>)</a:t>
            </a:r>
          </a:p>
          <a:p>
            <a:pPr lvl="1"/>
            <a:r>
              <a:rPr lang="en-IN" dirty="0" err="1"/>
              <a:t>Mosquitto</a:t>
            </a:r>
            <a:r>
              <a:rPr lang="en-IN" dirty="0"/>
              <a:t> installed on the laptop</a:t>
            </a:r>
          </a:p>
          <a:p>
            <a:pPr marL="228600" lvl="1">
              <a:spcBef>
                <a:spcPts val="1000"/>
              </a:spcBef>
            </a:pPr>
            <a:r>
              <a:rPr lang="en-IN" sz="2800" dirty="0"/>
              <a:t>Client</a:t>
            </a:r>
          </a:p>
          <a:p>
            <a:pPr lvl="1"/>
            <a:r>
              <a:rPr lang="en-IN" dirty="0" err="1"/>
              <a:t>MQTT.fx</a:t>
            </a:r>
            <a:r>
              <a:rPr lang="en-IN" dirty="0"/>
              <a:t> (Web client)</a:t>
            </a:r>
          </a:p>
          <a:p>
            <a:pPr lvl="1"/>
            <a:r>
              <a:rPr lang="en-IN" dirty="0" err="1"/>
              <a:t>MyMQTT</a:t>
            </a:r>
            <a:r>
              <a:rPr lang="en-IN" dirty="0"/>
              <a:t> (Android client)</a:t>
            </a:r>
          </a:p>
          <a:p>
            <a:pPr lvl="1"/>
            <a:r>
              <a:rPr lang="en-IN" dirty="0" err="1"/>
              <a:t>MQTTLens</a:t>
            </a:r>
            <a:r>
              <a:rPr lang="en-IN" dirty="0"/>
              <a:t>(Chrome Extension)</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11</a:t>
            </a:fld>
            <a:endParaRPr lang="en-IN"/>
          </a:p>
        </p:txBody>
      </p:sp>
    </p:spTree>
    <p:extLst>
      <p:ext uri="{BB962C8B-B14F-4D97-AF65-F5344CB8AC3E}">
        <p14:creationId xmlns:p14="http://schemas.microsoft.com/office/powerpoint/2010/main" val="1840841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dirty="0"/>
              <a:t>MQTT – Demo – Scenario 1</a:t>
            </a:r>
          </a:p>
        </p:txBody>
      </p:sp>
      <p:sp>
        <p:nvSpPr>
          <p:cNvPr id="3" name="Content Placeholder 2">
            <a:extLst>
              <a:ext uri="{FF2B5EF4-FFF2-40B4-BE49-F238E27FC236}">
                <a16:creationId xmlns:a16="http://schemas.microsoft.com/office/drawing/2014/main" id="{EB2E8621-2D58-4548-9545-A791FD50F71F}"/>
              </a:ext>
            </a:extLst>
          </p:cNvPr>
          <p:cNvSpPr>
            <a:spLocks noGrp="1"/>
          </p:cNvSpPr>
          <p:nvPr>
            <p:ph idx="1"/>
          </p:nvPr>
        </p:nvSpPr>
        <p:spPr/>
        <p:txBody>
          <a:bodyPr/>
          <a:lstStyle/>
          <a:p>
            <a:r>
              <a:rPr lang="en-IN" dirty="0"/>
              <a:t>Broker – </a:t>
            </a:r>
            <a:r>
              <a:rPr lang="en-IN" dirty="0" err="1"/>
              <a:t>Mosquitto</a:t>
            </a:r>
            <a:r>
              <a:rPr lang="en-IN" dirty="0"/>
              <a:t> installed on system</a:t>
            </a:r>
          </a:p>
          <a:p>
            <a:pPr marL="228600" lvl="1">
              <a:spcBef>
                <a:spcPts val="1000"/>
              </a:spcBef>
            </a:pPr>
            <a:r>
              <a:rPr lang="en-IN" sz="2800" dirty="0"/>
              <a:t>Client - </a:t>
            </a:r>
            <a:r>
              <a:rPr lang="en-IN" dirty="0" err="1"/>
              <a:t>Mosquitto</a:t>
            </a:r>
            <a:r>
              <a:rPr lang="en-IN" dirty="0"/>
              <a:t> installed on system (Publisher and Subscriber)</a:t>
            </a:r>
          </a:p>
          <a:p>
            <a:pPr marL="228600" lvl="1">
              <a:spcBef>
                <a:spcPts val="1000"/>
              </a:spcBef>
            </a:pPr>
            <a:r>
              <a:rPr lang="en-IN" dirty="0"/>
              <a:t>Steps</a:t>
            </a:r>
          </a:p>
          <a:p>
            <a:pPr marL="685800" lvl="2">
              <a:spcBef>
                <a:spcPts val="1000"/>
              </a:spcBef>
            </a:pPr>
            <a:r>
              <a:rPr lang="en-IN" dirty="0"/>
              <a:t>Download </a:t>
            </a:r>
            <a:r>
              <a:rPr lang="en-IN" dirty="0" err="1"/>
              <a:t>mosquitto</a:t>
            </a:r>
            <a:r>
              <a:rPr lang="en-IN" dirty="0"/>
              <a:t> (</a:t>
            </a:r>
            <a:r>
              <a:rPr lang="en-IN" dirty="0">
                <a:hlinkClick r:id="rId2"/>
              </a:rPr>
              <a:t>https://mosquitto.org/download/</a:t>
            </a:r>
            <a:r>
              <a:rPr lang="en-IN" dirty="0"/>
              <a:t>)</a:t>
            </a:r>
          </a:p>
          <a:p>
            <a:pPr marL="685800" lvl="2">
              <a:spcBef>
                <a:spcPts val="1000"/>
              </a:spcBef>
            </a:pPr>
            <a:r>
              <a:rPr lang="en-IN" dirty="0"/>
              <a:t>Install mosquito</a:t>
            </a:r>
          </a:p>
          <a:p>
            <a:pPr marL="685800" lvl="2">
              <a:spcBef>
                <a:spcPts val="1000"/>
              </a:spcBef>
            </a:pPr>
            <a:r>
              <a:rPr lang="en-IN" dirty="0"/>
              <a:t>Start </a:t>
            </a:r>
            <a:r>
              <a:rPr lang="en-IN" dirty="0" err="1"/>
              <a:t>mosquitto</a:t>
            </a:r>
            <a:r>
              <a:rPr lang="en-IN" dirty="0"/>
              <a:t> as a windows service</a:t>
            </a:r>
          </a:p>
          <a:p>
            <a:pPr marL="685800" lvl="2">
              <a:spcBef>
                <a:spcPts val="1000"/>
              </a:spcBef>
            </a:pPr>
            <a:r>
              <a:rPr lang="en-IN" dirty="0"/>
              <a:t>Publish and Subscribe</a:t>
            </a:r>
          </a:p>
          <a:p>
            <a:pPr marL="228600" lvl="1">
              <a:spcBef>
                <a:spcPts val="1000"/>
              </a:spcBef>
            </a:pPr>
            <a:endParaRPr lang="en-IN" dirty="0"/>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12</a:t>
            </a:fld>
            <a:endParaRPr lang="en-IN"/>
          </a:p>
        </p:txBody>
      </p:sp>
    </p:spTree>
    <p:extLst>
      <p:ext uri="{BB962C8B-B14F-4D97-AF65-F5344CB8AC3E}">
        <p14:creationId xmlns:p14="http://schemas.microsoft.com/office/powerpoint/2010/main" val="157461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dirty="0"/>
              <a:t>MQTT – Demo – Scenario 1</a:t>
            </a:r>
          </a:p>
        </p:txBody>
      </p:sp>
      <p:pic>
        <p:nvPicPr>
          <p:cNvPr id="6" name="Content Placeholder 5">
            <a:extLst>
              <a:ext uri="{FF2B5EF4-FFF2-40B4-BE49-F238E27FC236}">
                <a16:creationId xmlns:a16="http://schemas.microsoft.com/office/drawing/2014/main" id="{8B2FAE2C-2E5B-4E5A-B20A-49061744C2D5}"/>
              </a:ext>
            </a:extLst>
          </p:cNvPr>
          <p:cNvPicPr>
            <a:picLocks noGrp="1" noChangeAspect="1"/>
          </p:cNvPicPr>
          <p:nvPr>
            <p:ph idx="1"/>
          </p:nvPr>
        </p:nvPicPr>
        <p:blipFill>
          <a:blip r:embed="rId2"/>
          <a:stretch>
            <a:fillRect/>
          </a:stretch>
        </p:blipFill>
        <p:spPr>
          <a:xfrm>
            <a:off x="1094283" y="1825625"/>
            <a:ext cx="8871462" cy="4351338"/>
          </a:xfrm>
          <a:prstGeom prst="rect">
            <a:avLst/>
          </a:prstGeom>
        </p:spPr>
      </p:pic>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13</a:t>
            </a:fld>
            <a:endParaRPr lang="en-IN"/>
          </a:p>
        </p:txBody>
      </p:sp>
    </p:spTree>
    <p:extLst>
      <p:ext uri="{BB962C8B-B14F-4D97-AF65-F5344CB8AC3E}">
        <p14:creationId xmlns:p14="http://schemas.microsoft.com/office/powerpoint/2010/main" val="3785950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dirty="0"/>
              <a:t>MQTT – Demo – Scenario 1</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14</a:t>
            </a:fld>
            <a:endParaRPr lang="en-IN"/>
          </a:p>
        </p:txBody>
      </p:sp>
      <p:pic>
        <p:nvPicPr>
          <p:cNvPr id="8" name="Content Placeholder 7">
            <a:extLst>
              <a:ext uri="{FF2B5EF4-FFF2-40B4-BE49-F238E27FC236}">
                <a16:creationId xmlns:a16="http://schemas.microsoft.com/office/drawing/2014/main" id="{58AC2F75-0E01-4ECA-81F4-6D636C3117B4}"/>
              </a:ext>
            </a:extLst>
          </p:cNvPr>
          <p:cNvPicPr>
            <a:picLocks noGrp="1" noChangeAspect="1"/>
          </p:cNvPicPr>
          <p:nvPr>
            <p:ph idx="1"/>
          </p:nvPr>
        </p:nvPicPr>
        <p:blipFill>
          <a:blip r:embed="rId2"/>
          <a:stretch>
            <a:fillRect/>
          </a:stretch>
        </p:blipFill>
        <p:spPr>
          <a:xfrm>
            <a:off x="989351" y="1825625"/>
            <a:ext cx="10223292" cy="4351338"/>
          </a:xfrm>
          <a:prstGeom prst="rect">
            <a:avLst/>
          </a:prstGeom>
        </p:spPr>
      </p:pic>
    </p:spTree>
    <p:extLst>
      <p:ext uri="{BB962C8B-B14F-4D97-AF65-F5344CB8AC3E}">
        <p14:creationId xmlns:p14="http://schemas.microsoft.com/office/powerpoint/2010/main" val="4132781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dirty="0"/>
              <a:t>MQTT – Demo – Scenario 1</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15</a:t>
            </a:fld>
            <a:endParaRPr lang="en-IN"/>
          </a:p>
        </p:txBody>
      </p:sp>
      <p:sp>
        <p:nvSpPr>
          <p:cNvPr id="7" name="Content Placeholder 6">
            <a:extLst>
              <a:ext uri="{FF2B5EF4-FFF2-40B4-BE49-F238E27FC236}">
                <a16:creationId xmlns:a16="http://schemas.microsoft.com/office/drawing/2014/main" id="{9225ABA3-CE33-45FD-970F-932396783F33}"/>
              </a:ext>
            </a:extLst>
          </p:cNvPr>
          <p:cNvSpPr>
            <a:spLocks noGrp="1"/>
          </p:cNvSpPr>
          <p:nvPr>
            <p:ph idx="1"/>
          </p:nvPr>
        </p:nvSpPr>
        <p:spPr/>
        <p:txBody>
          <a:bodyPr/>
          <a:lstStyle/>
          <a:p>
            <a:r>
              <a:rPr lang="en-IN" dirty="0"/>
              <a:t>To check running of </a:t>
            </a:r>
            <a:r>
              <a:rPr lang="en-IN" dirty="0" err="1"/>
              <a:t>mosquitto</a:t>
            </a:r>
            <a:r>
              <a:rPr lang="en-IN" dirty="0"/>
              <a:t> on port 1883</a:t>
            </a:r>
          </a:p>
          <a:p>
            <a:pPr lvl="1"/>
            <a:r>
              <a:rPr lang="en-IN" dirty="0"/>
              <a:t>netstat -an | </a:t>
            </a:r>
            <a:r>
              <a:rPr lang="en-IN" dirty="0" err="1"/>
              <a:t>findstr</a:t>
            </a:r>
            <a:r>
              <a:rPr lang="en-IN" dirty="0"/>
              <a:t> 1883</a:t>
            </a:r>
          </a:p>
          <a:p>
            <a:r>
              <a:rPr lang="en-IN" dirty="0"/>
              <a:t>Publish message</a:t>
            </a:r>
          </a:p>
          <a:p>
            <a:pPr lvl="1"/>
            <a:r>
              <a:rPr lang="en-IN" dirty="0" err="1"/>
              <a:t>mosquitto_pub</a:t>
            </a:r>
            <a:r>
              <a:rPr lang="en-IN" dirty="0"/>
              <a:t> -h "192.168.43.136" -t test -m "hi"</a:t>
            </a:r>
          </a:p>
          <a:p>
            <a:r>
              <a:rPr lang="en-IN" dirty="0"/>
              <a:t>Subscribe to message</a:t>
            </a:r>
          </a:p>
          <a:p>
            <a:pPr lvl="1"/>
            <a:r>
              <a:rPr lang="en-IN" dirty="0" err="1"/>
              <a:t>mosquitto_sub</a:t>
            </a:r>
            <a:r>
              <a:rPr lang="en-IN" dirty="0"/>
              <a:t> -h "192.168.43.136" -t test</a:t>
            </a:r>
          </a:p>
          <a:p>
            <a:endParaRPr lang="en-IN" dirty="0"/>
          </a:p>
        </p:txBody>
      </p:sp>
    </p:spTree>
    <p:extLst>
      <p:ext uri="{BB962C8B-B14F-4D97-AF65-F5344CB8AC3E}">
        <p14:creationId xmlns:p14="http://schemas.microsoft.com/office/powerpoint/2010/main" val="2520216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dirty="0"/>
              <a:t>MQTT – Demo – Scenario 2</a:t>
            </a:r>
          </a:p>
        </p:txBody>
      </p:sp>
      <p:sp>
        <p:nvSpPr>
          <p:cNvPr id="3" name="Content Placeholder 2">
            <a:extLst>
              <a:ext uri="{FF2B5EF4-FFF2-40B4-BE49-F238E27FC236}">
                <a16:creationId xmlns:a16="http://schemas.microsoft.com/office/drawing/2014/main" id="{EB2E8621-2D58-4548-9545-A791FD50F71F}"/>
              </a:ext>
            </a:extLst>
          </p:cNvPr>
          <p:cNvSpPr>
            <a:spLocks noGrp="1"/>
          </p:cNvSpPr>
          <p:nvPr>
            <p:ph idx="1"/>
          </p:nvPr>
        </p:nvSpPr>
        <p:spPr>
          <a:xfrm>
            <a:off x="838200" y="1439056"/>
            <a:ext cx="10515600" cy="4737907"/>
          </a:xfrm>
        </p:spPr>
        <p:txBody>
          <a:bodyPr/>
          <a:lstStyle/>
          <a:p>
            <a:r>
              <a:rPr lang="en-IN" dirty="0"/>
              <a:t>Broker – </a:t>
            </a:r>
            <a:r>
              <a:rPr lang="en-IN" dirty="0" err="1"/>
              <a:t>Mosquitto</a:t>
            </a:r>
            <a:r>
              <a:rPr lang="en-IN" dirty="0"/>
              <a:t> on local system</a:t>
            </a:r>
          </a:p>
          <a:p>
            <a:pPr marL="228600" lvl="1">
              <a:spcBef>
                <a:spcPts val="1000"/>
              </a:spcBef>
            </a:pPr>
            <a:r>
              <a:rPr lang="en-IN" sz="2800" dirty="0"/>
              <a:t>Client - </a:t>
            </a:r>
            <a:r>
              <a:rPr lang="en-IN" dirty="0" err="1"/>
              <a:t>MQTT.fx</a:t>
            </a:r>
            <a:r>
              <a:rPr lang="en-IN" dirty="0"/>
              <a:t> (Web client) (Download - http://mqttfx.jensd.de/index.php/download http://mqttfx.jensd.de/index.php/download</a:t>
            </a:r>
          </a:p>
          <a:p>
            <a:pPr marL="228600" lvl="1">
              <a:spcBef>
                <a:spcPts val="1000"/>
              </a:spcBef>
            </a:pPr>
            <a:endParaRPr lang="en-IN" dirty="0"/>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16</a:t>
            </a:fld>
            <a:endParaRPr lang="en-IN"/>
          </a:p>
        </p:txBody>
      </p:sp>
      <p:pic>
        <p:nvPicPr>
          <p:cNvPr id="7" name="Picture 6">
            <a:extLst>
              <a:ext uri="{FF2B5EF4-FFF2-40B4-BE49-F238E27FC236}">
                <a16:creationId xmlns:a16="http://schemas.microsoft.com/office/drawing/2014/main" id="{B37A7039-5005-4A76-990B-F142C042CE30}"/>
              </a:ext>
            </a:extLst>
          </p:cNvPr>
          <p:cNvPicPr>
            <a:picLocks noChangeAspect="1"/>
          </p:cNvPicPr>
          <p:nvPr/>
        </p:nvPicPr>
        <p:blipFill>
          <a:blip r:embed="rId2"/>
          <a:stretch>
            <a:fillRect/>
          </a:stretch>
        </p:blipFill>
        <p:spPr>
          <a:xfrm>
            <a:off x="0" y="2764618"/>
            <a:ext cx="12192000" cy="4091707"/>
          </a:xfrm>
          <a:prstGeom prst="rect">
            <a:avLst/>
          </a:prstGeom>
        </p:spPr>
      </p:pic>
    </p:spTree>
    <p:extLst>
      <p:ext uri="{BB962C8B-B14F-4D97-AF65-F5344CB8AC3E}">
        <p14:creationId xmlns:p14="http://schemas.microsoft.com/office/powerpoint/2010/main" val="2547843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dirty="0"/>
              <a:t>MQTT – Demo – Scenario 3</a:t>
            </a:r>
          </a:p>
        </p:txBody>
      </p:sp>
      <p:sp>
        <p:nvSpPr>
          <p:cNvPr id="3" name="Content Placeholder 2">
            <a:extLst>
              <a:ext uri="{FF2B5EF4-FFF2-40B4-BE49-F238E27FC236}">
                <a16:creationId xmlns:a16="http://schemas.microsoft.com/office/drawing/2014/main" id="{EB2E8621-2D58-4548-9545-A791FD50F71F}"/>
              </a:ext>
            </a:extLst>
          </p:cNvPr>
          <p:cNvSpPr>
            <a:spLocks noGrp="1"/>
          </p:cNvSpPr>
          <p:nvPr>
            <p:ph idx="1"/>
          </p:nvPr>
        </p:nvSpPr>
        <p:spPr/>
        <p:txBody>
          <a:bodyPr/>
          <a:lstStyle/>
          <a:p>
            <a:r>
              <a:rPr lang="en-IN" dirty="0"/>
              <a:t>Broker – </a:t>
            </a:r>
            <a:r>
              <a:rPr lang="en-IN" dirty="0" err="1"/>
              <a:t>Mosquitto</a:t>
            </a:r>
            <a:r>
              <a:rPr lang="en-IN" dirty="0"/>
              <a:t> on local system</a:t>
            </a:r>
          </a:p>
          <a:p>
            <a:pPr marL="228600" lvl="1">
              <a:spcBef>
                <a:spcPts val="1000"/>
              </a:spcBef>
            </a:pPr>
            <a:r>
              <a:rPr lang="en-IN" sz="2800" dirty="0"/>
              <a:t>Client –</a:t>
            </a:r>
            <a:r>
              <a:rPr lang="en-IN" sz="2800" dirty="0" err="1"/>
              <a:t>MyMQTT</a:t>
            </a:r>
            <a:r>
              <a:rPr lang="en-IN" sz="2800" dirty="0"/>
              <a:t> (Android App)</a:t>
            </a:r>
            <a:endParaRPr lang="en-IN" dirty="0"/>
          </a:p>
          <a:p>
            <a:pPr marL="228600" lvl="1">
              <a:spcBef>
                <a:spcPts val="1000"/>
              </a:spcBef>
            </a:pPr>
            <a:endParaRPr lang="en-IN" dirty="0"/>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17</a:t>
            </a:fld>
            <a:endParaRPr lang="en-IN"/>
          </a:p>
        </p:txBody>
      </p:sp>
      <p:pic>
        <p:nvPicPr>
          <p:cNvPr id="7" name="Picture 6">
            <a:extLst>
              <a:ext uri="{FF2B5EF4-FFF2-40B4-BE49-F238E27FC236}">
                <a16:creationId xmlns:a16="http://schemas.microsoft.com/office/drawing/2014/main" id="{810ED83C-2E8E-47A7-940A-56CE32A28FC5}"/>
              </a:ext>
            </a:extLst>
          </p:cNvPr>
          <p:cNvPicPr>
            <a:picLocks noChangeAspect="1"/>
          </p:cNvPicPr>
          <p:nvPr/>
        </p:nvPicPr>
        <p:blipFill>
          <a:blip r:embed="rId2"/>
          <a:stretch>
            <a:fillRect/>
          </a:stretch>
        </p:blipFill>
        <p:spPr>
          <a:xfrm>
            <a:off x="0" y="2848131"/>
            <a:ext cx="12192000" cy="4008195"/>
          </a:xfrm>
          <a:prstGeom prst="rect">
            <a:avLst/>
          </a:prstGeom>
        </p:spPr>
      </p:pic>
    </p:spTree>
    <p:extLst>
      <p:ext uri="{BB962C8B-B14F-4D97-AF65-F5344CB8AC3E}">
        <p14:creationId xmlns:p14="http://schemas.microsoft.com/office/powerpoint/2010/main" val="2641488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dirty="0"/>
              <a:t>MQTT – Demo – Scenario 4</a:t>
            </a:r>
          </a:p>
        </p:txBody>
      </p:sp>
      <p:sp>
        <p:nvSpPr>
          <p:cNvPr id="3" name="Content Placeholder 2">
            <a:extLst>
              <a:ext uri="{FF2B5EF4-FFF2-40B4-BE49-F238E27FC236}">
                <a16:creationId xmlns:a16="http://schemas.microsoft.com/office/drawing/2014/main" id="{EB2E8621-2D58-4548-9545-A791FD50F71F}"/>
              </a:ext>
            </a:extLst>
          </p:cNvPr>
          <p:cNvSpPr>
            <a:spLocks noGrp="1"/>
          </p:cNvSpPr>
          <p:nvPr>
            <p:ph idx="1"/>
          </p:nvPr>
        </p:nvSpPr>
        <p:spPr/>
        <p:txBody>
          <a:bodyPr/>
          <a:lstStyle/>
          <a:p>
            <a:r>
              <a:rPr lang="en-IN" dirty="0"/>
              <a:t>Broker - http://test.mosquitto.org/</a:t>
            </a:r>
          </a:p>
          <a:p>
            <a:pPr marL="228600" lvl="1">
              <a:spcBef>
                <a:spcPts val="1000"/>
              </a:spcBef>
            </a:pPr>
            <a:r>
              <a:rPr lang="en-IN" sz="2800" dirty="0"/>
              <a:t>Client - </a:t>
            </a:r>
            <a:r>
              <a:rPr lang="en-IN" dirty="0" err="1"/>
              <a:t>MQTT.fx</a:t>
            </a:r>
            <a:r>
              <a:rPr lang="en-IN" dirty="0"/>
              <a:t> (Web client) (usage of # and +)</a:t>
            </a:r>
          </a:p>
          <a:p>
            <a:pPr marL="228600" lvl="1">
              <a:spcBef>
                <a:spcPts val="1000"/>
              </a:spcBef>
            </a:pPr>
            <a:endParaRPr lang="en-IN" dirty="0"/>
          </a:p>
          <a:p>
            <a:pPr marL="228600" lvl="1">
              <a:spcBef>
                <a:spcPts val="1000"/>
              </a:spcBef>
            </a:pPr>
            <a:endParaRPr lang="en-IN" dirty="0"/>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18</a:t>
            </a:fld>
            <a:endParaRPr lang="en-IN"/>
          </a:p>
        </p:txBody>
      </p:sp>
      <p:pic>
        <p:nvPicPr>
          <p:cNvPr id="8" name="Picture 7">
            <a:extLst>
              <a:ext uri="{FF2B5EF4-FFF2-40B4-BE49-F238E27FC236}">
                <a16:creationId xmlns:a16="http://schemas.microsoft.com/office/drawing/2014/main" id="{D00BCA1F-EECE-4BCA-A8AF-195A7B477D86}"/>
              </a:ext>
            </a:extLst>
          </p:cNvPr>
          <p:cNvPicPr>
            <a:picLocks noChangeAspect="1"/>
          </p:cNvPicPr>
          <p:nvPr/>
        </p:nvPicPr>
        <p:blipFill>
          <a:blip r:embed="rId2"/>
          <a:stretch>
            <a:fillRect/>
          </a:stretch>
        </p:blipFill>
        <p:spPr>
          <a:xfrm>
            <a:off x="0" y="2788170"/>
            <a:ext cx="12192000" cy="4068156"/>
          </a:xfrm>
          <a:prstGeom prst="rect">
            <a:avLst/>
          </a:prstGeom>
        </p:spPr>
      </p:pic>
    </p:spTree>
    <p:extLst>
      <p:ext uri="{BB962C8B-B14F-4D97-AF65-F5344CB8AC3E}">
        <p14:creationId xmlns:p14="http://schemas.microsoft.com/office/powerpoint/2010/main" val="2961848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a:t>
            </a:r>
          </a:p>
        </p:txBody>
      </p:sp>
      <p:sp>
        <p:nvSpPr>
          <p:cNvPr id="3" name="Content Placeholder 2">
            <a:extLst>
              <a:ext uri="{FF2B5EF4-FFF2-40B4-BE49-F238E27FC236}">
                <a16:creationId xmlns:a16="http://schemas.microsoft.com/office/drawing/2014/main" id="{EB2E8621-2D58-4548-9545-A791FD50F71F}"/>
              </a:ext>
            </a:extLst>
          </p:cNvPr>
          <p:cNvSpPr>
            <a:spLocks noGrp="1"/>
          </p:cNvSpPr>
          <p:nvPr>
            <p:ph idx="1"/>
          </p:nvPr>
        </p:nvSpPr>
        <p:spPr/>
        <p:txBody>
          <a:bodyPr>
            <a:normAutofit/>
          </a:bodyPr>
          <a:lstStyle/>
          <a:p>
            <a:r>
              <a:rPr lang="en-IN" dirty="0">
                <a:hlinkClick r:id="rId2"/>
              </a:rPr>
              <a:t>https://www.raspberrypi.org/</a:t>
            </a:r>
            <a:endParaRPr lang="en-IN" dirty="0"/>
          </a:p>
          <a:p>
            <a:pPr marL="228600" lvl="1">
              <a:spcBef>
                <a:spcPts val="1000"/>
              </a:spcBef>
            </a:pPr>
            <a:r>
              <a:rPr lang="en-IN" dirty="0"/>
              <a:t>The Raspberry Pi is a series of small single-board computers developed in the United Kingdom by the Raspberry Pi Foundation to promote the teaching of basic computer science in schools and in developing </a:t>
            </a:r>
            <a:r>
              <a:rPr lang="en-IN" dirty="0" err="1"/>
              <a:t>countries.The</a:t>
            </a:r>
            <a:r>
              <a:rPr lang="en-IN" dirty="0"/>
              <a:t> original model became far more popular than </a:t>
            </a:r>
            <a:r>
              <a:rPr lang="en-IN" dirty="0" err="1"/>
              <a:t>anticipated,selling</a:t>
            </a:r>
            <a:r>
              <a:rPr lang="en-IN" dirty="0"/>
              <a:t> outside its target market for uses such as robotics. It does not include peripherals (such as keyboards, mice and cases). However, some accessories have been included in several official and unofficial bundles.</a:t>
            </a:r>
          </a:p>
          <a:p>
            <a:pPr marL="228600" lvl="1">
              <a:spcBef>
                <a:spcPts val="1000"/>
              </a:spcBef>
            </a:pPr>
            <a:r>
              <a:rPr lang="en-IN" dirty="0"/>
              <a:t>According to the Raspberry Pi Foundation, over 5 million Raspberry </a:t>
            </a:r>
            <a:r>
              <a:rPr lang="en-IN" dirty="0" err="1"/>
              <a:t>Pis</a:t>
            </a:r>
            <a:r>
              <a:rPr lang="en-IN" dirty="0"/>
              <a:t> were sold by February 2015, making it the best-selling British </a:t>
            </a:r>
            <a:r>
              <a:rPr lang="en-IN" dirty="0" err="1"/>
              <a:t>computer.By</a:t>
            </a:r>
            <a:r>
              <a:rPr lang="en-IN" dirty="0"/>
              <a:t> November 2016 they had sold 11 million units and 12.5m by March 2017, making it the third best-selling "general purpose </a:t>
            </a:r>
            <a:r>
              <a:rPr lang="en-IN" dirty="0" err="1"/>
              <a:t>computer".In</a:t>
            </a:r>
            <a:r>
              <a:rPr lang="en-IN" dirty="0"/>
              <a:t> July 2017, sales reached nearly 15 million.</a:t>
            </a:r>
          </a:p>
          <a:p>
            <a:pPr marL="228600" lvl="1">
              <a:spcBef>
                <a:spcPts val="1000"/>
              </a:spcBef>
            </a:pPr>
            <a:endParaRPr lang="en-IN" dirty="0"/>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19</a:t>
            </a:fld>
            <a:endParaRPr lang="en-IN"/>
          </a:p>
        </p:txBody>
      </p:sp>
    </p:spTree>
    <p:extLst>
      <p:ext uri="{BB962C8B-B14F-4D97-AF65-F5344CB8AC3E}">
        <p14:creationId xmlns:p14="http://schemas.microsoft.com/office/powerpoint/2010/main" val="830003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normAutofit/>
          </a:bodyPr>
          <a:lstStyle/>
          <a:p>
            <a:r>
              <a:rPr lang="en-IN" sz="4800"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85000" lnSpcReduction="20000"/>
          </a:bodyPr>
          <a:lstStyle/>
          <a:p>
            <a:r>
              <a:rPr lang="en-IN" dirty="0">
                <a:latin typeface="Arial" panose="020B0604020202020204" pitchFamily="34" charset="0"/>
                <a:cs typeface="Arial" panose="020B0604020202020204" pitchFamily="34" charset="0"/>
              </a:rPr>
              <a:t>Raghu Prasad – BE, MS</a:t>
            </a:r>
          </a:p>
          <a:p>
            <a:r>
              <a:rPr lang="en-IN" dirty="0">
                <a:latin typeface="Arial" panose="020B0604020202020204" pitchFamily="34" charset="0"/>
                <a:cs typeface="Arial" panose="020B0604020202020204" pitchFamily="34" charset="0"/>
              </a:rPr>
              <a:t>Total of 23 years of experience</a:t>
            </a:r>
          </a:p>
          <a:p>
            <a:r>
              <a:rPr lang="en-IN" dirty="0">
                <a:latin typeface="Arial" panose="020B0604020202020204" pitchFamily="34" charset="0"/>
                <a:cs typeface="Arial" panose="020B0604020202020204" pitchFamily="34" charset="0"/>
              </a:rPr>
              <a:t>7 years as a lecturer in an Engineering College</a:t>
            </a:r>
          </a:p>
          <a:p>
            <a:r>
              <a:rPr lang="en-IN" dirty="0">
                <a:latin typeface="Arial" panose="020B0604020202020204" pitchFamily="34" charset="0"/>
                <a:cs typeface="Arial" panose="020B0604020202020204" pitchFamily="34" charset="0"/>
              </a:rPr>
              <a:t>16 Years into IT</a:t>
            </a:r>
          </a:p>
          <a:p>
            <a:r>
              <a:rPr lang="en-IN" dirty="0">
                <a:latin typeface="Arial" panose="020B0604020202020204" pitchFamily="34" charset="0"/>
                <a:cs typeface="Arial" panose="020B0604020202020204" pitchFamily="34" charset="0"/>
              </a:rPr>
              <a:t>Worked with companies like </a:t>
            </a:r>
            <a:r>
              <a:rPr lang="en-IN" dirty="0" err="1">
                <a:latin typeface="Arial" panose="020B0604020202020204" pitchFamily="34" charset="0"/>
                <a:cs typeface="Arial" panose="020B0604020202020204" pitchFamily="34" charset="0"/>
              </a:rPr>
              <a:t>CISCO,CSC,ICICI,First</a:t>
            </a:r>
            <a:r>
              <a:rPr lang="en-IN" dirty="0">
                <a:latin typeface="Arial" panose="020B0604020202020204" pitchFamily="34" charset="0"/>
                <a:cs typeface="Arial" panose="020B0604020202020204" pitchFamily="34" charset="0"/>
              </a:rPr>
              <a:t> Apex – NTT Data</a:t>
            </a:r>
          </a:p>
          <a:p>
            <a:r>
              <a:rPr lang="en-IN" dirty="0">
                <a:latin typeface="Arial" panose="020B0604020202020204" pitchFamily="34" charset="0"/>
                <a:cs typeface="Arial" panose="020B0604020202020204" pitchFamily="34" charset="0"/>
              </a:rPr>
              <a:t>Currently into Corporate training and consultancy</a:t>
            </a:r>
          </a:p>
          <a:p>
            <a:r>
              <a:rPr lang="en-IN" dirty="0">
                <a:latin typeface="Arial" panose="020B0604020202020204" pitchFamily="34" charset="0"/>
                <a:cs typeface="Arial" panose="020B0604020202020204" pitchFamily="34" charset="0"/>
              </a:rPr>
              <a:t>Worked with corporates and public sector</a:t>
            </a:r>
          </a:p>
          <a:p>
            <a:r>
              <a:rPr lang="en-IN" b="1" dirty="0">
                <a:latin typeface="Arial" panose="020B0604020202020204" pitchFamily="34" charset="0"/>
                <a:cs typeface="Arial" panose="020B0604020202020204" pitchFamily="34" charset="0"/>
              </a:rPr>
              <a:t>Service Offerings </a:t>
            </a:r>
            <a:r>
              <a:rPr lang="en-IN" dirty="0">
                <a:latin typeface="Arial" panose="020B0604020202020204" pitchFamily="34" charset="0"/>
                <a:cs typeface="Arial" panose="020B0604020202020204" pitchFamily="34" charset="0"/>
              </a:rPr>
              <a:t>– In person/On-line/Corporate/Academic Institutes</a:t>
            </a:r>
          </a:p>
          <a:p>
            <a:r>
              <a:rPr lang="en-IN" b="1" dirty="0">
                <a:latin typeface="Arial" panose="020B0604020202020204" pitchFamily="34" charset="0"/>
                <a:cs typeface="Arial" panose="020B0604020202020204" pitchFamily="34" charset="0"/>
              </a:rPr>
              <a:t>Technologies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Java,Python,Web</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technologies,Java</a:t>
            </a:r>
            <a:r>
              <a:rPr lang="en-IN" dirty="0">
                <a:latin typeface="Arial" panose="020B0604020202020204" pitchFamily="34" charset="0"/>
                <a:cs typeface="Arial" panose="020B0604020202020204" pitchFamily="34" charset="0"/>
              </a:rPr>
              <a:t> Script technologies (MEAN stack),</a:t>
            </a:r>
            <a:r>
              <a:rPr lang="en-IN" dirty="0" err="1">
                <a:latin typeface="Arial" panose="020B0604020202020204" pitchFamily="34" charset="0"/>
                <a:cs typeface="Arial" panose="020B0604020202020204" pitchFamily="34" charset="0"/>
              </a:rPr>
              <a:t>IOT,Test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Automation,Machine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Learning,Artificial</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Intelligence,ERP</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Customers</a:t>
            </a:r>
            <a:r>
              <a:rPr lang="en-IN" dirty="0">
                <a:latin typeface="Arial" panose="020B0604020202020204" pitchFamily="34" charset="0"/>
                <a:cs typeface="Arial" panose="020B0604020202020204" pitchFamily="34" charset="0"/>
              </a:rPr>
              <a:t> – L &amp; </a:t>
            </a:r>
            <a:r>
              <a:rPr lang="en-IN" dirty="0" err="1">
                <a:latin typeface="Arial" panose="020B0604020202020204" pitchFamily="34" charset="0"/>
                <a:cs typeface="Arial" panose="020B0604020202020204" pitchFamily="34" charset="0"/>
              </a:rPr>
              <a:t>T,NextGen,Incarnus,BGS-IT,Sindhi</a:t>
            </a:r>
            <a:r>
              <a:rPr lang="en-IN" dirty="0">
                <a:latin typeface="Arial" panose="020B0604020202020204" pitchFamily="34" charset="0"/>
                <a:cs typeface="Arial" panose="020B0604020202020204" pitchFamily="34" charset="0"/>
              </a:rPr>
              <a:t> College</a:t>
            </a:r>
          </a:p>
          <a:p>
            <a:endParaRPr lang="en-IN" dirty="0"/>
          </a:p>
          <a:p>
            <a:pPr marL="0" indent="0">
              <a:buNone/>
            </a:pPr>
            <a:endParaRPr lang="en-IN" dirty="0"/>
          </a:p>
        </p:txBody>
      </p:sp>
      <p:pic>
        <p:nvPicPr>
          <p:cNvPr id="5" name="Picture 4">
            <a:extLst>
              <a:ext uri="{FF2B5EF4-FFF2-40B4-BE49-F238E27FC236}">
                <a16:creationId xmlns:a16="http://schemas.microsoft.com/office/drawing/2014/main" id="{0654D7DE-1A90-4635-B9D2-52FDA6B082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3663" y="18122"/>
            <a:ext cx="3111949" cy="783737"/>
          </a:xfrm>
          <a:prstGeom prst="rect">
            <a:avLst/>
          </a:prstGeom>
        </p:spPr>
      </p:pic>
    </p:spTree>
    <p:extLst>
      <p:ext uri="{BB962C8B-B14F-4D97-AF65-F5344CB8AC3E}">
        <p14:creationId xmlns:p14="http://schemas.microsoft.com/office/powerpoint/2010/main" val="140324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a:t>
            </a:r>
          </a:p>
        </p:txBody>
      </p:sp>
      <p:pic>
        <p:nvPicPr>
          <p:cNvPr id="7" name="Content Placeholder 6">
            <a:extLst>
              <a:ext uri="{FF2B5EF4-FFF2-40B4-BE49-F238E27FC236}">
                <a16:creationId xmlns:a16="http://schemas.microsoft.com/office/drawing/2014/main" id="{950FA2AB-87F8-438F-9A77-37B6DD1180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538" y="1825624"/>
            <a:ext cx="10762937" cy="4530725"/>
          </a:xfrm>
        </p:spPr>
      </p:pic>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20</a:t>
            </a:fld>
            <a:endParaRPr lang="en-IN"/>
          </a:p>
        </p:txBody>
      </p:sp>
    </p:spTree>
    <p:extLst>
      <p:ext uri="{BB962C8B-B14F-4D97-AF65-F5344CB8AC3E}">
        <p14:creationId xmlns:p14="http://schemas.microsoft.com/office/powerpoint/2010/main" val="2051662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Projects on Raspberry pi</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21</a:t>
            </a:fld>
            <a:endParaRPr lang="en-IN"/>
          </a:p>
        </p:txBody>
      </p:sp>
      <p:sp>
        <p:nvSpPr>
          <p:cNvPr id="8" name="Rectangle 1">
            <a:extLst>
              <a:ext uri="{FF2B5EF4-FFF2-40B4-BE49-F238E27FC236}">
                <a16:creationId xmlns:a16="http://schemas.microsoft.com/office/drawing/2014/main" id="{86046934-243B-4552-BB78-3990F61B79F3}"/>
              </a:ext>
            </a:extLst>
          </p:cNvPr>
          <p:cNvSpPr>
            <a:spLocks noGrp="1" noChangeArrowheads="1"/>
          </p:cNvSpPr>
          <p:nvPr>
            <p:ph idx="1"/>
          </p:nvPr>
        </p:nvSpPr>
        <p:spPr bwMode="auto">
          <a:xfrm>
            <a:off x="838200" y="2123857"/>
            <a:ext cx="10731207"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en-US" sz="1400" b="1" dirty="0">
                <a:solidFill>
                  <a:srgbClr val="3F3F3F"/>
                </a:solidFill>
                <a:latin typeface="Open Sans"/>
              </a:rPr>
              <a:t>http://www.trustedreviews.com/opinion/best-raspberry-pi-projects-pi-3-pi-zero-2949390</a:t>
            </a:r>
            <a:endParaRPr kumimoji="0" lang="en-US" altLang="en-US" sz="1400" b="1" i="0" u="none" strike="noStrike" cap="none" normalizeH="0" baseline="0" dirty="0">
              <a:ln>
                <a:noFill/>
              </a:ln>
              <a:solidFill>
                <a:srgbClr val="3F3F3F"/>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An Amazon Alexa-powered dash cam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An electric skateboard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disposable GIF camera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An electronic chess 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a:t>
            </a:r>
            <a:r>
              <a:rPr kumimoji="0" lang="en-US" altLang="en-US" sz="1400" b="1" i="0" u="none" strike="noStrike" cap="none" normalizeH="0" baseline="0" dirty="0" err="1">
                <a:ln>
                  <a:noFill/>
                </a:ln>
                <a:solidFill>
                  <a:srgbClr val="3F3F3F"/>
                </a:solidFill>
                <a:effectLst/>
                <a:latin typeface="Open Sans"/>
              </a:rPr>
              <a:t>Kodi</a:t>
            </a:r>
            <a:r>
              <a:rPr kumimoji="0" lang="en-US" altLang="en-US" sz="1400" b="1" i="0" u="none" strike="noStrike" cap="none" normalizeH="0" baseline="0" dirty="0">
                <a:ln>
                  <a:noFill/>
                </a:ln>
                <a:solidFill>
                  <a:srgbClr val="3F3F3F"/>
                </a:solidFill>
                <a:effectLst/>
                <a:latin typeface="Open Sans"/>
              </a:rPr>
              <a:t> media </a:t>
            </a:r>
            <a:r>
              <a:rPr kumimoji="0" lang="en-US" altLang="en-US" sz="1400" b="1" i="0" u="none" strike="noStrike" cap="none" normalizeH="0" baseline="0" dirty="0" err="1">
                <a:ln>
                  <a:noFill/>
                </a:ln>
                <a:solidFill>
                  <a:srgbClr val="3F3F3F"/>
                </a:solidFill>
                <a:effectLst/>
                <a:latin typeface="Open Sans"/>
              </a:rPr>
              <a:t>centre</a:t>
            </a:r>
            <a:endParaRPr kumimoji="0" lang="en-US" altLang="en-US" sz="1400" b="1" i="0" u="none" strike="noStrike" cap="none" normalizeH="0" baseline="0" dirty="0">
              <a:ln>
                <a:noFill/>
              </a:ln>
              <a:solidFill>
                <a:srgbClr val="3F3F3F"/>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DIY NES Classic Mini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digital DJ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Automated entrance music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robot arm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Multiroom audio for under £100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walkie-talkie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film-to-digital transfer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tiny retro games console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magic mirror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mini retro Macintosh</a:t>
            </a:r>
            <a:br>
              <a:rPr kumimoji="0" lang="en-US" altLang="en-US" sz="1400" b="1" i="0" u="none" strike="noStrike" cap="none" normalizeH="0" baseline="0" dirty="0">
                <a:ln>
                  <a:noFill/>
                </a:ln>
                <a:solidFill>
                  <a:srgbClr val="3F3F3F"/>
                </a:solidFill>
                <a:effectLst/>
                <a:latin typeface="Open Sans"/>
              </a:rPr>
            </a:br>
            <a:r>
              <a:rPr kumimoji="0" lang="en-US" altLang="en-US" sz="1400" b="1" i="0" u="none" strike="noStrike" cap="none" normalizeH="0" baseline="0" dirty="0">
                <a:ln>
                  <a:noFill/>
                </a:ln>
                <a:solidFill>
                  <a:srgbClr val="3F3F3F"/>
                </a:solidFill>
                <a:effectLst/>
                <a:latin typeface="Open Sans"/>
              </a:rPr>
              <a:t>Read more at http://www.trustedreviews.com/opinion/best-raspberry-pi-projects-pi-3-pi-zero-2949390#WlFlr3fl5UFfl88j.99</a:t>
            </a:r>
            <a:r>
              <a:rPr kumimoji="0" lang="en-US" altLang="en-US" sz="1400" b="1" i="0" u="none" strike="noStrike" cap="none" normalizeH="0" baseline="0" dirty="0">
                <a:ln>
                  <a:noFill/>
                </a:ln>
                <a:solidFill>
                  <a:schemeClr val="tx1"/>
                </a:solidFill>
                <a:effectLst/>
              </a:rPr>
              <a:t> </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5586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Cloud Computing</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dirty="0"/>
              <a:t>Cloud computing is an information technology paradigm that enables access to shared pools of configurable system resources and higher-level services that can be rapidly provisioned with minimal management effort, often over the Internet</a:t>
            </a:r>
          </a:p>
          <a:p>
            <a:r>
              <a:rPr lang="en-IN" dirty="0"/>
              <a:t>In other words it is use of remote servers on the internet to store, manage and process data rather than a local server or your personal computer.</a:t>
            </a:r>
          </a:p>
          <a:p>
            <a:r>
              <a:rPr lang="en-IN" dirty="0"/>
              <a:t>Cloud computing relies on sharing of resources to achieve coherence and </a:t>
            </a:r>
            <a:r>
              <a:rPr lang="en-IN" dirty="0">
                <a:hlinkClick r:id="rId3" tooltip="Economies of scale"/>
              </a:rPr>
              <a:t>economies of scale</a:t>
            </a:r>
            <a:r>
              <a:rPr lang="en-IN" dirty="0"/>
              <a:t>, similar to a </a:t>
            </a:r>
            <a:r>
              <a:rPr lang="en-IN" dirty="0">
                <a:hlinkClick r:id="rId4" tooltip="Public utility"/>
              </a:rPr>
              <a:t>public utility</a:t>
            </a:r>
            <a:r>
              <a:rPr lang="en-IN" dirty="0"/>
              <a:t>.</a:t>
            </a:r>
            <a:br>
              <a:rPr lang="en-IN" dirty="0"/>
            </a:b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22</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2582354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Cloud Computing</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br>
              <a:rPr lang="en-IN" dirty="0"/>
            </a:b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23</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pic>
        <p:nvPicPr>
          <p:cNvPr id="10" name="Picture 9">
            <a:extLst>
              <a:ext uri="{FF2B5EF4-FFF2-40B4-BE49-F238E27FC236}">
                <a16:creationId xmlns:a16="http://schemas.microsoft.com/office/drawing/2014/main" id="{80625131-56D5-452E-95A1-D72F0FBB19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989" y="1825625"/>
            <a:ext cx="10456022" cy="4530726"/>
          </a:xfrm>
          <a:prstGeom prst="rect">
            <a:avLst/>
          </a:prstGeom>
        </p:spPr>
      </p:pic>
    </p:spTree>
    <p:extLst>
      <p:ext uri="{BB962C8B-B14F-4D97-AF65-F5344CB8AC3E}">
        <p14:creationId xmlns:p14="http://schemas.microsoft.com/office/powerpoint/2010/main" val="297293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Cloud Models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lnSpcReduction="10000"/>
          </a:bodyPr>
          <a:lstStyle/>
          <a:p>
            <a:r>
              <a:rPr lang="en-IN" dirty="0"/>
              <a:t>Cloud Models is of two types  namely</a:t>
            </a:r>
          </a:p>
          <a:p>
            <a:r>
              <a:rPr lang="en-IN" dirty="0"/>
              <a:t>Service Models</a:t>
            </a:r>
          </a:p>
          <a:p>
            <a:pPr lvl="1"/>
            <a:r>
              <a:rPr lang="en-IN" dirty="0"/>
              <a:t>Infrastructure As A Service (IaaS )</a:t>
            </a:r>
          </a:p>
          <a:p>
            <a:pPr lvl="1"/>
            <a:r>
              <a:rPr lang="en-IN" dirty="0"/>
              <a:t>Platform As A Service (PaaS)</a:t>
            </a:r>
          </a:p>
          <a:p>
            <a:pPr lvl="1"/>
            <a:r>
              <a:rPr lang="en-IN" dirty="0"/>
              <a:t>Software As A Service (SaaS)</a:t>
            </a:r>
          </a:p>
          <a:p>
            <a:r>
              <a:rPr lang="en-IN" dirty="0"/>
              <a:t>Deployment Models</a:t>
            </a:r>
          </a:p>
          <a:p>
            <a:pPr lvl="1"/>
            <a:r>
              <a:rPr lang="en-IN" dirty="0"/>
              <a:t>Public Cloud</a:t>
            </a:r>
          </a:p>
          <a:p>
            <a:pPr lvl="1"/>
            <a:r>
              <a:rPr lang="en-IN" dirty="0"/>
              <a:t>Community Cloud</a:t>
            </a:r>
          </a:p>
          <a:p>
            <a:pPr lvl="1"/>
            <a:r>
              <a:rPr lang="en-IN" dirty="0"/>
              <a:t>Hybrid Cloud</a:t>
            </a:r>
          </a:p>
          <a:p>
            <a:pPr lvl="1"/>
            <a:r>
              <a:rPr lang="en-IN" dirty="0"/>
              <a:t>Private Cloud</a:t>
            </a:r>
            <a:br>
              <a:rPr lang="en-IN" dirty="0"/>
            </a:b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24</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597886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Cloud Models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br>
              <a:rPr lang="en-IN" dirty="0"/>
            </a:b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25</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pic>
        <p:nvPicPr>
          <p:cNvPr id="14" name="Picture 13">
            <a:extLst>
              <a:ext uri="{FF2B5EF4-FFF2-40B4-BE49-F238E27FC236}">
                <a16:creationId xmlns:a16="http://schemas.microsoft.com/office/drawing/2014/main" id="{2722B54F-FB41-4194-81A7-4412DCA0A3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523070"/>
            <a:ext cx="4774809" cy="4833280"/>
          </a:xfrm>
          <a:prstGeom prst="rect">
            <a:avLst/>
          </a:prstGeom>
        </p:spPr>
      </p:pic>
      <p:pic>
        <p:nvPicPr>
          <p:cNvPr id="16" name="Picture 15">
            <a:extLst>
              <a:ext uri="{FF2B5EF4-FFF2-40B4-BE49-F238E27FC236}">
                <a16:creationId xmlns:a16="http://schemas.microsoft.com/office/drawing/2014/main" id="{936E67D9-DBE8-4515-A196-1331F4249E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3010" y="1825625"/>
            <a:ext cx="6558534" cy="4351338"/>
          </a:xfrm>
          <a:prstGeom prst="rect">
            <a:avLst/>
          </a:prstGeom>
        </p:spPr>
      </p:pic>
    </p:spTree>
    <p:extLst>
      <p:ext uri="{BB962C8B-B14F-4D97-AF65-F5344CB8AC3E}">
        <p14:creationId xmlns:p14="http://schemas.microsoft.com/office/powerpoint/2010/main" val="906273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Cloud Models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br>
              <a:rPr lang="en-IN" dirty="0"/>
            </a:b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26</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pic>
        <p:nvPicPr>
          <p:cNvPr id="12" name="Picture 11">
            <a:extLst>
              <a:ext uri="{FF2B5EF4-FFF2-40B4-BE49-F238E27FC236}">
                <a16:creationId xmlns:a16="http://schemas.microsoft.com/office/drawing/2014/main" id="{8B659726-32DD-47CF-9911-E5AD031F6E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4905" y="1870075"/>
            <a:ext cx="7329267" cy="4179033"/>
          </a:xfrm>
          <a:prstGeom prst="rect">
            <a:avLst/>
          </a:prstGeom>
        </p:spPr>
      </p:pic>
    </p:spTree>
    <p:extLst>
      <p:ext uri="{BB962C8B-B14F-4D97-AF65-F5344CB8AC3E}">
        <p14:creationId xmlns:p14="http://schemas.microsoft.com/office/powerpoint/2010/main" val="4056416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Cloud Models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br>
              <a:rPr lang="en-IN" dirty="0"/>
            </a:br>
            <a:br>
              <a:rPr lang="en-IN" dirty="0"/>
            </a:b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27</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9254" y="18119"/>
            <a:ext cx="3182289" cy="1325563"/>
          </a:xfrm>
          <a:prstGeom prst="rect">
            <a:avLst/>
          </a:prstGeom>
        </p:spPr>
      </p:pic>
      <p:pic>
        <p:nvPicPr>
          <p:cNvPr id="9" name="Picture 8">
            <a:extLst>
              <a:ext uri="{FF2B5EF4-FFF2-40B4-BE49-F238E27FC236}">
                <a16:creationId xmlns:a16="http://schemas.microsoft.com/office/drawing/2014/main" id="{E84679CF-1BFA-4CC7-BC5A-294F2E5482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3061" y="1543050"/>
            <a:ext cx="8855765" cy="3771900"/>
          </a:xfrm>
          <a:prstGeom prst="rect">
            <a:avLst/>
          </a:prstGeom>
        </p:spPr>
      </p:pic>
    </p:spTree>
    <p:extLst>
      <p:ext uri="{BB962C8B-B14F-4D97-AF65-F5344CB8AC3E}">
        <p14:creationId xmlns:p14="http://schemas.microsoft.com/office/powerpoint/2010/main" val="341329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Cloud Market share</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br>
              <a:rPr lang="en-IN" dirty="0"/>
            </a:br>
            <a:br>
              <a:rPr lang="en-IN" dirty="0"/>
            </a:b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28</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9254" y="18119"/>
            <a:ext cx="3182289" cy="1325563"/>
          </a:xfrm>
          <a:prstGeom prst="rect">
            <a:avLst/>
          </a:prstGeom>
        </p:spPr>
      </p:pic>
      <p:pic>
        <p:nvPicPr>
          <p:cNvPr id="8" name="Picture 7">
            <a:extLst>
              <a:ext uri="{FF2B5EF4-FFF2-40B4-BE49-F238E27FC236}">
                <a16:creationId xmlns:a16="http://schemas.microsoft.com/office/drawing/2014/main" id="{110CB587-2A87-461D-A5E5-803DF184A5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2817" y="1490662"/>
            <a:ext cx="8468139" cy="3876675"/>
          </a:xfrm>
          <a:prstGeom prst="rect">
            <a:avLst/>
          </a:prstGeom>
        </p:spPr>
      </p:pic>
    </p:spTree>
    <p:extLst>
      <p:ext uri="{BB962C8B-B14F-4D97-AF65-F5344CB8AC3E}">
        <p14:creationId xmlns:p14="http://schemas.microsoft.com/office/powerpoint/2010/main" val="2778119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Cloud Market share - SaaS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br>
              <a:rPr lang="en-IN" dirty="0"/>
            </a:br>
            <a:br>
              <a:rPr lang="en-IN" dirty="0"/>
            </a:b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29</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9254" y="18119"/>
            <a:ext cx="3182289" cy="1325563"/>
          </a:xfrm>
          <a:prstGeom prst="rect">
            <a:avLst/>
          </a:prstGeom>
        </p:spPr>
      </p:pic>
      <p:pic>
        <p:nvPicPr>
          <p:cNvPr id="9" name="Picture 8">
            <a:extLst>
              <a:ext uri="{FF2B5EF4-FFF2-40B4-BE49-F238E27FC236}">
                <a16:creationId xmlns:a16="http://schemas.microsoft.com/office/drawing/2014/main" id="{A1110C3E-1512-4E58-89E2-E0AA5896AD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913" y="1523069"/>
            <a:ext cx="9978887" cy="4491968"/>
          </a:xfrm>
          <a:prstGeom prst="rect">
            <a:avLst/>
          </a:prstGeom>
        </p:spPr>
      </p:pic>
    </p:spTree>
    <p:extLst>
      <p:ext uri="{BB962C8B-B14F-4D97-AF65-F5344CB8AC3E}">
        <p14:creationId xmlns:p14="http://schemas.microsoft.com/office/powerpoint/2010/main" val="1445096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b="1" i="1" dirty="0">
                <a:solidFill>
                  <a:srgbClr val="C00000"/>
                </a:solidFill>
                <a:latin typeface="Arial" panose="020B0604020202020204" pitchFamily="34" charset="0"/>
                <a:cs typeface="Arial" panose="020B0604020202020204" pitchFamily="34" charset="0"/>
              </a:rPr>
              <a:t>Communication protocols – Deep dive</a:t>
            </a:r>
          </a:p>
          <a:p>
            <a:r>
              <a:rPr lang="en-IN" b="1" i="1" dirty="0">
                <a:solidFill>
                  <a:srgbClr val="C00000"/>
                </a:solidFill>
                <a:latin typeface="Arial" panose="020B0604020202020204" pitchFamily="34" charset="0"/>
                <a:cs typeface="Arial" panose="020B0604020202020204" pitchFamily="34" charset="0"/>
              </a:rPr>
              <a:t>Cloud Computing</a:t>
            </a:r>
          </a:p>
          <a:p>
            <a:r>
              <a:rPr lang="en-IN" b="1" i="1" dirty="0">
                <a:solidFill>
                  <a:srgbClr val="C00000"/>
                </a:solidFill>
                <a:latin typeface="Arial" panose="020B0604020202020204" pitchFamily="34" charset="0"/>
                <a:cs typeface="Arial" panose="020B0604020202020204" pitchFamily="34" charset="0"/>
              </a:rPr>
              <a:t>IoT Platforms</a:t>
            </a:r>
          </a:p>
          <a:p>
            <a:r>
              <a:rPr lang="en-IN" b="1" i="1" dirty="0">
                <a:solidFill>
                  <a:srgbClr val="C00000"/>
                </a:solidFill>
                <a:latin typeface="Arial" panose="020B0604020202020204" pitchFamily="34" charset="0"/>
                <a:cs typeface="Arial" panose="020B0604020202020204" pitchFamily="34" charset="0"/>
              </a:rPr>
              <a:t>IoT Consortiums</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3</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7727" y="18119"/>
            <a:ext cx="3111949" cy="783737"/>
          </a:xfrm>
          <a:prstGeom prst="rect">
            <a:avLst/>
          </a:prstGeom>
        </p:spPr>
      </p:pic>
    </p:spTree>
    <p:extLst>
      <p:ext uri="{BB962C8B-B14F-4D97-AF65-F5344CB8AC3E}">
        <p14:creationId xmlns:p14="http://schemas.microsoft.com/office/powerpoint/2010/main" val="3691993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EF4A0-54C0-42FC-AA9D-018A6D9F68EB}"/>
              </a:ext>
            </a:extLst>
          </p:cNvPr>
          <p:cNvSpPr>
            <a:spLocks noGrp="1"/>
          </p:cNvSpPr>
          <p:nvPr>
            <p:ph type="title"/>
          </p:nvPr>
        </p:nvSpPr>
        <p:spPr/>
        <p:txBody>
          <a:bodyPr/>
          <a:lstStyle/>
          <a:p>
            <a:r>
              <a:rPr lang="en-IN" dirty="0"/>
              <a:t>Communication Protocol – MQTT – </a:t>
            </a:r>
            <a:r>
              <a:rPr lang="en-IN" dirty="0" err="1"/>
              <a:t>Deepdive</a:t>
            </a:r>
            <a:endParaRPr lang="en-IN" dirty="0"/>
          </a:p>
        </p:txBody>
      </p:sp>
      <p:sp>
        <p:nvSpPr>
          <p:cNvPr id="3" name="Content Placeholder 2">
            <a:extLst>
              <a:ext uri="{FF2B5EF4-FFF2-40B4-BE49-F238E27FC236}">
                <a16:creationId xmlns:a16="http://schemas.microsoft.com/office/drawing/2014/main" id="{BCC0136A-3E76-41B0-B3CD-BBEBE0E4F914}"/>
              </a:ext>
            </a:extLst>
          </p:cNvPr>
          <p:cNvSpPr>
            <a:spLocks noGrp="1"/>
          </p:cNvSpPr>
          <p:nvPr>
            <p:ph idx="1"/>
          </p:nvPr>
        </p:nvSpPr>
        <p:spPr/>
        <p:txBody>
          <a:bodyPr>
            <a:normAutofit fontScale="47500" lnSpcReduction="20000"/>
          </a:bodyPr>
          <a:lstStyle/>
          <a:p>
            <a:r>
              <a:rPr lang="en-IN" sz="3300" b="1" dirty="0"/>
              <a:t>What is MQTT?</a:t>
            </a:r>
          </a:p>
          <a:p>
            <a:r>
              <a:rPr lang="en-IN" sz="3300" dirty="0"/>
              <a:t>MQTT stands for </a:t>
            </a:r>
            <a:r>
              <a:rPr lang="en-IN" sz="3800" b="1" dirty="0">
                <a:solidFill>
                  <a:srgbClr val="FF0000"/>
                </a:solidFill>
              </a:rPr>
              <a:t>MQ Telemetry Transport</a:t>
            </a:r>
            <a:r>
              <a:rPr lang="en-IN" sz="3300" dirty="0"/>
              <a:t>. It is a publish/subscribe, extremely simple and lightweight messaging protocol, designed for constrained devices and low-bandwidth, high-latency or unreliable networks. The design principles are to minimise network bandwidth and device resource requirements whilst also attempting to ensure reliability and some degree of assurance of delivery. These principles also turn out to make the protocol ideal of the emerging “machine-to-machine” (M2M) or “Internet of Things” world of connected devices, and for mobile applications where bandwidth and battery power are at a premium.</a:t>
            </a:r>
          </a:p>
          <a:p>
            <a:r>
              <a:rPr lang="en-IN" sz="3300" b="1" dirty="0"/>
              <a:t>Who invented MQTT?</a:t>
            </a:r>
          </a:p>
          <a:p>
            <a:r>
              <a:rPr lang="en-IN" sz="3300" dirty="0"/>
              <a:t>MQTT was invented by Dr Andy Stanford-Clark of IBM, and Arlen Nipper of </a:t>
            </a:r>
            <a:r>
              <a:rPr lang="en-IN" sz="3300" dirty="0" err="1"/>
              <a:t>Arcom</a:t>
            </a:r>
            <a:r>
              <a:rPr lang="en-IN" sz="3300" dirty="0"/>
              <a:t> (now </a:t>
            </a:r>
            <a:r>
              <a:rPr lang="en-IN" sz="3300" dirty="0" err="1"/>
              <a:t>Eurotech</a:t>
            </a:r>
            <a:r>
              <a:rPr lang="en-IN" sz="3300" dirty="0"/>
              <a:t>), in 1999.</a:t>
            </a:r>
          </a:p>
          <a:p>
            <a:r>
              <a:rPr lang="en-IN" sz="3300" b="1" dirty="0"/>
              <a:t>Where is MQTT in use?</a:t>
            </a:r>
          </a:p>
          <a:p>
            <a:r>
              <a:rPr lang="en-IN" sz="3300" dirty="0"/>
              <a:t>MQTT has been widely implemented across a variety of industries since 1999.</a:t>
            </a:r>
          </a:p>
          <a:p>
            <a:r>
              <a:rPr lang="en-IN" sz="3300" b="1" dirty="0"/>
              <a:t>Is MQTT a standard?</a:t>
            </a:r>
          </a:p>
          <a:p>
            <a:r>
              <a:rPr lang="en-IN" sz="3300" dirty="0"/>
              <a:t>As of March 2013, MQTT is in the process of undergoing standardisation at OASIS.</a:t>
            </a:r>
          </a:p>
          <a:p>
            <a:r>
              <a:rPr lang="en-IN" sz="3300" dirty="0"/>
              <a:t>The protocol specification has been openly published with a royalty-free license for many years, and companies such as </a:t>
            </a:r>
            <a:r>
              <a:rPr lang="en-IN" sz="3300" dirty="0" err="1"/>
              <a:t>Eurotech</a:t>
            </a:r>
            <a:r>
              <a:rPr lang="en-IN" sz="3300" dirty="0"/>
              <a:t> (formerly known as </a:t>
            </a:r>
            <a:r>
              <a:rPr lang="en-IN" sz="3300" dirty="0" err="1"/>
              <a:t>Arcom</a:t>
            </a:r>
            <a:r>
              <a:rPr lang="en-IN" sz="3300" dirty="0"/>
              <a:t>) have implemented the protocol in their products.</a:t>
            </a:r>
          </a:p>
          <a:p>
            <a:r>
              <a:rPr lang="en-IN" sz="3300" dirty="0"/>
              <a:t>In November 2011 IBM and </a:t>
            </a:r>
            <a:r>
              <a:rPr lang="en-IN" sz="3300" dirty="0" err="1"/>
              <a:t>Eurotech</a:t>
            </a:r>
            <a:r>
              <a:rPr lang="en-IN" sz="3300" dirty="0"/>
              <a:t> announced their joint participation in the Eclipse M2M Industry Working Group and donation of MQTT code to the proposed Eclipse </a:t>
            </a:r>
            <a:r>
              <a:rPr lang="en-IN" sz="3300" dirty="0" err="1"/>
              <a:t>Paho</a:t>
            </a:r>
            <a:r>
              <a:rPr lang="en-IN" sz="3300" dirty="0"/>
              <a:t> project.</a:t>
            </a:r>
          </a:p>
          <a:p>
            <a:endParaRPr lang="en-IN" dirty="0"/>
          </a:p>
          <a:p>
            <a:endParaRPr lang="en-IN" dirty="0"/>
          </a:p>
        </p:txBody>
      </p:sp>
      <p:sp>
        <p:nvSpPr>
          <p:cNvPr id="4" name="Footer Placeholder 3">
            <a:extLst>
              <a:ext uri="{FF2B5EF4-FFF2-40B4-BE49-F238E27FC236}">
                <a16:creationId xmlns:a16="http://schemas.microsoft.com/office/drawing/2014/main" id="{A72B64E1-FBDA-48D5-8B58-C50E54D498C6}"/>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DF138AFC-EC22-4884-A09A-939352A086D0}"/>
              </a:ext>
            </a:extLst>
          </p:cNvPr>
          <p:cNvSpPr>
            <a:spLocks noGrp="1"/>
          </p:cNvSpPr>
          <p:nvPr>
            <p:ph type="sldNum" sz="quarter" idx="12"/>
          </p:nvPr>
        </p:nvSpPr>
        <p:spPr/>
        <p:txBody>
          <a:bodyPr/>
          <a:lstStyle/>
          <a:p>
            <a:fld id="{D300B680-4920-456B-94E7-EB6DEF2EAF04}" type="slidenum">
              <a:rPr lang="en-IN" smtClean="0"/>
              <a:t>4</a:t>
            </a:fld>
            <a:endParaRPr lang="en-IN"/>
          </a:p>
        </p:txBody>
      </p:sp>
    </p:spTree>
    <p:extLst>
      <p:ext uri="{BB962C8B-B14F-4D97-AF65-F5344CB8AC3E}">
        <p14:creationId xmlns:p14="http://schemas.microsoft.com/office/powerpoint/2010/main" val="337821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EF4A0-54C0-42FC-AA9D-018A6D9F68EB}"/>
              </a:ext>
            </a:extLst>
          </p:cNvPr>
          <p:cNvSpPr>
            <a:spLocks noGrp="1"/>
          </p:cNvSpPr>
          <p:nvPr>
            <p:ph type="title"/>
          </p:nvPr>
        </p:nvSpPr>
        <p:spPr/>
        <p:txBody>
          <a:bodyPr/>
          <a:lstStyle/>
          <a:p>
            <a:r>
              <a:rPr lang="en-IN" dirty="0"/>
              <a:t>Communication Protocol – MQTT – </a:t>
            </a:r>
            <a:r>
              <a:rPr lang="en-IN" dirty="0" err="1"/>
              <a:t>Deepdive</a:t>
            </a:r>
            <a:endParaRPr lang="en-IN" dirty="0"/>
          </a:p>
        </p:txBody>
      </p:sp>
      <p:sp>
        <p:nvSpPr>
          <p:cNvPr id="3" name="Content Placeholder 2">
            <a:extLst>
              <a:ext uri="{FF2B5EF4-FFF2-40B4-BE49-F238E27FC236}">
                <a16:creationId xmlns:a16="http://schemas.microsoft.com/office/drawing/2014/main" id="{BCC0136A-3E76-41B0-B3CD-BBEBE0E4F914}"/>
              </a:ext>
            </a:extLst>
          </p:cNvPr>
          <p:cNvSpPr>
            <a:spLocks noGrp="1"/>
          </p:cNvSpPr>
          <p:nvPr>
            <p:ph idx="1"/>
          </p:nvPr>
        </p:nvSpPr>
        <p:spPr/>
        <p:txBody>
          <a:bodyPr>
            <a:normAutofit fontScale="47500" lnSpcReduction="20000"/>
          </a:bodyPr>
          <a:lstStyle/>
          <a:p>
            <a:r>
              <a:rPr lang="en-IN" sz="3300" b="1" dirty="0"/>
              <a:t>How does MQTT relate to SCADA protocol and </a:t>
            </a:r>
            <a:r>
              <a:rPr lang="en-IN" sz="3300" b="1" dirty="0" err="1"/>
              <a:t>MQIsdp</a:t>
            </a:r>
            <a:r>
              <a:rPr lang="en-IN" sz="3300" b="1" dirty="0"/>
              <a:t>?</a:t>
            </a:r>
          </a:p>
          <a:p>
            <a:r>
              <a:rPr lang="en-IN" sz="3300" dirty="0"/>
              <a:t>The “SCADA protocol” and the “MQ Integrator SCADA Device Protocol” (</a:t>
            </a:r>
            <a:r>
              <a:rPr lang="en-IN" sz="3300" dirty="0" err="1"/>
              <a:t>MQIsdp</a:t>
            </a:r>
            <a:r>
              <a:rPr lang="en-IN" sz="3300" dirty="0"/>
              <a:t>) are both old names for what is now known as the MQ Telemetry Transport (MQTT). The protocol has also been known as “WebSphere MQTT” (WMQTT), though that name is also no longer used.</a:t>
            </a:r>
          </a:p>
          <a:p>
            <a:r>
              <a:rPr lang="en-IN" sz="3300" b="1" dirty="0"/>
              <a:t>What is WebSphere MQ Telemetry?</a:t>
            </a:r>
          </a:p>
          <a:p>
            <a:r>
              <a:rPr lang="en-IN" sz="3300" dirty="0"/>
              <a:t>This is a product from IBM which implements the MQTT protocol in a very scalable manner and which interoperates directly with the WebSphere MQ family of products.</a:t>
            </a:r>
          </a:p>
          <a:p>
            <a:r>
              <a:rPr lang="en-IN" sz="3300" b="1" dirty="0"/>
              <a:t>Are there standard ports for MQTT to use?</a:t>
            </a:r>
          </a:p>
          <a:p>
            <a:r>
              <a:rPr lang="en-IN" sz="3300" dirty="0"/>
              <a:t>Yes. TCP/IP port 1883 is reserved with IANA for use with MQTT. TCP/IP port 8883 is also registered, for using MQTT over SSL.</a:t>
            </a:r>
          </a:p>
          <a:p>
            <a:r>
              <a:rPr lang="en-IN" sz="3300" b="1" dirty="0"/>
              <a:t>Does MQTT support security?</a:t>
            </a:r>
          </a:p>
          <a:p>
            <a:r>
              <a:rPr lang="en-IN" sz="3300" dirty="0"/>
              <a:t>You can pass a user name and password with an MQTT packet in V3.1 of the protocol. Encryption across the network can be handled with SSL, independently of the MQTT protocol itself (it is worth noting that SSL is not the lightest of protocols, and does add significant network overhead). Additional security can be added by an application encrypting data that it sends and receives, but this is not something built-in to the protocol, in order to keep it simple and lightweight.</a:t>
            </a:r>
          </a:p>
          <a:p>
            <a:r>
              <a:rPr lang="en-IN" b="1" dirty="0"/>
              <a:t>Notable MQTT projects</a:t>
            </a:r>
          </a:p>
          <a:p>
            <a:r>
              <a:rPr lang="en-IN" dirty="0"/>
              <a:t>http://mqtt.org/projects</a:t>
            </a:r>
          </a:p>
          <a:p>
            <a:endParaRPr lang="en-IN" dirty="0"/>
          </a:p>
        </p:txBody>
      </p:sp>
      <p:sp>
        <p:nvSpPr>
          <p:cNvPr id="4" name="Footer Placeholder 3">
            <a:extLst>
              <a:ext uri="{FF2B5EF4-FFF2-40B4-BE49-F238E27FC236}">
                <a16:creationId xmlns:a16="http://schemas.microsoft.com/office/drawing/2014/main" id="{A72B64E1-FBDA-48D5-8B58-C50E54D498C6}"/>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DF138AFC-EC22-4884-A09A-939352A086D0}"/>
              </a:ext>
            </a:extLst>
          </p:cNvPr>
          <p:cNvSpPr>
            <a:spLocks noGrp="1"/>
          </p:cNvSpPr>
          <p:nvPr>
            <p:ph type="sldNum" sz="quarter" idx="12"/>
          </p:nvPr>
        </p:nvSpPr>
        <p:spPr/>
        <p:txBody>
          <a:bodyPr/>
          <a:lstStyle/>
          <a:p>
            <a:fld id="{D300B680-4920-456B-94E7-EB6DEF2EAF04}" type="slidenum">
              <a:rPr lang="en-IN" smtClean="0"/>
              <a:t>5</a:t>
            </a:fld>
            <a:endParaRPr lang="en-IN"/>
          </a:p>
        </p:txBody>
      </p:sp>
    </p:spTree>
    <p:extLst>
      <p:ext uri="{BB962C8B-B14F-4D97-AF65-F5344CB8AC3E}">
        <p14:creationId xmlns:p14="http://schemas.microsoft.com/office/powerpoint/2010/main" val="4147381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EF4A0-54C0-42FC-AA9D-018A6D9F68EB}"/>
              </a:ext>
            </a:extLst>
          </p:cNvPr>
          <p:cNvSpPr>
            <a:spLocks noGrp="1"/>
          </p:cNvSpPr>
          <p:nvPr>
            <p:ph type="title"/>
          </p:nvPr>
        </p:nvSpPr>
        <p:spPr/>
        <p:txBody>
          <a:bodyPr/>
          <a:lstStyle/>
          <a:p>
            <a:r>
              <a:rPr lang="en-IN" dirty="0"/>
              <a:t>MQTT – Terminologies</a:t>
            </a:r>
          </a:p>
        </p:txBody>
      </p:sp>
      <p:sp>
        <p:nvSpPr>
          <p:cNvPr id="4" name="Footer Placeholder 3">
            <a:extLst>
              <a:ext uri="{FF2B5EF4-FFF2-40B4-BE49-F238E27FC236}">
                <a16:creationId xmlns:a16="http://schemas.microsoft.com/office/drawing/2014/main" id="{A72B64E1-FBDA-48D5-8B58-C50E54D498C6}"/>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DF138AFC-EC22-4884-A09A-939352A086D0}"/>
              </a:ext>
            </a:extLst>
          </p:cNvPr>
          <p:cNvSpPr>
            <a:spLocks noGrp="1"/>
          </p:cNvSpPr>
          <p:nvPr>
            <p:ph type="sldNum" sz="quarter" idx="12"/>
          </p:nvPr>
        </p:nvSpPr>
        <p:spPr/>
        <p:txBody>
          <a:bodyPr/>
          <a:lstStyle/>
          <a:p>
            <a:fld id="{D300B680-4920-456B-94E7-EB6DEF2EAF04}" type="slidenum">
              <a:rPr lang="en-IN" smtClean="0"/>
              <a:t>6</a:t>
            </a:fld>
            <a:endParaRPr lang="en-IN"/>
          </a:p>
        </p:txBody>
      </p:sp>
      <p:sp>
        <p:nvSpPr>
          <p:cNvPr id="9" name="Content Placeholder 8">
            <a:extLst>
              <a:ext uri="{FF2B5EF4-FFF2-40B4-BE49-F238E27FC236}">
                <a16:creationId xmlns:a16="http://schemas.microsoft.com/office/drawing/2014/main" id="{0BEC74F9-E268-4B1A-AC6C-43BAA60A7458}"/>
              </a:ext>
            </a:extLst>
          </p:cNvPr>
          <p:cNvSpPr>
            <a:spLocks noGrp="1"/>
          </p:cNvSpPr>
          <p:nvPr>
            <p:ph idx="1"/>
          </p:nvPr>
        </p:nvSpPr>
        <p:spPr/>
        <p:txBody>
          <a:bodyPr/>
          <a:lstStyle/>
          <a:p>
            <a:r>
              <a:rPr lang="en-IN" dirty="0"/>
              <a:t>Terminology</a:t>
            </a:r>
          </a:p>
          <a:p>
            <a:endParaRPr lang="en-IN" dirty="0"/>
          </a:p>
        </p:txBody>
      </p:sp>
      <p:pic>
        <p:nvPicPr>
          <p:cNvPr id="11" name="Picture 10">
            <a:extLst>
              <a:ext uri="{FF2B5EF4-FFF2-40B4-BE49-F238E27FC236}">
                <a16:creationId xmlns:a16="http://schemas.microsoft.com/office/drawing/2014/main" id="{73707DFA-43F2-4867-A18E-0D9CEC7E1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7052" y="3293854"/>
            <a:ext cx="10220404" cy="3062496"/>
          </a:xfrm>
          <a:prstGeom prst="rect">
            <a:avLst/>
          </a:prstGeom>
        </p:spPr>
      </p:pic>
    </p:spTree>
    <p:extLst>
      <p:ext uri="{BB962C8B-B14F-4D97-AF65-F5344CB8AC3E}">
        <p14:creationId xmlns:p14="http://schemas.microsoft.com/office/powerpoint/2010/main" val="3287403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EF4A0-54C0-42FC-AA9D-018A6D9F68EB}"/>
              </a:ext>
            </a:extLst>
          </p:cNvPr>
          <p:cNvSpPr>
            <a:spLocks noGrp="1"/>
          </p:cNvSpPr>
          <p:nvPr>
            <p:ph type="title"/>
          </p:nvPr>
        </p:nvSpPr>
        <p:spPr/>
        <p:txBody>
          <a:bodyPr/>
          <a:lstStyle/>
          <a:p>
            <a:r>
              <a:rPr lang="en-IN" dirty="0"/>
              <a:t>MQTT – Terminologies</a:t>
            </a:r>
          </a:p>
        </p:txBody>
      </p:sp>
      <p:sp>
        <p:nvSpPr>
          <p:cNvPr id="4" name="Footer Placeholder 3">
            <a:extLst>
              <a:ext uri="{FF2B5EF4-FFF2-40B4-BE49-F238E27FC236}">
                <a16:creationId xmlns:a16="http://schemas.microsoft.com/office/drawing/2014/main" id="{A72B64E1-FBDA-48D5-8B58-C50E54D498C6}"/>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DF138AFC-EC22-4884-A09A-939352A086D0}"/>
              </a:ext>
            </a:extLst>
          </p:cNvPr>
          <p:cNvSpPr>
            <a:spLocks noGrp="1"/>
          </p:cNvSpPr>
          <p:nvPr>
            <p:ph type="sldNum" sz="quarter" idx="12"/>
          </p:nvPr>
        </p:nvSpPr>
        <p:spPr/>
        <p:txBody>
          <a:bodyPr/>
          <a:lstStyle/>
          <a:p>
            <a:fld id="{D300B680-4920-456B-94E7-EB6DEF2EAF04}" type="slidenum">
              <a:rPr lang="en-IN" smtClean="0"/>
              <a:t>7</a:t>
            </a:fld>
            <a:endParaRPr lang="en-IN"/>
          </a:p>
        </p:txBody>
      </p:sp>
      <p:sp>
        <p:nvSpPr>
          <p:cNvPr id="9" name="Content Placeholder 8">
            <a:extLst>
              <a:ext uri="{FF2B5EF4-FFF2-40B4-BE49-F238E27FC236}">
                <a16:creationId xmlns:a16="http://schemas.microsoft.com/office/drawing/2014/main" id="{0BEC74F9-E268-4B1A-AC6C-43BAA60A7458}"/>
              </a:ext>
            </a:extLst>
          </p:cNvPr>
          <p:cNvSpPr>
            <a:spLocks noGrp="1"/>
          </p:cNvSpPr>
          <p:nvPr>
            <p:ph idx="1"/>
          </p:nvPr>
        </p:nvSpPr>
        <p:spPr/>
        <p:txBody>
          <a:bodyPr/>
          <a:lstStyle/>
          <a:p>
            <a:r>
              <a:rPr lang="en-IN" dirty="0"/>
              <a:t>Terminology</a:t>
            </a:r>
          </a:p>
          <a:p>
            <a:endParaRPr lang="en-IN" dirty="0"/>
          </a:p>
        </p:txBody>
      </p:sp>
      <p:pic>
        <p:nvPicPr>
          <p:cNvPr id="6" name="Picture 5">
            <a:extLst>
              <a:ext uri="{FF2B5EF4-FFF2-40B4-BE49-F238E27FC236}">
                <a16:creationId xmlns:a16="http://schemas.microsoft.com/office/drawing/2014/main" id="{0A425843-06D0-4327-92FA-00C774961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361" y="2383436"/>
            <a:ext cx="10379439" cy="3972914"/>
          </a:xfrm>
          <a:prstGeom prst="rect">
            <a:avLst/>
          </a:prstGeom>
        </p:spPr>
      </p:pic>
    </p:spTree>
    <p:extLst>
      <p:ext uri="{BB962C8B-B14F-4D97-AF65-F5344CB8AC3E}">
        <p14:creationId xmlns:p14="http://schemas.microsoft.com/office/powerpoint/2010/main" val="1819636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EF4A0-54C0-42FC-AA9D-018A6D9F68EB}"/>
              </a:ext>
            </a:extLst>
          </p:cNvPr>
          <p:cNvSpPr>
            <a:spLocks noGrp="1"/>
          </p:cNvSpPr>
          <p:nvPr>
            <p:ph type="title"/>
          </p:nvPr>
        </p:nvSpPr>
        <p:spPr/>
        <p:txBody>
          <a:bodyPr/>
          <a:lstStyle/>
          <a:p>
            <a:r>
              <a:rPr lang="en-IN" dirty="0"/>
              <a:t>MQTT – Terminologies</a:t>
            </a:r>
          </a:p>
        </p:txBody>
      </p:sp>
      <p:sp>
        <p:nvSpPr>
          <p:cNvPr id="4" name="Footer Placeholder 3">
            <a:extLst>
              <a:ext uri="{FF2B5EF4-FFF2-40B4-BE49-F238E27FC236}">
                <a16:creationId xmlns:a16="http://schemas.microsoft.com/office/drawing/2014/main" id="{A72B64E1-FBDA-48D5-8B58-C50E54D498C6}"/>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DF138AFC-EC22-4884-A09A-939352A086D0}"/>
              </a:ext>
            </a:extLst>
          </p:cNvPr>
          <p:cNvSpPr>
            <a:spLocks noGrp="1"/>
          </p:cNvSpPr>
          <p:nvPr>
            <p:ph type="sldNum" sz="quarter" idx="12"/>
          </p:nvPr>
        </p:nvSpPr>
        <p:spPr/>
        <p:txBody>
          <a:bodyPr/>
          <a:lstStyle/>
          <a:p>
            <a:fld id="{D300B680-4920-456B-94E7-EB6DEF2EAF04}" type="slidenum">
              <a:rPr lang="en-IN" smtClean="0"/>
              <a:t>8</a:t>
            </a:fld>
            <a:endParaRPr lang="en-IN"/>
          </a:p>
        </p:txBody>
      </p:sp>
      <p:sp>
        <p:nvSpPr>
          <p:cNvPr id="9" name="Content Placeholder 8">
            <a:extLst>
              <a:ext uri="{FF2B5EF4-FFF2-40B4-BE49-F238E27FC236}">
                <a16:creationId xmlns:a16="http://schemas.microsoft.com/office/drawing/2014/main" id="{0BEC74F9-E268-4B1A-AC6C-43BAA60A7458}"/>
              </a:ext>
            </a:extLst>
          </p:cNvPr>
          <p:cNvSpPr>
            <a:spLocks noGrp="1"/>
          </p:cNvSpPr>
          <p:nvPr>
            <p:ph idx="1"/>
          </p:nvPr>
        </p:nvSpPr>
        <p:spPr/>
        <p:txBody>
          <a:bodyPr/>
          <a:lstStyle/>
          <a:p>
            <a:r>
              <a:rPr lang="en-IN" dirty="0"/>
              <a:t>Terminology (http://www.steves-internet-guide.com/mqtt-protocol-messages-overview/)</a:t>
            </a:r>
          </a:p>
          <a:p>
            <a:endParaRPr lang="en-IN" dirty="0"/>
          </a:p>
        </p:txBody>
      </p:sp>
      <p:pic>
        <p:nvPicPr>
          <p:cNvPr id="7" name="Picture 6">
            <a:extLst>
              <a:ext uri="{FF2B5EF4-FFF2-40B4-BE49-F238E27FC236}">
                <a16:creationId xmlns:a16="http://schemas.microsoft.com/office/drawing/2014/main" id="{8D2BC799-FE11-4B5F-9F91-A121A48AF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78308"/>
            <a:ext cx="10515600" cy="3778041"/>
          </a:xfrm>
          <a:prstGeom prst="rect">
            <a:avLst/>
          </a:prstGeom>
        </p:spPr>
      </p:pic>
    </p:spTree>
    <p:extLst>
      <p:ext uri="{BB962C8B-B14F-4D97-AF65-F5344CB8AC3E}">
        <p14:creationId xmlns:p14="http://schemas.microsoft.com/office/powerpoint/2010/main" val="1017990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EF4A0-54C0-42FC-AA9D-018A6D9F68EB}"/>
              </a:ext>
            </a:extLst>
          </p:cNvPr>
          <p:cNvSpPr>
            <a:spLocks noGrp="1"/>
          </p:cNvSpPr>
          <p:nvPr>
            <p:ph type="title"/>
          </p:nvPr>
        </p:nvSpPr>
        <p:spPr/>
        <p:txBody>
          <a:bodyPr/>
          <a:lstStyle/>
          <a:p>
            <a:r>
              <a:rPr lang="en-IN" dirty="0"/>
              <a:t>MQTT – Terminologies</a:t>
            </a:r>
          </a:p>
        </p:txBody>
      </p:sp>
      <p:sp>
        <p:nvSpPr>
          <p:cNvPr id="4" name="Footer Placeholder 3">
            <a:extLst>
              <a:ext uri="{FF2B5EF4-FFF2-40B4-BE49-F238E27FC236}">
                <a16:creationId xmlns:a16="http://schemas.microsoft.com/office/drawing/2014/main" id="{A72B64E1-FBDA-48D5-8B58-C50E54D498C6}"/>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DF138AFC-EC22-4884-A09A-939352A086D0}"/>
              </a:ext>
            </a:extLst>
          </p:cNvPr>
          <p:cNvSpPr>
            <a:spLocks noGrp="1"/>
          </p:cNvSpPr>
          <p:nvPr>
            <p:ph type="sldNum" sz="quarter" idx="12"/>
          </p:nvPr>
        </p:nvSpPr>
        <p:spPr/>
        <p:txBody>
          <a:bodyPr/>
          <a:lstStyle/>
          <a:p>
            <a:fld id="{D300B680-4920-456B-94E7-EB6DEF2EAF04}" type="slidenum">
              <a:rPr lang="en-IN" smtClean="0"/>
              <a:t>9</a:t>
            </a:fld>
            <a:endParaRPr lang="en-IN"/>
          </a:p>
        </p:txBody>
      </p:sp>
      <p:sp>
        <p:nvSpPr>
          <p:cNvPr id="9" name="Content Placeholder 8">
            <a:extLst>
              <a:ext uri="{FF2B5EF4-FFF2-40B4-BE49-F238E27FC236}">
                <a16:creationId xmlns:a16="http://schemas.microsoft.com/office/drawing/2014/main" id="{0BEC74F9-E268-4B1A-AC6C-43BAA60A7458}"/>
              </a:ext>
            </a:extLst>
          </p:cNvPr>
          <p:cNvSpPr>
            <a:spLocks noGrp="1"/>
          </p:cNvSpPr>
          <p:nvPr>
            <p:ph idx="1"/>
          </p:nvPr>
        </p:nvSpPr>
        <p:spPr/>
        <p:txBody>
          <a:bodyPr/>
          <a:lstStyle/>
          <a:p>
            <a:r>
              <a:rPr lang="en-IN" dirty="0"/>
              <a:t>Terminology</a:t>
            </a:r>
          </a:p>
          <a:p>
            <a:endParaRPr lang="en-IN" dirty="0"/>
          </a:p>
        </p:txBody>
      </p:sp>
      <p:pic>
        <p:nvPicPr>
          <p:cNvPr id="6" name="Picture 5">
            <a:extLst>
              <a:ext uri="{FF2B5EF4-FFF2-40B4-BE49-F238E27FC236}">
                <a16:creationId xmlns:a16="http://schemas.microsoft.com/office/drawing/2014/main" id="{6A3C24EF-CF2E-41B9-8359-3B9BF48D39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08485"/>
            <a:ext cx="10515600" cy="3868478"/>
          </a:xfrm>
          <a:prstGeom prst="rect">
            <a:avLst/>
          </a:prstGeom>
        </p:spPr>
      </p:pic>
    </p:spTree>
    <p:extLst>
      <p:ext uri="{BB962C8B-B14F-4D97-AF65-F5344CB8AC3E}">
        <p14:creationId xmlns:p14="http://schemas.microsoft.com/office/powerpoint/2010/main" val="4240252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17104</TotalTime>
  <Words>1537</Words>
  <Application>Microsoft Office PowerPoint</Application>
  <PresentationFormat>Widescreen</PresentationFormat>
  <Paragraphs>237</Paragraphs>
  <Slides>29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Open Sans</vt:lpstr>
      <vt:lpstr>Office Theme</vt:lpstr>
      <vt:lpstr>Internet Of Things (IoT) Part 2</vt:lpstr>
      <vt:lpstr>Introduction</vt:lpstr>
      <vt:lpstr>Topics</vt:lpstr>
      <vt:lpstr>Communication Protocol – MQTT – Deepdive</vt:lpstr>
      <vt:lpstr>Communication Protocol – MQTT – Deepdive</vt:lpstr>
      <vt:lpstr>MQTT – Terminologies</vt:lpstr>
      <vt:lpstr>MQTT – Terminologies</vt:lpstr>
      <vt:lpstr>MQTT – Terminologies</vt:lpstr>
      <vt:lpstr>MQTT – Terminologies</vt:lpstr>
      <vt:lpstr>MQTT – Terminologies</vt:lpstr>
      <vt:lpstr>MQTT - Demo</vt:lpstr>
      <vt:lpstr>MQTT – Demo – Scenario 1</vt:lpstr>
      <vt:lpstr>MQTT – Demo – Scenario 1</vt:lpstr>
      <vt:lpstr>MQTT – Demo – Scenario 1</vt:lpstr>
      <vt:lpstr>MQTT – Demo – Scenario 1</vt:lpstr>
      <vt:lpstr>MQTT – Demo – Scenario 2</vt:lpstr>
      <vt:lpstr>MQTT – Demo – Scenario 3</vt:lpstr>
      <vt:lpstr>MQTT – Demo – Scenario 4</vt:lpstr>
      <vt:lpstr>Raspberry pi</vt:lpstr>
      <vt:lpstr>Raspberry pi</vt:lpstr>
      <vt:lpstr>Projects on Raspberry pi</vt:lpstr>
      <vt:lpstr>Cloud Computing</vt:lpstr>
      <vt:lpstr>Cloud Computing</vt:lpstr>
      <vt:lpstr>Cloud Models</vt:lpstr>
      <vt:lpstr>Cloud Models</vt:lpstr>
      <vt:lpstr>Cloud Models</vt:lpstr>
      <vt:lpstr>Cloud Models</vt:lpstr>
      <vt:lpstr>Cloud Market share</vt:lpstr>
      <vt:lpstr>Cloud Market share - SaaS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raghu prasad</dc:creator>
  <cp:lastModifiedBy>raghu prasad</cp:lastModifiedBy>
  <cp:revision>1081</cp:revision>
  <dcterms:created xsi:type="dcterms:W3CDTF">2017-06-25T15:07:02Z</dcterms:created>
  <dcterms:modified xsi:type="dcterms:W3CDTF">2022-10-07T06:08:05Z</dcterms:modified>
</cp:coreProperties>
</file>