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handoutMasterIdLst>
    <p:handoutMasterId r:id="rId27"/>
  </p:handoutMasterIdLst>
  <p:sldIdLst>
    <p:sldId id="256" r:id="rId2"/>
    <p:sldId id="281" r:id="rId3"/>
    <p:sldId id="257" r:id="rId4"/>
    <p:sldId id="353" r:id="rId5"/>
    <p:sldId id="344" r:id="rId6"/>
    <p:sldId id="345" r:id="rId7"/>
    <p:sldId id="347" r:id="rId8"/>
    <p:sldId id="346" r:id="rId9"/>
    <p:sldId id="354" r:id="rId10"/>
    <p:sldId id="355" r:id="rId11"/>
    <p:sldId id="531" r:id="rId12"/>
    <p:sldId id="534" r:id="rId13"/>
    <p:sldId id="535" r:id="rId14"/>
    <p:sldId id="537" r:id="rId15"/>
    <p:sldId id="536" r:id="rId16"/>
    <p:sldId id="532" r:id="rId17"/>
    <p:sldId id="533" r:id="rId18"/>
    <p:sldId id="539" r:id="rId19"/>
    <p:sldId id="540" r:id="rId20"/>
    <p:sldId id="541" r:id="rId21"/>
    <p:sldId id="542" r:id="rId22"/>
    <p:sldId id="543" r:id="rId23"/>
    <p:sldId id="538"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10-11-2022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10-11-2022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10-11-2022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10-11-2022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10-11-2022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10-11-2022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10-11-2022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10-11-2022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10-11-2022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10-11-2022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10-11-2022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10-11-2022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10-11-2022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10-11-2022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utomatic_weather_station"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en.wikipedia.org/wiki/USB" TargetMode="External"/><Relationship Id="rId5" Type="http://schemas.openxmlformats.org/officeDocument/2006/relationships/hyperlink" Target="https://en.wikipedia.org/wiki/HDMI" TargetMode="External"/><Relationship Id="rId4" Type="http://schemas.openxmlformats.org/officeDocument/2006/relationships/hyperlink" Target="https://en.wikipedia.org/wiki/Raspberry_Pi#cite_note-19"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Raspberry_Pi#cite_note-21" TargetMode="External"/><Relationship Id="rId3" Type="http://schemas.openxmlformats.org/officeDocument/2006/relationships/hyperlink" Target="https://en.wikipedia.org/wiki/Eben_Upton" TargetMode="External"/><Relationship Id="rId7" Type="http://schemas.openxmlformats.org/officeDocument/2006/relationships/hyperlink" Target="https://en.wikipedia.org/wiki/Pencoed" TargetMode="External"/><Relationship Id="rId2" Type="http://schemas.openxmlformats.org/officeDocument/2006/relationships/hyperlink" Target="https://en.wikipedia.org/wiki/Raspberry_Pi" TargetMode="External"/><Relationship Id="rId1" Type="http://schemas.openxmlformats.org/officeDocument/2006/relationships/slideLayout" Target="../slideLayouts/slideLayout2.xml"/><Relationship Id="rId6" Type="http://schemas.openxmlformats.org/officeDocument/2006/relationships/hyperlink" Target="https://en.wikipedia.org/wiki/Sony" TargetMode="External"/><Relationship Id="rId5" Type="http://schemas.openxmlformats.org/officeDocument/2006/relationships/hyperlink" Target="https://en.wikipedia.org/wiki/Raspberry_Pi#cite_note-20" TargetMode="External"/><Relationship Id="rId10" Type="http://schemas.openxmlformats.org/officeDocument/2006/relationships/hyperlink" Target="https://en.wikipedia.org/wiki/Raspberry_Pi#cite_note-23" TargetMode="External"/><Relationship Id="rId4" Type="http://schemas.openxmlformats.org/officeDocument/2006/relationships/hyperlink" Target="https://en.wikipedia.org/wiki/Chief_executive_officer" TargetMode="External"/><Relationship Id="rId9" Type="http://schemas.openxmlformats.org/officeDocument/2006/relationships/hyperlink" Target="https://en.wikipedia.org/wiki/Raspberry_Pi#cite_note-2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ystem_on_a_chip" TargetMode="External"/><Relationship Id="rId7" Type="http://schemas.openxmlformats.org/officeDocument/2006/relationships/hyperlink" Target="https://en.wikipedia.org/wiki/RP2040" TargetMode="External"/><Relationship Id="rId2" Type="http://schemas.openxmlformats.org/officeDocument/2006/relationships/hyperlink" Target="https://en.wikipedia.org/wiki/Broadcom" TargetMode="External"/><Relationship Id="rId1" Type="http://schemas.openxmlformats.org/officeDocument/2006/relationships/slideLayout" Target="../slideLayouts/slideLayout2.xml"/><Relationship Id="rId6" Type="http://schemas.openxmlformats.org/officeDocument/2006/relationships/hyperlink" Target="https://en.wikipedia.org/wiki/Integrated_graphics_solution" TargetMode="External"/><Relationship Id="rId5" Type="http://schemas.openxmlformats.org/officeDocument/2006/relationships/hyperlink" Target="https://en.wikipedia.org/wiki/Central_processing_unit" TargetMode="External"/><Relationship Id="rId4" Type="http://schemas.openxmlformats.org/officeDocument/2006/relationships/hyperlink" Target="https://en.wikipedia.org/wiki/ARM_architectur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Raspberry_Pi#cite_note-RapsberryPi3B+Release-26" TargetMode="External"/><Relationship Id="rId3" Type="http://schemas.openxmlformats.org/officeDocument/2006/relationships/hyperlink" Target="https://en.wikipedia.org/wiki/Raspberry_Pi#cite_note-bestseller-383" TargetMode="External"/><Relationship Id="rId7" Type="http://schemas.openxmlformats.org/officeDocument/2006/relationships/hyperlink" Target="https://en.wikipedia.org/wiki/Raspberry_Pi#cite_note-386" TargetMode="External"/><Relationship Id="rId2" Type="http://schemas.openxmlformats.org/officeDocument/2006/relationships/hyperlink" Target="https://en.wikipedia.org/wiki/British_computer" TargetMode="External"/><Relationship Id="rId1" Type="http://schemas.openxmlformats.org/officeDocument/2006/relationships/slideLayout" Target="../slideLayouts/slideLayout2.xml"/><Relationship Id="rId6" Type="http://schemas.openxmlformats.org/officeDocument/2006/relationships/hyperlink" Target="https://en.wikipedia.org/wiki/Raspberry_Pi#cite_note-385" TargetMode="External"/><Relationship Id="rId5" Type="http://schemas.openxmlformats.org/officeDocument/2006/relationships/hyperlink" Target="https://en.wikipedia.org/wiki/Raspberry_Pi#cite_note-384" TargetMode="External"/><Relationship Id="rId4" Type="http://schemas.openxmlformats.org/officeDocument/2006/relationships/hyperlink" Target="https://en.wikipedia.org/wiki/Raspberry_Pi#cite_note-11_million-364" TargetMode="External"/><Relationship Id="rId9" Type="http://schemas.openxmlformats.org/officeDocument/2006/relationships/hyperlink" Target="https://en.wikipedia.org/wiki/Raspberry_Pi#cite_note-thirtymillion-387"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RpseX2ylEuw&amp;list=PLQVvvaa0QuDesV8WWHLLXW_avmTzHmJLv"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ircuitbasics.com/how-to-set-up-the-dht11-humidity-sensor-on-the-raspberry-p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codelabs.com/microcontroller-microprocessor-so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icrocontroller" TargetMode="External"/><Relationship Id="rId2" Type="http://schemas.openxmlformats.org/officeDocument/2006/relationships/hyperlink" Target="http://arduino.cc/"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arduino.cc/en/Main/Softwar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Internet Of Things (IoT)</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Programs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sz="2000" dirty="0"/>
              <a:t>1. Download Arduino Uno software</a:t>
            </a:r>
          </a:p>
          <a:p>
            <a:r>
              <a:rPr lang="en-IN" sz="2000" dirty="0"/>
              <a:t>2. Connect Arduino to Laptop/Desktop using USB port</a:t>
            </a:r>
          </a:p>
          <a:p>
            <a:r>
              <a:rPr lang="en-IN" sz="2000" dirty="0"/>
              <a:t>3. Select board type and port</a:t>
            </a:r>
          </a:p>
          <a:p>
            <a:r>
              <a:rPr lang="en-IN" sz="2000" dirty="0"/>
              <a:t>4. Run Sample programs available in Examples</a:t>
            </a:r>
          </a:p>
          <a:p>
            <a:r>
              <a:rPr lang="en-IN" sz="2000" dirty="0"/>
              <a:t>5. Attach DHT sensor and execute programs</a:t>
            </a:r>
          </a:p>
          <a:p>
            <a:endParaRPr lang="en-IN" sz="2000" dirty="0"/>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10</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565" y="20724"/>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7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https://www.raspberrypi.org/</a:t>
            </a:r>
            <a:endParaRPr lang="en-IN" dirty="0"/>
          </a:p>
          <a:p>
            <a:pPr marL="228600" lvl="1">
              <a:spcBef>
                <a:spcPts val="1000"/>
              </a:spcBef>
            </a:pPr>
            <a:r>
              <a:rPr lang="en-IN" dirty="0"/>
              <a:t>The Raspberry Pi is a series of small single-board computers developed in the United Kingdom by the Raspberry Pi Foundation to promote the teaching of basic computer science in schools and in developing </a:t>
            </a:r>
            <a:r>
              <a:rPr lang="en-IN" dirty="0" err="1"/>
              <a:t>countries.The</a:t>
            </a:r>
            <a:r>
              <a:rPr lang="en-IN" dirty="0"/>
              <a:t> original model became far more popular than </a:t>
            </a:r>
            <a:r>
              <a:rPr lang="en-IN" dirty="0" err="1"/>
              <a:t>anticipated,selling</a:t>
            </a:r>
            <a:r>
              <a:rPr lang="en-IN" dirty="0"/>
              <a:t> outside its target market for uses such as robotics. It does not include peripherals (such as keyboards, mice and cases). However, some accessories have been included in several official and unofficial bundles.</a:t>
            </a:r>
          </a:p>
          <a:p>
            <a:pPr marL="228600" lvl="1">
              <a:spcBef>
                <a:spcPts val="1000"/>
              </a:spcBef>
            </a:pPr>
            <a:r>
              <a:rPr lang="en-US" b="0" i="0" dirty="0">
                <a:solidFill>
                  <a:srgbClr val="202122"/>
                </a:solidFill>
                <a:effectLst/>
                <a:latin typeface="Arial" panose="020B0604020202020204" pitchFamily="34" charset="0"/>
              </a:rPr>
              <a:t>It is widely used in many areas, such as for </a:t>
            </a:r>
            <a:r>
              <a:rPr lang="en-US" b="0" i="0" u="none" strike="noStrike" dirty="0">
                <a:solidFill>
                  <a:srgbClr val="0645AD"/>
                </a:solidFill>
                <a:effectLst/>
                <a:latin typeface="Arial" panose="020B0604020202020204" pitchFamily="34" charset="0"/>
                <a:hlinkClick r:id="rId3" tooltip="Automatic weather station"/>
              </a:rPr>
              <a:t>weather monitoring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4"/>
              </a:rPr>
              <a:t>[19]</a:t>
            </a:r>
            <a:r>
              <a:rPr lang="en-US" b="0" i="0" dirty="0">
                <a:solidFill>
                  <a:srgbClr val="202122"/>
                </a:solidFill>
                <a:effectLst/>
                <a:latin typeface="Arial" panose="020B0604020202020204" pitchFamily="34" charset="0"/>
              </a:rPr>
              <a:t> because of its low cost, modularity, and open design. It is typically used by computer and electronic hobbyists, due to its adoption of the </a:t>
            </a:r>
            <a:r>
              <a:rPr lang="en-US" b="0" i="0" u="none" strike="noStrike" dirty="0">
                <a:solidFill>
                  <a:srgbClr val="0645AD"/>
                </a:solidFill>
                <a:effectLst/>
                <a:latin typeface="Arial" panose="020B0604020202020204" pitchFamily="34" charset="0"/>
                <a:hlinkClick r:id="rId5" tooltip="HDMI"/>
              </a:rPr>
              <a:t>HDMI</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6" tooltip="USB"/>
              </a:rPr>
              <a:t>USB</a:t>
            </a:r>
            <a:r>
              <a:rPr lang="en-US" b="0" i="0" dirty="0">
                <a:solidFill>
                  <a:srgbClr val="202122"/>
                </a:solidFill>
                <a:effectLst/>
                <a:latin typeface="Arial" panose="020B0604020202020204" pitchFamily="34" charset="0"/>
              </a:rPr>
              <a:t> standards.</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11</a:t>
            </a:fld>
            <a:endParaRPr lang="en-IN"/>
          </a:p>
        </p:txBody>
      </p:sp>
    </p:spTree>
    <p:extLst>
      <p:ext uri="{BB962C8B-B14F-4D97-AF65-F5344CB8AC3E}">
        <p14:creationId xmlns:p14="http://schemas.microsoft.com/office/powerpoint/2010/main" val="83000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https://en.wikipedia.org/wiki/Raspberry_Pi</a:t>
            </a:r>
            <a:endParaRPr lang="en-IN" dirty="0"/>
          </a:p>
          <a:p>
            <a:r>
              <a:rPr lang="en-US" b="0" i="0" dirty="0">
                <a:solidFill>
                  <a:srgbClr val="202122"/>
                </a:solidFill>
                <a:effectLst/>
                <a:latin typeface="Arial" panose="020B0604020202020204" pitchFamily="34" charset="0"/>
              </a:rPr>
              <a:t>After the release of the second board type, the Raspberry Pi Foundation set up a new entity, named Raspberry Pi Trading, and installed </a:t>
            </a:r>
            <a:r>
              <a:rPr lang="en-US" b="0" i="0" u="none" strike="noStrike" dirty="0" err="1">
                <a:solidFill>
                  <a:srgbClr val="0645AD"/>
                </a:solidFill>
                <a:effectLst/>
                <a:latin typeface="Arial" panose="020B0604020202020204" pitchFamily="34" charset="0"/>
                <a:hlinkClick r:id="rId3" tooltip="Eben Upton"/>
              </a:rPr>
              <a:t>Eben</a:t>
            </a:r>
            <a:r>
              <a:rPr lang="en-US" b="0" i="0" u="none" strike="noStrike" dirty="0">
                <a:solidFill>
                  <a:srgbClr val="0645AD"/>
                </a:solidFill>
                <a:effectLst/>
                <a:latin typeface="Arial" panose="020B0604020202020204" pitchFamily="34" charset="0"/>
                <a:hlinkClick r:id="rId3" tooltip="Eben Upton"/>
              </a:rPr>
              <a:t> Upton</a:t>
            </a:r>
            <a:r>
              <a:rPr lang="en-US" b="0" i="0" dirty="0">
                <a:solidFill>
                  <a:srgbClr val="202122"/>
                </a:solidFill>
                <a:effectLst/>
                <a:latin typeface="Arial" panose="020B0604020202020204" pitchFamily="34" charset="0"/>
              </a:rPr>
              <a:t> as </a:t>
            </a:r>
            <a:r>
              <a:rPr lang="en-US" b="0" i="0" u="none" strike="noStrike" dirty="0">
                <a:solidFill>
                  <a:srgbClr val="0645AD"/>
                </a:solidFill>
                <a:effectLst/>
                <a:latin typeface="Arial" panose="020B0604020202020204" pitchFamily="34" charset="0"/>
                <a:hlinkClick r:id="rId4" tooltip="Chief executive officer"/>
              </a:rPr>
              <a:t>CEO</a:t>
            </a:r>
            <a:r>
              <a:rPr lang="en-US" b="0" i="0" dirty="0">
                <a:solidFill>
                  <a:srgbClr val="202122"/>
                </a:solidFill>
                <a:effectLst/>
                <a:latin typeface="Arial" panose="020B0604020202020204" pitchFamily="34" charset="0"/>
              </a:rPr>
              <a:t>, with the responsibility of developing technology.</a:t>
            </a:r>
            <a:r>
              <a:rPr lang="en-US" b="0" i="0" u="none" strike="noStrike" baseline="30000" dirty="0">
                <a:solidFill>
                  <a:srgbClr val="0645AD"/>
                </a:solidFill>
                <a:effectLst/>
                <a:latin typeface="Arial" panose="020B0604020202020204" pitchFamily="34" charset="0"/>
                <a:hlinkClick r:id="rId5"/>
              </a:rPr>
              <a:t>[20]</a:t>
            </a:r>
            <a:r>
              <a:rPr lang="en-US" b="0" i="0" dirty="0">
                <a:solidFill>
                  <a:srgbClr val="202122"/>
                </a:solidFill>
                <a:effectLst/>
                <a:latin typeface="Arial" panose="020B0604020202020204" pitchFamily="34" charset="0"/>
              </a:rPr>
              <a:t> The Foundation was rededicated as an educational charity for promoting the teaching of basic computer science in schools and developing countries. Most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are made in a </a:t>
            </a:r>
            <a:r>
              <a:rPr lang="en-US" b="0" i="0" u="none" strike="noStrike" dirty="0">
                <a:solidFill>
                  <a:srgbClr val="0645AD"/>
                </a:solidFill>
                <a:effectLst/>
                <a:latin typeface="Arial" panose="020B0604020202020204" pitchFamily="34" charset="0"/>
                <a:hlinkClick r:id="rId6" tooltip="Sony"/>
              </a:rPr>
              <a:t>Sony</a:t>
            </a:r>
            <a:r>
              <a:rPr lang="en-US" b="0" i="0" dirty="0">
                <a:solidFill>
                  <a:srgbClr val="202122"/>
                </a:solidFill>
                <a:effectLst/>
                <a:latin typeface="Arial" panose="020B0604020202020204" pitchFamily="34" charset="0"/>
              </a:rPr>
              <a:t> factory in </a:t>
            </a:r>
            <a:r>
              <a:rPr lang="en-US" b="0" i="0" u="none" strike="noStrike" dirty="0" err="1">
                <a:solidFill>
                  <a:srgbClr val="0645AD"/>
                </a:solidFill>
                <a:effectLst/>
                <a:latin typeface="Arial" panose="020B0604020202020204" pitchFamily="34" charset="0"/>
                <a:hlinkClick r:id="rId7" tooltip="Pencoed"/>
              </a:rPr>
              <a:t>Pencoed</a:t>
            </a:r>
            <a:r>
              <a:rPr lang="en-US" b="0" i="0" dirty="0">
                <a:solidFill>
                  <a:srgbClr val="202122"/>
                </a:solidFill>
                <a:effectLst/>
                <a:latin typeface="Arial" panose="020B0604020202020204" pitchFamily="34" charset="0"/>
              </a:rPr>
              <a:t>, Wales,</a:t>
            </a:r>
            <a:r>
              <a:rPr lang="en-US" b="0" i="0" u="none" strike="noStrike" baseline="30000" dirty="0">
                <a:solidFill>
                  <a:srgbClr val="0645AD"/>
                </a:solidFill>
                <a:effectLst/>
                <a:latin typeface="Arial" panose="020B0604020202020204" pitchFamily="34" charset="0"/>
                <a:hlinkClick r:id="rId8"/>
              </a:rPr>
              <a:t>[21]</a:t>
            </a:r>
            <a:r>
              <a:rPr lang="en-US" b="0" i="0" dirty="0">
                <a:solidFill>
                  <a:srgbClr val="202122"/>
                </a:solidFill>
                <a:effectLst/>
                <a:latin typeface="Arial" panose="020B0604020202020204" pitchFamily="34" charset="0"/>
              </a:rPr>
              <a:t> while others are made in China and Japan.</a:t>
            </a:r>
            <a:r>
              <a:rPr lang="en-US" b="0" i="0" u="none" strike="noStrike" baseline="30000" dirty="0">
                <a:solidFill>
                  <a:srgbClr val="0645AD"/>
                </a:solidFill>
                <a:effectLst/>
                <a:latin typeface="Arial" panose="020B0604020202020204" pitchFamily="34" charset="0"/>
                <a:hlinkClick r:id="rId9"/>
              </a:rPr>
              <a:t>[22]</a:t>
            </a:r>
            <a:r>
              <a:rPr lang="en-US" b="0" i="0" u="none" strike="noStrike" baseline="30000" dirty="0">
                <a:solidFill>
                  <a:srgbClr val="0645AD"/>
                </a:solidFill>
                <a:effectLst/>
                <a:latin typeface="Arial" panose="020B0604020202020204" pitchFamily="34" charset="0"/>
                <a:hlinkClick r:id="rId10"/>
              </a:rPr>
              <a:t>[23]</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12</a:t>
            </a:fld>
            <a:endParaRPr lang="en-IN"/>
          </a:p>
        </p:txBody>
      </p:sp>
    </p:spTree>
    <p:extLst>
      <p:ext uri="{BB962C8B-B14F-4D97-AF65-F5344CB8AC3E}">
        <p14:creationId xmlns:p14="http://schemas.microsoft.com/office/powerpoint/2010/main" val="222470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fontScale="85000" lnSpcReduction="20000"/>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0" i="0" dirty="0">
                <a:solidFill>
                  <a:srgbClr val="202122"/>
                </a:solidFill>
                <a:effectLst/>
                <a:latin typeface="Arial" panose="020B0604020202020204" pitchFamily="34" charset="0"/>
              </a:rPr>
              <a:t>There are three series of Raspberry Pi, and several generations of each have been released. Raspberry Pi SBCs feature a </a:t>
            </a:r>
            <a:r>
              <a:rPr lang="en-US" b="0" i="0" u="none" strike="noStrike" dirty="0">
                <a:solidFill>
                  <a:srgbClr val="0645AD"/>
                </a:solidFill>
                <a:effectLst/>
                <a:latin typeface="Arial" panose="020B0604020202020204" pitchFamily="34" charset="0"/>
                <a:hlinkClick r:id="rId2" tooltip="Broadcom"/>
              </a:rPr>
              <a:t>Broadcom</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System on a chip"/>
              </a:rPr>
              <a:t>system on a chip</a:t>
            </a:r>
            <a:r>
              <a:rPr lang="en-US" b="0" i="0" dirty="0">
                <a:solidFill>
                  <a:srgbClr val="202122"/>
                </a:solidFill>
                <a:effectLst/>
                <a:latin typeface="Arial" panose="020B0604020202020204" pitchFamily="34" charset="0"/>
              </a:rPr>
              <a:t> (SoC)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 and </a:t>
            </a:r>
            <a:r>
              <a:rPr lang="en-US" b="0" i="0" u="none" strike="noStrike" dirty="0">
                <a:solidFill>
                  <a:srgbClr val="0645AD"/>
                </a:solidFill>
                <a:effectLst/>
                <a:latin typeface="Arial" panose="020B0604020202020204" pitchFamily="34" charset="0"/>
                <a:hlinkClick r:id="rId6" tooltip="Integrated graphics solution"/>
              </a:rPr>
              <a:t>on-chip graphics processing unit</a:t>
            </a:r>
            <a:r>
              <a:rPr lang="en-US" b="0" i="0" dirty="0">
                <a:solidFill>
                  <a:srgbClr val="202122"/>
                </a:solidFill>
                <a:effectLst/>
                <a:latin typeface="Arial" panose="020B0604020202020204" pitchFamily="34" charset="0"/>
              </a:rPr>
              <a:t> (GPU), while Raspberry Pi Pico has a </a:t>
            </a:r>
            <a:r>
              <a:rPr lang="en-US" b="0" i="0" u="none" strike="noStrike" dirty="0">
                <a:solidFill>
                  <a:srgbClr val="0645AD"/>
                </a:solidFill>
                <a:effectLst/>
                <a:latin typeface="Arial" panose="020B0604020202020204" pitchFamily="34" charset="0"/>
                <a:hlinkClick r:id="rId7" tooltip="RP2040"/>
              </a:rPr>
              <a:t>RP2040</a:t>
            </a:r>
            <a:r>
              <a:rPr lang="en-US" b="0" i="0" dirty="0">
                <a:solidFill>
                  <a:srgbClr val="202122"/>
                </a:solidFill>
                <a:effectLst/>
                <a:latin typeface="Arial" panose="020B0604020202020204" pitchFamily="34" charset="0"/>
              </a:rPr>
              <a:t> system on chip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a:t>
            </a:r>
          </a:p>
          <a:p>
            <a:pPr marL="228600" lvl="1">
              <a:spcBef>
                <a:spcPts val="1000"/>
              </a:spcBef>
            </a:pPr>
            <a:r>
              <a:rPr lang="en-US" b="1" i="0" dirty="0">
                <a:solidFill>
                  <a:srgbClr val="000000"/>
                </a:solidFill>
                <a:effectLst/>
                <a:latin typeface="Arial" panose="020B0604020202020204" pitchFamily="34" charset="0"/>
              </a:rPr>
              <a:t>1. Raspberry Pi</a:t>
            </a:r>
          </a:p>
          <a:p>
            <a:pPr marL="685800" lvl="2">
              <a:spcBef>
                <a:spcPts val="1000"/>
              </a:spcBef>
            </a:pPr>
            <a:r>
              <a:rPr lang="en-US" b="1" i="0" dirty="0">
                <a:solidFill>
                  <a:srgbClr val="202122"/>
                </a:solidFill>
                <a:effectLst/>
                <a:latin typeface="Arial" panose="020B0604020202020204" pitchFamily="34" charset="0"/>
              </a:rPr>
              <a:t>Raspberry Pi Model B</a:t>
            </a:r>
            <a:r>
              <a:rPr lang="en-US" b="0" i="0" dirty="0">
                <a:solidFill>
                  <a:srgbClr val="202122"/>
                </a:solidFill>
                <a:effectLst/>
                <a:latin typeface="Arial" panose="020B0604020202020204" pitchFamily="34" charset="0"/>
              </a:rPr>
              <a:t> </a:t>
            </a:r>
            <a:endParaRPr lang="en-US" dirty="0">
              <a:solidFill>
                <a:srgbClr val="202122"/>
              </a:solidFill>
              <a:latin typeface="Arial" panose="020B0604020202020204" pitchFamily="34" charset="0"/>
            </a:endParaRPr>
          </a:p>
          <a:p>
            <a:pPr marL="685800" lvl="2">
              <a:spcBef>
                <a:spcPts val="1000"/>
              </a:spcBef>
            </a:pPr>
            <a:r>
              <a:rPr lang="en-US" b="1" i="0" dirty="0">
                <a:solidFill>
                  <a:srgbClr val="202122"/>
                </a:solidFill>
                <a:effectLst/>
                <a:latin typeface="Arial" panose="020B0604020202020204" pitchFamily="34" charset="0"/>
              </a:rPr>
              <a:t>Raspberry Pi Model B+</a:t>
            </a:r>
          </a:p>
          <a:p>
            <a:pPr marL="685800" lvl="2">
              <a:spcBef>
                <a:spcPts val="1000"/>
              </a:spcBef>
            </a:pPr>
            <a:r>
              <a:rPr lang="en-US" b="1" i="0" dirty="0">
                <a:solidFill>
                  <a:srgbClr val="202122"/>
                </a:solidFill>
                <a:effectLst/>
                <a:latin typeface="Arial" panose="020B0604020202020204" pitchFamily="34" charset="0"/>
              </a:rPr>
              <a:t>Raspberry Pi 2</a:t>
            </a:r>
            <a:endParaRPr lang="en-US" b="1" dirty="0">
              <a:solidFill>
                <a:srgbClr val="202122"/>
              </a:solidFill>
              <a:latin typeface="Arial" panose="020B0604020202020204" pitchFamily="34" charset="0"/>
            </a:endParaRP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4 Model B</a:t>
            </a:r>
          </a:p>
          <a:p>
            <a:pPr marL="685800" lvl="2">
              <a:spcBef>
                <a:spcPts val="1000"/>
              </a:spcBef>
            </a:pPr>
            <a:r>
              <a:rPr lang="en-US" b="1" i="0" dirty="0">
                <a:solidFill>
                  <a:srgbClr val="202122"/>
                </a:solidFill>
                <a:effectLst/>
                <a:latin typeface="Arial" panose="020B0604020202020204" pitchFamily="34" charset="0"/>
              </a:rPr>
              <a:t>Raspberry Pi 400</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13</a:t>
            </a:fld>
            <a:endParaRPr lang="en-IN"/>
          </a:p>
        </p:txBody>
      </p:sp>
    </p:spTree>
    <p:extLst>
      <p:ext uri="{BB962C8B-B14F-4D97-AF65-F5344CB8AC3E}">
        <p14:creationId xmlns:p14="http://schemas.microsoft.com/office/powerpoint/2010/main" val="173476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1" dirty="0">
                <a:solidFill>
                  <a:srgbClr val="000000"/>
                </a:solidFill>
                <a:latin typeface="Arial" panose="020B0604020202020204" pitchFamily="34" charset="0"/>
              </a:rPr>
              <a:t>2. </a:t>
            </a:r>
            <a:r>
              <a:rPr lang="en-US" b="1" i="0" dirty="0">
                <a:solidFill>
                  <a:srgbClr val="000000"/>
                </a:solidFill>
                <a:effectLst/>
                <a:latin typeface="Arial" panose="020B0604020202020204" pitchFamily="34" charset="0"/>
              </a:rPr>
              <a:t>Raspberry Pi Zero</a:t>
            </a:r>
          </a:p>
          <a:p>
            <a:pPr marL="228600" lvl="1">
              <a:spcBef>
                <a:spcPts val="1000"/>
              </a:spcBef>
            </a:pPr>
            <a:endParaRPr lang="en-US" b="1" i="0" dirty="0">
              <a:solidFill>
                <a:srgbClr val="000000"/>
              </a:solidFill>
              <a:effectLst/>
              <a:latin typeface="Arial" panose="020B0604020202020204" pitchFamily="34" charset="0"/>
            </a:endParaRPr>
          </a:p>
          <a:p>
            <a:pPr marL="228600" lvl="1">
              <a:spcBef>
                <a:spcPts val="1000"/>
              </a:spcBef>
            </a:pPr>
            <a:r>
              <a:rPr lang="en-US" b="1" dirty="0">
                <a:solidFill>
                  <a:srgbClr val="000000"/>
                </a:solidFill>
                <a:latin typeface="Arial" panose="020B0604020202020204" pitchFamily="34" charset="0"/>
              </a:rPr>
              <a:t>3. </a:t>
            </a:r>
            <a:r>
              <a:rPr lang="en-US" b="1" i="0" dirty="0">
                <a:solidFill>
                  <a:srgbClr val="000000"/>
                </a:solidFill>
                <a:effectLst/>
                <a:latin typeface="Arial" panose="020B0604020202020204" pitchFamily="34" charset="0"/>
              </a:rPr>
              <a:t>Raspberry Pi Pico</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14</a:t>
            </a:fld>
            <a:endParaRPr lang="en-IN"/>
          </a:p>
        </p:txBody>
      </p:sp>
      <p:pic>
        <p:nvPicPr>
          <p:cNvPr id="1026" name="Picture 2" descr="Location of connectors and main ICs on Raspberry Pi Zero 2 W">
            <a:extLst>
              <a:ext uri="{FF2B5EF4-FFF2-40B4-BE49-F238E27FC236}">
                <a16:creationId xmlns:a16="http://schemas.microsoft.com/office/drawing/2014/main" id="{96ED6989-DCB1-3ACF-5C11-249D07009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0" y="2195195"/>
            <a:ext cx="5669279"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cation of connectors and main ICs on Raspberry Pi Pico">
            <a:extLst>
              <a:ext uri="{FF2B5EF4-FFF2-40B4-BE49-F238E27FC236}">
                <a16:creationId xmlns:a16="http://schemas.microsoft.com/office/drawing/2014/main" id="{9C569D60-28CA-CE47-27EF-3B6522FA1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680" y="3891280"/>
            <a:ext cx="5476240" cy="248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8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0" i="0" dirty="0">
                <a:solidFill>
                  <a:srgbClr val="202122"/>
                </a:solidFill>
                <a:effectLst/>
                <a:latin typeface="Arial" panose="020B0604020202020204" pitchFamily="34" charset="0"/>
              </a:rPr>
              <a:t>According to the Raspberry Pi Foundation, more than 5 million Raspberry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were sold by February 2015, making it the best-selling </a:t>
            </a:r>
            <a:r>
              <a:rPr lang="en-US" b="0" i="0" u="none" strike="noStrike" dirty="0">
                <a:solidFill>
                  <a:srgbClr val="0645AD"/>
                </a:solidFill>
                <a:effectLst/>
                <a:latin typeface="Arial" panose="020B0604020202020204" pitchFamily="34" charset="0"/>
                <a:hlinkClick r:id="rId2" tooltip="British computer"/>
              </a:rPr>
              <a:t>British computer</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3"/>
              </a:rPr>
              <a:t>[369]</a:t>
            </a:r>
            <a:r>
              <a:rPr lang="en-US" b="0" i="0" dirty="0">
                <a:solidFill>
                  <a:srgbClr val="202122"/>
                </a:solidFill>
                <a:effectLst/>
                <a:latin typeface="Arial" panose="020B0604020202020204" pitchFamily="34" charset="0"/>
              </a:rPr>
              <a:t> By November 2016 they had sold 11 million units,</a:t>
            </a:r>
            <a:r>
              <a:rPr lang="en-US" b="0" i="0" u="none" strike="noStrike" baseline="30000" dirty="0">
                <a:solidFill>
                  <a:srgbClr val="0645AD"/>
                </a:solidFill>
                <a:effectLst/>
                <a:latin typeface="Arial" panose="020B0604020202020204" pitchFamily="34" charset="0"/>
                <a:hlinkClick r:id="rId4"/>
              </a:rPr>
              <a:t>[350]</a:t>
            </a:r>
            <a:r>
              <a:rPr lang="en-US" b="0" i="0" u="none" strike="noStrike" baseline="30000" dirty="0">
                <a:solidFill>
                  <a:srgbClr val="0645AD"/>
                </a:solidFill>
                <a:effectLst/>
                <a:latin typeface="Arial" panose="020B0604020202020204" pitchFamily="34" charset="0"/>
                <a:hlinkClick r:id="rId5"/>
              </a:rPr>
              <a:t>[370]</a:t>
            </a:r>
            <a:r>
              <a:rPr lang="en-US" b="0" i="0" dirty="0">
                <a:solidFill>
                  <a:srgbClr val="202122"/>
                </a:solidFill>
                <a:effectLst/>
                <a:latin typeface="Arial" panose="020B0604020202020204" pitchFamily="34" charset="0"/>
              </a:rPr>
              <a:t> and 12.5 million by March 2017, making it the third best-selling "general purpose computer".</a:t>
            </a:r>
            <a:r>
              <a:rPr lang="en-US" b="0" i="0" u="none" strike="noStrike" baseline="30000" dirty="0">
                <a:solidFill>
                  <a:srgbClr val="0645AD"/>
                </a:solidFill>
                <a:effectLst/>
                <a:latin typeface="Arial" panose="020B0604020202020204" pitchFamily="34" charset="0"/>
                <a:hlinkClick r:id="rId6"/>
              </a:rPr>
              <a:t>[371]</a:t>
            </a:r>
            <a:r>
              <a:rPr lang="en-US" b="0" i="0" dirty="0">
                <a:solidFill>
                  <a:srgbClr val="202122"/>
                </a:solidFill>
                <a:effectLst/>
                <a:latin typeface="Arial" panose="020B0604020202020204" pitchFamily="34" charset="0"/>
              </a:rPr>
              <a:t> In July 2017, sales reached nearly 15 million,</a:t>
            </a:r>
            <a:r>
              <a:rPr lang="en-US" b="0" i="0" u="none" strike="noStrike" baseline="30000" dirty="0">
                <a:solidFill>
                  <a:srgbClr val="0645AD"/>
                </a:solidFill>
                <a:effectLst/>
                <a:latin typeface="Arial" panose="020B0604020202020204" pitchFamily="34" charset="0"/>
                <a:hlinkClick r:id="rId7"/>
              </a:rPr>
              <a:t>[372]</a:t>
            </a:r>
            <a:r>
              <a:rPr lang="en-US" b="0" i="0" dirty="0">
                <a:solidFill>
                  <a:srgbClr val="202122"/>
                </a:solidFill>
                <a:effectLst/>
                <a:latin typeface="Arial" panose="020B0604020202020204" pitchFamily="34" charset="0"/>
              </a:rPr>
              <a:t> climbing to 19 million in March 2018.</a:t>
            </a:r>
            <a:r>
              <a:rPr lang="en-US" b="0" i="0" u="none" strike="noStrike" baseline="30000" dirty="0">
                <a:solidFill>
                  <a:srgbClr val="0645AD"/>
                </a:solidFill>
                <a:effectLst/>
                <a:latin typeface="Arial" panose="020B0604020202020204" pitchFamily="34" charset="0"/>
                <a:hlinkClick r:id="rId8"/>
              </a:rPr>
              <a:t>[26]</a:t>
            </a:r>
            <a:r>
              <a:rPr lang="en-US" b="0" i="0" dirty="0">
                <a:solidFill>
                  <a:srgbClr val="202122"/>
                </a:solidFill>
                <a:effectLst/>
                <a:latin typeface="Arial" panose="020B0604020202020204" pitchFamily="34" charset="0"/>
              </a:rPr>
              <a:t> By December 2019, a total of 30 million devices had been sold.</a:t>
            </a:r>
            <a:r>
              <a:rPr lang="en-US" b="0" i="0" u="none" strike="noStrike" baseline="30000" dirty="0">
                <a:solidFill>
                  <a:srgbClr val="0645AD"/>
                </a:solidFill>
                <a:effectLst/>
                <a:latin typeface="Arial" panose="020B0604020202020204" pitchFamily="34" charset="0"/>
                <a:hlinkClick r:id="rId9"/>
              </a:rPr>
              <a:t>[373]</a:t>
            </a: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15</a:t>
            </a:fld>
            <a:endParaRPr lang="en-IN"/>
          </a:p>
        </p:txBody>
      </p:sp>
    </p:spTree>
    <p:extLst>
      <p:ext uri="{BB962C8B-B14F-4D97-AF65-F5344CB8AC3E}">
        <p14:creationId xmlns:p14="http://schemas.microsoft.com/office/powerpoint/2010/main" val="190665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pic>
        <p:nvPicPr>
          <p:cNvPr id="7" name="Content Placeholder 6">
            <a:extLst>
              <a:ext uri="{FF2B5EF4-FFF2-40B4-BE49-F238E27FC236}">
                <a16:creationId xmlns:a16="http://schemas.microsoft.com/office/drawing/2014/main" id="{950FA2AB-87F8-438F-9A77-37B6DD118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38" y="1825624"/>
            <a:ext cx="10762937" cy="4530725"/>
          </a:xfr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16</a:t>
            </a:fld>
            <a:endParaRPr lang="en-IN"/>
          </a:p>
        </p:txBody>
      </p:sp>
    </p:spTree>
    <p:extLst>
      <p:ext uri="{BB962C8B-B14F-4D97-AF65-F5344CB8AC3E}">
        <p14:creationId xmlns:p14="http://schemas.microsoft.com/office/powerpoint/2010/main" val="205166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usages</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17</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lstStyle/>
          <a:p>
            <a:r>
              <a:rPr lang="en-US" dirty="0"/>
              <a:t>1. Education</a:t>
            </a:r>
          </a:p>
          <a:p>
            <a:r>
              <a:rPr lang="en-US" dirty="0"/>
              <a:t>2. Home Automation</a:t>
            </a:r>
          </a:p>
          <a:p>
            <a:r>
              <a:rPr lang="en-US" dirty="0"/>
              <a:t>3. Industrial Automation</a:t>
            </a:r>
          </a:p>
          <a:p>
            <a:r>
              <a:rPr lang="en-US" dirty="0"/>
              <a:t>4. Space Research</a:t>
            </a:r>
          </a:p>
          <a:p>
            <a:endParaRPr lang="en-US" dirty="0"/>
          </a:p>
        </p:txBody>
      </p:sp>
      <p:pic>
        <p:nvPicPr>
          <p:cNvPr id="14" name="Picture 13">
            <a:extLst>
              <a:ext uri="{FF2B5EF4-FFF2-40B4-BE49-F238E27FC236}">
                <a16:creationId xmlns:a16="http://schemas.microsoft.com/office/drawing/2014/main" id="{4AFA3842-4A1A-4E76-B417-5B46AA73E519}"/>
              </a:ext>
            </a:extLst>
          </p:cNvPr>
          <p:cNvPicPr>
            <a:picLocks noChangeAspect="1"/>
          </p:cNvPicPr>
          <p:nvPr/>
        </p:nvPicPr>
        <p:blipFill>
          <a:blip r:embed="rId2"/>
          <a:stretch>
            <a:fillRect/>
          </a:stretch>
        </p:blipFill>
        <p:spPr>
          <a:xfrm>
            <a:off x="6467388" y="1825625"/>
            <a:ext cx="3372023" cy="2590933"/>
          </a:xfrm>
          <a:prstGeom prst="rect">
            <a:avLst/>
          </a:prstGeom>
        </p:spPr>
      </p:pic>
    </p:spTree>
    <p:extLst>
      <p:ext uri="{BB962C8B-B14F-4D97-AF65-F5344CB8AC3E}">
        <p14:creationId xmlns:p14="http://schemas.microsoft.com/office/powerpoint/2010/main" val="166558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Getting Started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18</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lstStyle/>
          <a:p>
            <a:r>
              <a:rPr lang="en-US" dirty="0"/>
              <a:t>1. Format SD Card</a:t>
            </a:r>
          </a:p>
          <a:p>
            <a:r>
              <a:rPr lang="en-US" dirty="0"/>
              <a:t>2. Download OS and Copy to SD Card</a:t>
            </a:r>
          </a:p>
          <a:p>
            <a:r>
              <a:rPr lang="en-US" dirty="0"/>
              <a:t>3. Connect Key </a:t>
            </a:r>
            <a:r>
              <a:rPr lang="en-US" dirty="0" err="1"/>
              <a:t>Board,Monitor</a:t>
            </a:r>
            <a:r>
              <a:rPr lang="en-US" dirty="0"/>
              <a:t> etc. </a:t>
            </a:r>
          </a:p>
          <a:p>
            <a:r>
              <a:rPr lang="en-US" dirty="0"/>
              <a:t>Reference:</a:t>
            </a:r>
          </a:p>
          <a:p>
            <a:r>
              <a:rPr lang="en-US" dirty="0">
                <a:hlinkClick r:id="rId2"/>
              </a:rPr>
              <a:t>https://www.youtube.com/watch?v=RpseX2ylEuw&amp;list=PLQVvvaa0QuDesV8WWHLLXW_avmTzHmJLv</a:t>
            </a:r>
            <a:endParaRPr lang="en-US" dirty="0"/>
          </a:p>
          <a:p>
            <a:r>
              <a:rPr lang="en-US" dirty="0"/>
              <a:t>https://pythonprogramming.net/introduction-raspberry-pi-tutorials/</a:t>
            </a:r>
          </a:p>
          <a:p>
            <a:endParaRPr lang="en-US" dirty="0"/>
          </a:p>
        </p:txBody>
      </p:sp>
    </p:spTree>
    <p:extLst>
      <p:ext uri="{BB962C8B-B14F-4D97-AF65-F5344CB8AC3E}">
        <p14:creationId xmlns:p14="http://schemas.microsoft.com/office/powerpoint/2010/main" val="250566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GPIO</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19</a:t>
            </a:fld>
            <a:endParaRPr lang="en-IN"/>
          </a:p>
        </p:txBody>
      </p:sp>
      <p:pic>
        <p:nvPicPr>
          <p:cNvPr id="6" name="Content Placeholder 5">
            <a:extLst>
              <a:ext uri="{FF2B5EF4-FFF2-40B4-BE49-F238E27FC236}">
                <a16:creationId xmlns:a16="http://schemas.microsoft.com/office/drawing/2014/main" id="{F53EAAB0-CE08-A7B5-CC79-381AE29C7EF4}"/>
              </a:ext>
            </a:extLst>
          </p:cNvPr>
          <p:cNvPicPr>
            <a:picLocks noGrp="1" noChangeAspect="1"/>
          </p:cNvPicPr>
          <p:nvPr>
            <p:ph idx="1"/>
          </p:nvPr>
        </p:nvPicPr>
        <p:blipFill>
          <a:blip r:embed="rId2"/>
          <a:stretch>
            <a:fillRect/>
          </a:stretch>
        </p:blipFill>
        <p:spPr>
          <a:xfrm>
            <a:off x="3244152" y="1825625"/>
            <a:ext cx="5703695" cy="4351338"/>
          </a:xfrm>
        </p:spPr>
      </p:pic>
    </p:spTree>
    <p:extLst>
      <p:ext uri="{BB962C8B-B14F-4D97-AF65-F5344CB8AC3E}">
        <p14:creationId xmlns:p14="http://schemas.microsoft.com/office/powerpoint/2010/main" val="235997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27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20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University</a:t>
            </a:r>
          </a:p>
          <a:p>
            <a:endParaRPr lang="en-IN" dirty="0"/>
          </a:p>
          <a:p>
            <a:pPr marL="0" indent="0">
              <a:buNone/>
            </a:pPr>
            <a:endParaRPr lang="en-IN" dirty="0"/>
          </a:p>
        </p:txBody>
      </p:sp>
      <p:pic>
        <p:nvPicPr>
          <p:cNvPr id="5" name="Picture 4">
            <a:extLst>
              <a:ext uri="{FF2B5EF4-FFF2-40B4-BE49-F238E27FC236}">
                <a16:creationId xmlns:a16="http://schemas.microsoft.com/office/drawing/2014/main" id="{0654D7DE-1A90-4635-B9D2-52FDA6B08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663" y="18122"/>
            <a:ext cx="3111949" cy="783737"/>
          </a:xfrm>
          <a:prstGeom prst="rect">
            <a:avLst/>
          </a:prstGeom>
        </p:spPr>
      </p:pic>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Sample Programs</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20</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lstStyle/>
          <a:p>
            <a:r>
              <a:rPr lang="en-US" dirty="0"/>
              <a:t>https://www.circuitbasics.com/how-to-control-led-using-raspberry-pi-and-python/#:~:text=Python%20Code&amp;text=To%20do%20this%2C%20open%20the,save%20and%20close%20the%20file.</a:t>
            </a:r>
          </a:p>
        </p:txBody>
      </p:sp>
    </p:spTree>
    <p:extLst>
      <p:ext uri="{BB962C8B-B14F-4D97-AF65-F5344CB8AC3E}">
        <p14:creationId xmlns:p14="http://schemas.microsoft.com/office/powerpoint/2010/main" val="169698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LED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21</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Autofit/>
          </a:bodyPr>
          <a:lstStyle/>
          <a:p>
            <a:r>
              <a:rPr lang="en-US" sz="1100" dirty="0"/>
              <a:t>import </a:t>
            </a:r>
            <a:r>
              <a:rPr lang="en-US" sz="1100" dirty="0" err="1"/>
              <a:t>RPi.GPIO</a:t>
            </a:r>
            <a:r>
              <a:rPr lang="en-US" sz="1100" dirty="0"/>
              <a:t> as GPIO</a:t>
            </a:r>
          </a:p>
          <a:p>
            <a:r>
              <a:rPr lang="en-US" sz="1100" dirty="0"/>
              <a:t>import time</a:t>
            </a:r>
          </a:p>
          <a:p>
            <a:r>
              <a:rPr lang="en-US" sz="1100" dirty="0" err="1"/>
              <a:t>GPIO.setmode</a:t>
            </a:r>
            <a:r>
              <a:rPr lang="en-US" sz="1100" dirty="0"/>
              <a:t>(GPIO.BCM)</a:t>
            </a:r>
          </a:p>
          <a:p>
            <a:r>
              <a:rPr lang="en-US" sz="1100" dirty="0" err="1"/>
              <a:t>GPIO.setwarnings</a:t>
            </a:r>
            <a:r>
              <a:rPr lang="en-US" sz="1100" dirty="0"/>
              <a:t>(False)</a:t>
            </a:r>
          </a:p>
          <a:p>
            <a:r>
              <a:rPr lang="en-US" sz="1100" dirty="0" err="1"/>
              <a:t>GPIO.setup</a:t>
            </a:r>
            <a:r>
              <a:rPr lang="en-US" sz="1100" dirty="0"/>
              <a:t>(14,GPIO.OUT)</a:t>
            </a:r>
          </a:p>
          <a:p>
            <a:r>
              <a:rPr lang="en-US" sz="1100" dirty="0"/>
              <a:t># While loop</a:t>
            </a:r>
          </a:p>
          <a:p>
            <a:r>
              <a:rPr lang="en-US" sz="1100" dirty="0"/>
              <a:t>while True:</a:t>
            </a:r>
          </a:p>
          <a:p>
            <a:r>
              <a:rPr lang="en-US" sz="1100" dirty="0"/>
              <a:t>        # set GPIO14 pin to HIGH</a:t>
            </a:r>
          </a:p>
          <a:p>
            <a:r>
              <a:rPr lang="en-US" sz="1100" dirty="0"/>
              <a:t>        </a:t>
            </a:r>
            <a:r>
              <a:rPr lang="en-US" sz="1100" dirty="0" err="1"/>
              <a:t>GPIO.output</a:t>
            </a:r>
            <a:r>
              <a:rPr lang="en-US" sz="1100" dirty="0"/>
              <a:t>(14,GPIO.HIGH)</a:t>
            </a:r>
          </a:p>
          <a:p>
            <a:r>
              <a:rPr lang="en-US" sz="1100" dirty="0"/>
              <a:t>        # show message to Terminal</a:t>
            </a:r>
          </a:p>
          <a:p>
            <a:r>
              <a:rPr lang="en-US" sz="1100" dirty="0"/>
              <a:t>        print "LED is ON"</a:t>
            </a:r>
          </a:p>
          <a:p>
            <a:r>
              <a:rPr lang="en-US" sz="1100" dirty="0"/>
              <a:t>        # pause for one second</a:t>
            </a:r>
          </a:p>
          <a:p>
            <a:r>
              <a:rPr lang="en-US" sz="1100" dirty="0"/>
              <a:t>        </a:t>
            </a:r>
            <a:r>
              <a:rPr lang="en-US" sz="1100" dirty="0" err="1"/>
              <a:t>time.sleep</a:t>
            </a:r>
            <a:r>
              <a:rPr lang="en-US" sz="1100" dirty="0"/>
              <a:t>(1)</a:t>
            </a:r>
          </a:p>
          <a:p>
            <a:r>
              <a:rPr lang="en-US" sz="1100" dirty="0"/>
              <a:t>        # set GPIO14 pin to HIGH</a:t>
            </a:r>
          </a:p>
          <a:p>
            <a:r>
              <a:rPr lang="en-US" sz="1100" dirty="0"/>
              <a:t>        </a:t>
            </a:r>
            <a:r>
              <a:rPr lang="en-US" sz="1100" dirty="0" err="1"/>
              <a:t>GPIO.output</a:t>
            </a:r>
            <a:r>
              <a:rPr lang="en-US" sz="1100" dirty="0"/>
              <a:t>(14,GPIO.LOW)</a:t>
            </a:r>
          </a:p>
          <a:p>
            <a:r>
              <a:rPr lang="en-US" sz="1100" dirty="0"/>
              <a:t>        # show message to Terminal</a:t>
            </a:r>
          </a:p>
          <a:p>
            <a:r>
              <a:rPr lang="en-US" sz="1100" dirty="0"/>
              <a:t>        print "LED is OFF"</a:t>
            </a:r>
          </a:p>
          <a:p>
            <a:r>
              <a:rPr lang="en-US" sz="1100" dirty="0"/>
              <a:t>        # pause for one second</a:t>
            </a:r>
          </a:p>
          <a:p>
            <a:r>
              <a:rPr lang="en-US" sz="1100" dirty="0"/>
              <a:t>        </a:t>
            </a:r>
            <a:r>
              <a:rPr lang="en-US" sz="1100" dirty="0" err="1"/>
              <a:t>time.sleep</a:t>
            </a:r>
            <a:r>
              <a:rPr lang="en-US" sz="1100" dirty="0"/>
              <a:t>(1)</a:t>
            </a:r>
          </a:p>
        </p:txBody>
      </p:sp>
    </p:spTree>
    <p:extLst>
      <p:ext uri="{BB962C8B-B14F-4D97-AF65-F5344CB8AC3E}">
        <p14:creationId xmlns:p14="http://schemas.microsoft.com/office/powerpoint/2010/main" val="3170099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DTH</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22</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rmAutofit fontScale="85000" lnSpcReduction="20000"/>
          </a:bodyPr>
          <a:lstStyle/>
          <a:p>
            <a:r>
              <a:rPr lang="en-US" dirty="0">
                <a:hlinkClick r:id="rId2"/>
              </a:rPr>
              <a:t>https://www.circuitbasics.com/how-to-set-up-the-dht11-humidity-sensor-on-the-raspberry-pi/</a:t>
            </a:r>
            <a:endParaRPr lang="en-US" dirty="0"/>
          </a:p>
          <a:p>
            <a:r>
              <a:rPr lang="en-US" dirty="0"/>
              <a:t>#!/usr/bin/python</a:t>
            </a:r>
          </a:p>
          <a:p>
            <a:r>
              <a:rPr lang="en-US" dirty="0"/>
              <a:t>import sys</a:t>
            </a:r>
          </a:p>
          <a:p>
            <a:r>
              <a:rPr lang="en-US" dirty="0"/>
              <a:t>import </a:t>
            </a:r>
            <a:r>
              <a:rPr lang="en-US" dirty="0" err="1"/>
              <a:t>Adafruit_DHT</a:t>
            </a:r>
            <a:endParaRPr lang="en-US" dirty="0"/>
          </a:p>
          <a:p>
            <a:endParaRPr lang="en-US" dirty="0"/>
          </a:p>
          <a:p>
            <a:r>
              <a:rPr lang="en-US" dirty="0"/>
              <a:t>while True:</a:t>
            </a:r>
          </a:p>
          <a:p>
            <a:endParaRPr lang="en-US" dirty="0"/>
          </a:p>
          <a:p>
            <a:r>
              <a:rPr lang="en-US" dirty="0"/>
              <a:t>    humidity, temperature = </a:t>
            </a:r>
            <a:r>
              <a:rPr lang="en-US" dirty="0" err="1"/>
              <a:t>Adafruit_DHT.read_retry</a:t>
            </a:r>
            <a:r>
              <a:rPr lang="en-US" dirty="0"/>
              <a:t>(11, 4)</a:t>
            </a:r>
          </a:p>
          <a:p>
            <a:endParaRPr lang="en-US" dirty="0"/>
          </a:p>
          <a:p>
            <a:r>
              <a:rPr lang="en-US" dirty="0"/>
              <a:t>    print 'Temp: {0:0.1f} C  Humidity: {1:0.1f} %'.format(temperature, humidity)</a:t>
            </a:r>
          </a:p>
        </p:txBody>
      </p:sp>
    </p:spTree>
    <p:extLst>
      <p:ext uri="{BB962C8B-B14F-4D97-AF65-F5344CB8AC3E}">
        <p14:creationId xmlns:p14="http://schemas.microsoft.com/office/powerpoint/2010/main" val="307527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Projects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23</a:t>
            </a:fld>
            <a:endParaRPr lang="en-IN"/>
          </a:p>
        </p:txBody>
      </p:sp>
      <p:sp>
        <p:nvSpPr>
          <p:cNvPr id="8" name="Rectangle 1">
            <a:extLst>
              <a:ext uri="{FF2B5EF4-FFF2-40B4-BE49-F238E27FC236}">
                <a16:creationId xmlns:a16="http://schemas.microsoft.com/office/drawing/2014/main" id="{86046934-243B-4552-BB78-3990F61B79F3}"/>
              </a:ext>
            </a:extLst>
          </p:cNvPr>
          <p:cNvSpPr>
            <a:spLocks noGrp="1" noChangeArrowheads="1"/>
          </p:cNvSpPr>
          <p:nvPr>
            <p:ph idx="1"/>
          </p:nvPr>
        </p:nvSpPr>
        <p:spPr bwMode="auto">
          <a:xfrm>
            <a:off x="838200" y="2123857"/>
            <a:ext cx="1073120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400" b="1" dirty="0">
                <a:solidFill>
                  <a:srgbClr val="3F3F3F"/>
                </a:solidFill>
                <a:latin typeface="Open Sans"/>
              </a:rPr>
              <a:t>http://www.trustedreviews.com/opinion/best-raspberry-pi-projects-pi-3-pi-zero-2949390</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Amazon Alexa-powered dash cam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electric skateboard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disposable GIF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electronic chess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a:t>
            </a:r>
            <a:r>
              <a:rPr kumimoji="0" lang="en-US" altLang="en-US" sz="1400" b="1" i="0" u="none" strike="noStrike" cap="none" normalizeH="0" baseline="0" dirty="0" err="1">
                <a:ln>
                  <a:noFill/>
                </a:ln>
                <a:solidFill>
                  <a:srgbClr val="3F3F3F"/>
                </a:solidFill>
                <a:effectLst/>
                <a:latin typeface="Open Sans"/>
              </a:rPr>
              <a:t>Kodi</a:t>
            </a:r>
            <a:r>
              <a:rPr kumimoji="0" lang="en-US" altLang="en-US" sz="1400" b="1" i="0" u="none" strike="noStrike" cap="none" normalizeH="0" baseline="0" dirty="0">
                <a:ln>
                  <a:noFill/>
                </a:ln>
                <a:solidFill>
                  <a:srgbClr val="3F3F3F"/>
                </a:solidFill>
                <a:effectLst/>
                <a:latin typeface="Open Sans"/>
              </a:rPr>
              <a:t> media </a:t>
            </a:r>
            <a:r>
              <a:rPr kumimoji="0" lang="en-US" altLang="en-US" sz="1400" b="1" i="0" u="none" strike="noStrike" cap="none" normalizeH="0" baseline="0" dirty="0" err="1">
                <a:ln>
                  <a:noFill/>
                </a:ln>
                <a:solidFill>
                  <a:srgbClr val="3F3F3F"/>
                </a:solidFill>
                <a:effectLst/>
                <a:latin typeface="Open Sans"/>
              </a:rPr>
              <a:t>centre</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DIY NES Classic Mini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digital DJ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Automated entrance music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robot arm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Multiroom audio for under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walkie-talkie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film-to-digital transfer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tiny retro games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magic mirror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mini retro Macintosh</a:t>
            </a:r>
            <a:br>
              <a:rPr kumimoji="0" lang="en-US" altLang="en-US" sz="1400" b="1" i="0" u="none" strike="noStrike" cap="none" normalizeH="0" baseline="0" dirty="0">
                <a:ln>
                  <a:noFill/>
                </a:ln>
                <a:solidFill>
                  <a:srgbClr val="3F3F3F"/>
                </a:solidFill>
                <a:effectLst/>
                <a:latin typeface="Open Sans"/>
              </a:rPr>
            </a:br>
            <a:r>
              <a:rPr kumimoji="0" lang="en-US" altLang="en-US" sz="1400" b="1" i="0" u="none" strike="noStrike" cap="none" normalizeH="0" baseline="0" dirty="0">
                <a:ln>
                  <a:noFill/>
                </a:ln>
                <a:solidFill>
                  <a:srgbClr val="3F3F3F"/>
                </a:solidFill>
                <a:effectLst/>
                <a:latin typeface="Open Sans"/>
              </a:rPr>
              <a:t>Read more at http://www.trustedreviews.com/opinion/best-raspberry-pi-projects-pi-3-pi-zero-2949390#WlFlr3fl5UFfl88j.99</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43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24</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IoT prototyping environments</a:t>
            </a:r>
          </a:p>
          <a:p>
            <a:r>
              <a:rPr lang="en-IN" dirty="0">
                <a:latin typeface="Arial" panose="020B0604020202020204" pitchFamily="34" charset="0"/>
                <a:cs typeface="Arial" panose="020B0604020202020204" pitchFamily="34" charset="0"/>
              </a:rPr>
              <a:t>Arduino</a:t>
            </a:r>
          </a:p>
          <a:p>
            <a:r>
              <a:rPr lang="en-IN" dirty="0">
                <a:latin typeface="Arial" panose="020B0604020202020204" pitchFamily="34" charset="0"/>
                <a:cs typeface="Arial" panose="020B0604020202020204" pitchFamily="34" charset="0"/>
              </a:rPr>
              <a:t>Raspberry Pi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Microprocessor Vs Microcontroller Vs SoC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US" b="0" i="0" dirty="0">
                <a:solidFill>
                  <a:srgbClr val="1D1D1D"/>
                </a:solidFill>
                <a:effectLst/>
                <a:latin typeface="Segoe UI" panose="020B0502040204020203" pitchFamily="34" charset="0"/>
              </a:rPr>
              <a:t>Microprocessor is a general purpose processor use for general applications.</a:t>
            </a:r>
            <a:br>
              <a:rPr lang="en-US" dirty="0"/>
            </a:br>
            <a:r>
              <a:rPr lang="en-US" b="0" i="0" dirty="0">
                <a:solidFill>
                  <a:srgbClr val="1D1D1D"/>
                </a:solidFill>
                <a:effectLst/>
                <a:latin typeface="Segoe UI" panose="020B0502040204020203" pitchFamily="34" charset="0"/>
              </a:rPr>
              <a:t>Microcontroller is a lower performance processor use for embedded systems for specific target applications such as display controller in the mobile phone.</a:t>
            </a:r>
            <a:br>
              <a:rPr lang="en-US" dirty="0"/>
            </a:br>
            <a:r>
              <a:rPr lang="en-US" b="0" i="0" dirty="0">
                <a:solidFill>
                  <a:srgbClr val="1D1D1D"/>
                </a:solidFill>
                <a:effectLst/>
                <a:latin typeface="Segoe UI" panose="020B0502040204020203" pitchFamily="34" charset="0"/>
              </a:rPr>
              <a:t>SoC is a short for system on chip. </a:t>
            </a:r>
          </a:p>
          <a:p>
            <a:r>
              <a:rPr lang="en-US" b="0" i="0" dirty="0">
                <a:solidFill>
                  <a:srgbClr val="1D1D1D"/>
                </a:solidFill>
                <a:effectLst/>
                <a:latin typeface="Segoe UI" panose="020B0502040204020203" pitchFamily="34" charset="0"/>
              </a:rPr>
              <a:t>It is a technology where we integrate different architectures/blocks in a silicon die to form a complete system. Example, Apple A4 SoC which has GPU, ARM CPU core, DDR controller</a:t>
            </a:r>
          </a:p>
          <a:p>
            <a:r>
              <a:rPr lang="en-IN" dirty="0">
                <a:latin typeface="Arial" panose="020B0604020202020204" pitchFamily="34" charset="0"/>
                <a:cs typeface="Arial" panose="020B0604020202020204" pitchFamily="34" charset="0"/>
                <a:hlinkClick r:id="rId2"/>
              </a:rPr>
              <a:t>https://appcodelabs.com/microcontroller-microprocessor-socs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https://www.youtube.com/watch?v=sTgYcY6oJWI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08701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Prototyping environment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2800" dirty="0">
                <a:latin typeface="Arial" panose="020B0604020202020204" pitchFamily="34" charset="0"/>
                <a:cs typeface="Arial" panose="020B0604020202020204" pitchFamily="34" charset="0"/>
              </a:rPr>
              <a:t>Arduino</a:t>
            </a:r>
          </a:p>
          <a:p>
            <a:r>
              <a:rPr lang="en-IN" sz="8000" dirty="0">
                <a:hlinkClick r:id="rId2"/>
              </a:rPr>
              <a:t>Arduino</a:t>
            </a:r>
            <a:r>
              <a:rPr lang="en-IN" sz="8000" dirty="0"/>
              <a:t> is an open-source platform used for building electronics projects. Arduino consists of both a physical programmable circuit board (often referred to as a </a:t>
            </a:r>
            <a:r>
              <a:rPr lang="en-IN" sz="8000" dirty="0">
                <a:hlinkClick r:id="rId3"/>
              </a:rPr>
              <a:t>microcontroller</a:t>
            </a:r>
            <a:r>
              <a:rPr lang="en-IN" sz="8000" dirty="0"/>
              <a:t>) and a piece of </a:t>
            </a:r>
            <a:r>
              <a:rPr lang="en-IN" sz="8000" dirty="0">
                <a:hlinkClick r:id="rId4"/>
              </a:rPr>
              <a:t>software</a:t>
            </a:r>
            <a:r>
              <a:rPr lang="en-IN" sz="8000" dirty="0"/>
              <a:t>, or IDE (Integrated Development Environment) that runs on your computer, used to write and upload computer code to the physical board.</a:t>
            </a:r>
          </a:p>
          <a:p>
            <a:r>
              <a:rPr lang="en-IN" sz="8000" dirty="0"/>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 Additionally, the Arduino IDE uses a simplified version of C++, making it easier to learn to program. Finally, Arduino provides a standard form factor that breaks out the functions of the micro-controller into a more accessible package.</a:t>
            </a:r>
          </a:p>
          <a:p>
            <a:r>
              <a:rPr lang="en-IN" sz="8000" dirty="0"/>
              <a:t>Arduino board family</a:t>
            </a:r>
          </a:p>
          <a:p>
            <a:pPr lvl="1"/>
            <a:r>
              <a:rPr lang="en-IN" sz="8000" dirty="0"/>
              <a:t>Arduino Uno</a:t>
            </a:r>
          </a:p>
          <a:p>
            <a:pPr lvl="1"/>
            <a:r>
              <a:rPr lang="en-IN" sz="8000" dirty="0"/>
              <a:t>Arduino Mega</a:t>
            </a:r>
          </a:p>
          <a:p>
            <a:pPr lvl="1"/>
            <a:r>
              <a:rPr lang="en-IN" sz="8000" dirty="0"/>
              <a:t>Lily Pad Arduino</a:t>
            </a:r>
          </a:p>
          <a:p>
            <a:r>
              <a:rPr lang="en-IN" sz="11200" dirty="0">
                <a:latin typeface="Arial" panose="020B0604020202020204" pitchFamily="34" charset="0"/>
                <a:cs typeface="Arial" panose="020B0604020202020204" pitchFamily="34" charset="0"/>
              </a:rPr>
              <a:t>https://learn.sparkfun.com/tutorials/what-is-an-arduino</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565" y="20724"/>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1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 flavours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565" y="20724"/>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C81622F-EFA0-49CD-B768-A57BCBD4C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8" y="1500187"/>
            <a:ext cx="5248275" cy="4846263"/>
          </a:xfrm>
          <a:prstGeom prst="rect">
            <a:avLst/>
          </a:prstGeom>
        </p:spPr>
      </p:pic>
      <p:pic>
        <p:nvPicPr>
          <p:cNvPr id="10" name="Picture 9">
            <a:extLst>
              <a:ext uri="{FF2B5EF4-FFF2-40B4-BE49-F238E27FC236}">
                <a16:creationId xmlns:a16="http://schemas.microsoft.com/office/drawing/2014/main" id="{D5A802AF-93BA-44A0-8072-A9BB0E375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481" y="1712669"/>
            <a:ext cx="2859699" cy="4276725"/>
          </a:xfrm>
          <a:prstGeom prst="rect">
            <a:avLst/>
          </a:prstGeom>
        </p:spPr>
      </p:pic>
      <p:pic>
        <p:nvPicPr>
          <p:cNvPr id="12" name="Picture 11">
            <a:extLst>
              <a:ext uri="{FF2B5EF4-FFF2-40B4-BE49-F238E27FC236}">
                <a16:creationId xmlns:a16="http://schemas.microsoft.com/office/drawing/2014/main" id="{89740FC4-9A45-46AC-A759-2620C60E85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369" y="1829285"/>
            <a:ext cx="3997049" cy="4364633"/>
          </a:xfrm>
          <a:prstGeom prst="rect">
            <a:avLst/>
          </a:prstGeom>
        </p:spPr>
      </p:pic>
    </p:spTree>
    <p:extLst>
      <p:ext uri="{BB962C8B-B14F-4D97-AF65-F5344CB8AC3E}">
        <p14:creationId xmlns:p14="http://schemas.microsoft.com/office/powerpoint/2010/main" val="232994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565" y="20724"/>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00D77FD-3FCB-4E1F-8C9A-C4B05116B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957" y="1520824"/>
            <a:ext cx="9959926" cy="4765318"/>
          </a:xfrm>
          <a:prstGeom prst="rect">
            <a:avLst/>
          </a:prstGeom>
        </p:spPr>
      </p:pic>
    </p:spTree>
    <p:extLst>
      <p:ext uri="{BB962C8B-B14F-4D97-AF65-F5344CB8AC3E}">
        <p14:creationId xmlns:p14="http://schemas.microsoft.com/office/powerpoint/2010/main" val="140173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5600" b="1" dirty="0">
                <a:latin typeface="Arial" panose="020B0604020202020204" pitchFamily="34" charset="0"/>
                <a:cs typeface="Arial" panose="020B0604020202020204" pitchFamily="34" charset="0"/>
              </a:rPr>
              <a:t>1 – Power through USB</a:t>
            </a:r>
          </a:p>
          <a:p>
            <a:r>
              <a:rPr lang="en-IN" sz="5600" b="1" dirty="0">
                <a:latin typeface="Arial" panose="020B0604020202020204" pitchFamily="34" charset="0"/>
                <a:cs typeface="Arial" panose="020B0604020202020204" pitchFamily="34" charset="0"/>
              </a:rPr>
              <a:t>2 – Power through Barrel Jack (DC – 6 to 12 volts)</a:t>
            </a:r>
          </a:p>
          <a:p>
            <a:r>
              <a:rPr lang="en-IN" sz="5600" b="1" dirty="0">
                <a:latin typeface="Arial" panose="020B0604020202020204" pitchFamily="34" charset="0"/>
                <a:cs typeface="Arial" panose="020B0604020202020204" pitchFamily="34" charset="0"/>
              </a:rPr>
              <a:t>PINS</a:t>
            </a:r>
          </a:p>
          <a:p>
            <a:r>
              <a:rPr lang="en-IN" sz="5600" b="1" dirty="0">
                <a:latin typeface="Arial" panose="020B0604020202020204" pitchFamily="34" charset="0"/>
                <a:cs typeface="Arial" panose="020B0604020202020204" pitchFamily="34" charset="0"/>
              </a:rPr>
              <a:t>3 – Ground</a:t>
            </a:r>
          </a:p>
          <a:p>
            <a:r>
              <a:rPr lang="en-IN" sz="5600" b="1" dirty="0">
                <a:latin typeface="Arial" panose="020B0604020202020204" pitchFamily="34" charset="0"/>
                <a:cs typeface="Arial" panose="020B0604020202020204" pitchFamily="34" charset="0"/>
              </a:rPr>
              <a:t>4 – 5 Volt power</a:t>
            </a:r>
          </a:p>
          <a:p>
            <a:r>
              <a:rPr lang="en-IN" sz="5600" b="1" dirty="0">
                <a:latin typeface="Arial" panose="020B0604020202020204" pitchFamily="34" charset="0"/>
                <a:cs typeface="Arial" panose="020B0604020202020204" pitchFamily="34" charset="0"/>
              </a:rPr>
              <a:t>5 – 3.5 Volt power</a:t>
            </a:r>
          </a:p>
          <a:p>
            <a:r>
              <a:rPr lang="en-IN" sz="5600" b="1" dirty="0">
                <a:latin typeface="Arial" panose="020B0604020202020204" pitchFamily="34" charset="0"/>
                <a:cs typeface="Arial" panose="020B0604020202020204" pitchFamily="34" charset="0"/>
              </a:rPr>
              <a:t>6 -  A0 to A5 Analog pig</a:t>
            </a:r>
          </a:p>
          <a:p>
            <a:r>
              <a:rPr lang="en-IN" sz="5600" b="1" dirty="0">
                <a:latin typeface="Arial" panose="020B0604020202020204" pitchFamily="34" charset="0"/>
                <a:cs typeface="Arial" panose="020B0604020202020204" pitchFamily="34" charset="0"/>
              </a:rPr>
              <a:t>7 -  Digital pin 0 through 13</a:t>
            </a:r>
          </a:p>
          <a:p>
            <a:r>
              <a:rPr lang="en-IN" sz="5600" b="1" dirty="0">
                <a:latin typeface="Arial" panose="020B0604020202020204" pitchFamily="34" charset="0"/>
                <a:cs typeface="Arial" panose="020B0604020202020204" pitchFamily="34" charset="0"/>
              </a:rPr>
              <a:t>8 – Pulse Width Modulation (PWM) - </a:t>
            </a:r>
            <a:r>
              <a:rPr lang="en-IN" sz="5600" b="1" dirty="0"/>
              <a:t>simulate </a:t>
            </a:r>
            <a:r>
              <a:rPr lang="en-IN" sz="5600" b="1" dirty="0" err="1"/>
              <a:t>analog</a:t>
            </a:r>
            <a:r>
              <a:rPr lang="en-IN" sz="5600" b="1" dirty="0"/>
              <a:t> output (like fading an LED in and out).</a:t>
            </a:r>
          </a:p>
          <a:p>
            <a:r>
              <a:rPr lang="en-IN" sz="5600" b="1" dirty="0">
                <a:latin typeface="Arial" panose="020B0604020202020204" pitchFamily="34" charset="0"/>
                <a:cs typeface="Arial" panose="020B0604020202020204" pitchFamily="34" charset="0"/>
              </a:rPr>
              <a:t>9 – Analog Reference - </a:t>
            </a:r>
            <a:r>
              <a:rPr lang="en-IN" sz="5600" b="1" dirty="0"/>
              <a:t>Most of the time you can leave this pin alone. It is sometimes used to set an external reference voltage (between 0 and 5 Volts) as the upper limit for the </a:t>
            </a:r>
            <a:r>
              <a:rPr lang="en-IN" sz="5600" b="1" dirty="0" err="1"/>
              <a:t>analog</a:t>
            </a:r>
            <a:r>
              <a:rPr lang="en-IN" sz="5600" b="1" dirty="0"/>
              <a:t> input pins.</a:t>
            </a:r>
          </a:p>
          <a:p>
            <a:r>
              <a:rPr lang="en-IN" sz="5600" b="1" dirty="0">
                <a:latin typeface="Arial" panose="020B0604020202020204" pitchFamily="34" charset="0"/>
                <a:cs typeface="Arial" panose="020B0604020202020204" pitchFamily="34" charset="0"/>
              </a:rPr>
              <a:t>10 – Reset Button</a:t>
            </a:r>
          </a:p>
          <a:p>
            <a:r>
              <a:rPr lang="en-IN" sz="5600" b="1" dirty="0">
                <a:latin typeface="Arial" panose="020B0604020202020204" pitchFamily="34" charset="0"/>
                <a:cs typeface="Arial" panose="020B0604020202020204" pitchFamily="34" charset="0"/>
              </a:rPr>
              <a:t>11 – Power Led Indicator</a:t>
            </a:r>
          </a:p>
          <a:p>
            <a:r>
              <a:rPr lang="en-IN" sz="5600" b="1" dirty="0">
                <a:latin typeface="Arial" panose="020B0604020202020204" pitchFamily="34" charset="0"/>
                <a:cs typeface="Arial" panose="020B0604020202020204" pitchFamily="34" charset="0"/>
              </a:rPr>
              <a:t>12 – RX/TX indicator LED’s - </a:t>
            </a:r>
            <a:r>
              <a:rPr lang="en-IN" sz="5600" b="1" dirty="0"/>
              <a:t>These LEDs will give us some nice visual indications whenever our Arduino is receiving or transmitting data (like when we’re loading a new program onto the board).</a:t>
            </a:r>
          </a:p>
          <a:p>
            <a:r>
              <a:rPr lang="en-IN" sz="5600" b="1" dirty="0">
                <a:latin typeface="Arial" panose="020B0604020202020204" pitchFamily="34" charset="0"/>
                <a:cs typeface="Arial" panose="020B0604020202020204" pitchFamily="34" charset="0"/>
              </a:rPr>
              <a:t>13 – Integrated Chip (IC) – </a:t>
            </a:r>
            <a:r>
              <a:rPr lang="en-IN" sz="5600" b="1" dirty="0" err="1"/>
              <a:t>Atmega</a:t>
            </a:r>
            <a:endParaRPr lang="en-IN" sz="5600" b="1" dirty="0"/>
          </a:p>
          <a:p>
            <a:r>
              <a:rPr lang="en-IN" sz="5600" b="1" dirty="0">
                <a:latin typeface="Arial" panose="020B0604020202020204" pitchFamily="34" charset="0"/>
                <a:cs typeface="Arial" panose="020B0604020202020204" pitchFamily="34" charset="0"/>
              </a:rPr>
              <a:t>14 – Voltage Regulator</a:t>
            </a:r>
          </a:p>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8</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565" y="20724"/>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56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Specification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9</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565" y="20724"/>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A751667-EC74-F442-EFDF-D3A860EAA026}"/>
              </a:ext>
            </a:extLst>
          </p:cNvPr>
          <p:cNvPicPr>
            <a:picLocks noChangeAspect="1"/>
          </p:cNvPicPr>
          <p:nvPr/>
        </p:nvPicPr>
        <p:blipFill>
          <a:blip r:embed="rId3"/>
          <a:stretch>
            <a:fillRect/>
          </a:stretch>
        </p:blipFill>
        <p:spPr>
          <a:xfrm>
            <a:off x="2531960" y="2003351"/>
            <a:ext cx="6439320" cy="3330649"/>
          </a:xfrm>
          <a:prstGeom prst="rect">
            <a:avLst/>
          </a:prstGeom>
        </p:spPr>
      </p:pic>
    </p:spTree>
    <p:extLst>
      <p:ext uri="{BB962C8B-B14F-4D97-AF65-F5344CB8AC3E}">
        <p14:creationId xmlns:p14="http://schemas.microsoft.com/office/powerpoint/2010/main" val="595114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8516</TotalTime>
  <Words>1865</Words>
  <Application>Microsoft Office PowerPoint</Application>
  <PresentationFormat>Widescreen</PresentationFormat>
  <Paragraphs>239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Open Sans</vt:lpstr>
      <vt:lpstr>Segoe UI</vt:lpstr>
      <vt:lpstr>Office Theme</vt:lpstr>
      <vt:lpstr>Internet Of Things (IoT)</vt:lpstr>
      <vt:lpstr>Introduction</vt:lpstr>
      <vt:lpstr>Topics</vt:lpstr>
      <vt:lpstr>Microprocessor Vs Microcontroller Vs SoC</vt:lpstr>
      <vt:lpstr>IoT Prototyping environment</vt:lpstr>
      <vt:lpstr>Arduino - flavours</vt:lpstr>
      <vt:lpstr>Arduino Uno – Deep drive</vt:lpstr>
      <vt:lpstr>Arduino Uno – Deep drive</vt:lpstr>
      <vt:lpstr>Arduino Uno – Specification</vt:lpstr>
      <vt:lpstr>Arduino Uno – Programs</vt:lpstr>
      <vt:lpstr>Raspberry pi</vt:lpstr>
      <vt:lpstr>Raspberry pi</vt:lpstr>
      <vt:lpstr>Raspberry pi</vt:lpstr>
      <vt:lpstr>Raspberry pi</vt:lpstr>
      <vt:lpstr>Raspberry pi</vt:lpstr>
      <vt:lpstr>Raspberry pi</vt:lpstr>
      <vt:lpstr>Raspberry pi usages</vt:lpstr>
      <vt:lpstr>Raspberry pi – Getting Started</vt:lpstr>
      <vt:lpstr>Raspberry pi – GPIO</vt:lpstr>
      <vt:lpstr>Raspberry pi – Sample Programs</vt:lpstr>
      <vt:lpstr>Raspberry pi – LED</vt:lpstr>
      <vt:lpstr>Raspberry pi – DTH</vt:lpstr>
      <vt:lpstr>Projects on Raspberry 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585</cp:revision>
  <dcterms:created xsi:type="dcterms:W3CDTF">2017-06-25T15:07:02Z</dcterms:created>
  <dcterms:modified xsi:type="dcterms:W3CDTF">2022-11-10T00:14:38Z</dcterms:modified>
</cp:coreProperties>
</file>