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6" r:id="rId2"/>
    <p:sldId id="257" r:id="rId3"/>
    <p:sldId id="443" r:id="rId4"/>
    <p:sldId id="466" r:id="rId5"/>
    <p:sldId id="467" r:id="rId6"/>
    <p:sldId id="468" r:id="rId7"/>
    <p:sldId id="469" r:id="rId8"/>
    <p:sldId id="470" r:id="rId9"/>
    <p:sldId id="472" r:id="rId10"/>
    <p:sldId id="475" r:id="rId11"/>
    <p:sldId id="473" r:id="rId12"/>
    <p:sldId id="474" r:id="rId13"/>
    <p:sldId id="471" r:id="rId14"/>
    <p:sldId id="476" r:id="rId15"/>
    <p:sldId id="477" r:id="rId16"/>
    <p:sldId id="478" r:id="rId17"/>
    <p:sldId id="481" r:id="rId18"/>
    <p:sldId id="479" r:id="rId19"/>
    <p:sldId id="480" r:id="rId20"/>
    <p:sldId id="34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15-11-2022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14-11-2022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14-11-2022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14-11-2022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14-11-2022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14-11-2022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14-11-2022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14-11-2022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14-11-2022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14-11-2022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14-11-2022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14-11-2022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14-11-2022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14-11-2022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Apache_Kafka#cite_note-5" TargetMode="External"/><Relationship Id="rId13" Type="http://schemas.openxmlformats.org/officeDocument/2006/relationships/hyperlink" Target="https://en.wikipedia.org/wiki/Predictive_maintenance" TargetMode="External"/><Relationship Id="rId3" Type="http://schemas.openxmlformats.org/officeDocument/2006/relationships/hyperlink" Target="https://en.wikipedia.org/w/index.php?title=Jay_Kreps&amp;action=edit&amp;redlink=1" TargetMode="External"/><Relationship Id="rId7" Type="http://schemas.openxmlformats.org/officeDocument/2006/relationships/hyperlink" Target="https://en.wikipedia.org/wiki/Apache_Incubator" TargetMode="External"/><Relationship Id="rId12" Type="http://schemas.openxmlformats.org/officeDocument/2006/relationships/hyperlink" Target="https://en.wikipedia.org/wiki/Uber" TargetMode="External"/><Relationship Id="rId2" Type="http://schemas.openxmlformats.org/officeDocument/2006/relationships/hyperlink" Target="https://en.wikipedia.org/wiki/LinkedIn" TargetMode="External"/><Relationship Id="rId1" Type="http://schemas.openxmlformats.org/officeDocument/2006/relationships/slideLayout" Target="../slideLayouts/slideLayout2.xml"/><Relationship Id="rId6" Type="http://schemas.openxmlformats.org/officeDocument/2006/relationships/hyperlink" Target="https://en.wikipedia.org/wiki/Apache_Kafka#cite_note-ForbesKreps-4" TargetMode="External"/><Relationship Id="rId11" Type="http://schemas.openxmlformats.org/officeDocument/2006/relationships/hyperlink" Target="https://en.wikipedia.org/wiki/Commit_log" TargetMode="External"/><Relationship Id="rId5" Type="http://schemas.openxmlformats.org/officeDocument/2006/relationships/hyperlink" Target="https://en.wikipedia.org/w/index.php?title=Jun_Rao&amp;action=edit&amp;redlink=1" TargetMode="External"/><Relationship Id="rId10" Type="http://schemas.openxmlformats.org/officeDocument/2006/relationships/hyperlink" Target="https://en.wikipedia.org/wiki/Apache_Kafka#cite_note-6" TargetMode="External"/><Relationship Id="rId4" Type="http://schemas.openxmlformats.org/officeDocument/2006/relationships/hyperlink" Target="https://en.wikipedia.org/wiki/Neha_Narkhede" TargetMode="External"/><Relationship Id="rId9" Type="http://schemas.openxmlformats.org/officeDocument/2006/relationships/hyperlink" Target="https://en.wikipedia.org/wiki/Franz_Kafka" TargetMode="External"/><Relationship Id="rId14" Type="http://schemas.openxmlformats.org/officeDocument/2006/relationships/hyperlink" Target="https://en.wikipedia.org/wiki/British_G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Architectural_pattern_(computer_science)" TargetMode="External"/><Relationship Id="rId13" Type="http://schemas.openxmlformats.org/officeDocument/2006/relationships/hyperlink" Target="https://en.wikipedia.org/wiki/Reusability" TargetMode="External"/><Relationship Id="rId3" Type="http://schemas.openxmlformats.org/officeDocument/2006/relationships/hyperlink" Target="https://en.wikipedia.org/wiki/Help:Pronunciation_respelling_key" TargetMode="External"/><Relationship Id="rId7" Type="http://schemas.openxmlformats.org/officeDocument/2006/relationships/hyperlink" Target="https://en.wikipedia.org/wiki/Web_framework" TargetMode="External"/><Relationship Id="rId12" Type="http://schemas.openxmlformats.org/officeDocument/2006/relationships/hyperlink" Target="https://en.wikipedia.org/wiki/501(c)(3)" TargetMode="External"/><Relationship Id="rId17" Type="http://schemas.openxmlformats.org/officeDocument/2006/relationships/hyperlink" Target="https://en.wikipedia.org/wiki/Type_introspection" TargetMode="External"/><Relationship Id="rId2" Type="http://schemas.openxmlformats.org/officeDocument/2006/relationships/hyperlink" Target="https://en.wikipedia.org/wiki/Help:IPA/English" TargetMode="External"/><Relationship Id="rId16" Type="http://schemas.openxmlformats.org/officeDocument/2006/relationships/hyperlink" Target="https://en.wikipedia.org/wiki/Create,_read,_update_and_delete" TargetMode="External"/><Relationship Id="rId1" Type="http://schemas.openxmlformats.org/officeDocument/2006/relationships/slideLayout" Target="../slideLayouts/slideLayout2.xml"/><Relationship Id="rId6" Type="http://schemas.openxmlformats.org/officeDocument/2006/relationships/hyperlink" Target="https://en.wikipedia.org/wiki/Python_(programming_language)" TargetMode="External"/><Relationship Id="rId11" Type="http://schemas.openxmlformats.org/officeDocument/2006/relationships/hyperlink" Target="https://en.wikipedia.org/wiki/Django_Software_Foundation" TargetMode="External"/><Relationship Id="rId5" Type="http://schemas.openxmlformats.org/officeDocument/2006/relationships/hyperlink" Target="https://en.wikipedia.org/wiki/Free_and_open-source_software" TargetMode="External"/><Relationship Id="rId15" Type="http://schemas.openxmlformats.org/officeDocument/2006/relationships/hyperlink" Target="https://en.wikipedia.org/wiki/Django_(web_framework)#cite_note-9" TargetMode="External"/><Relationship Id="rId10" Type="http://schemas.openxmlformats.org/officeDocument/2006/relationships/hyperlink" Target="https://en.wikipedia.org/wiki/Django_(web_framework)#cite_note-djangobook-mvc-8" TargetMode="External"/><Relationship Id="rId4" Type="http://schemas.openxmlformats.org/officeDocument/2006/relationships/hyperlink" Target="https://en.wikipedia.org/wiki/Django_(web_framework)#cite_note-6" TargetMode="External"/><Relationship Id="rId9" Type="http://schemas.openxmlformats.org/officeDocument/2006/relationships/hyperlink" Target="https://en.wikipedia.org/wiki/Django_(web_framework)#cite_note-faq-mvc-7" TargetMode="External"/><Relationship Id="rId14" Type="http://schemas.openxmlformats.org/officeDocument/2006/relationships/hyperlink" Target="https://en.wikipedia.org/wiki/Don%27t_repeat_yoursel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Bitbucket" TargetMode="External"/><Relationship Id="rId13" Type="http://schemas.openxmlformats.org/officeDocument/2006/relationships/hyperlink" Target="https://en.wikipedia.org/wiki/Django_(web_framework)#cite_note-15" TargetMode="External"/><Relationship Id="rId3" Type="http://schemas.openxmlformats.org/officeDocument/2006/relationships/hyperlink" Target="https://en.wikipedia.org/wiki/Django_(web_framework)#cite_note-10" TargetMode="External"/><Relationship Id="rId7" Type="http://schemas.openxmlformats.org/officeDocument/2006/relationships/hyperlink" Target="https://en.wikipedia.org/wiki/Django_(web_framework)#cite_note-12" TargetMode="External"/><Relationship Id="rId12" Type="http://schemas.openxmlformats.org/officeDocument/2006/relationships/hyperlink" Target="https://en.wikipedia.org/wiki/Clubhouse_(app)" TargetMode="External"/><Relationship Id="rId2" Type="http://schemas.openxmlformats.org/officeDocument/2006/relationships/hyperlink" Target="https://en.wikipedia.org/wiki/Instagram" TargetMode="External"/><Relationship Id="rId1" Type="http://schemas.openxmlformats.org/officeDocument/2006/relationships/slideLayout" Target="../slideLayouts/slideLayout2.xml"/><Relationship Id="rId6" Type="http://schemas.openxmlformats.org/officeDocument/2006/relationships/hyperlink" Target="https://en.wikipedia.org/wiki/Disqus" TargetMode="External"/><Relationship Id="rId11" Type="http://schemas.openxmlformats.org/officeDocument/2006/relationships/hyperlink" Target="https://en.wikipedia.org/wiki/Django_(web_framework)#cite_note-14" TargetMode="External"/><Relationship Id="rId5" Type="http://schemas.openxmlformats.org/officeDocument/2006/relationships/hyperlink" Target="https://en.wikipedia.org/wiki/Django_(web_framework)#cite_note-11" TargetMode="External"/><Relationship Id="rId10" Type="http://schemas.openxmlformats.org/officeDocument/2006/relationships/hyperlink" Target="https://en.wikipedia.org/wiki/Nextdoor" TargetMode="External"/><Relationship Id="rId4" Type="http://schemas.openxmlformats.org/officeDocument/2006/relationships/hyperlink" Target="https://en.wikipedia.org/wiki/Mozilla_Foundation" TargetMode="External"/><Relationship Id="rId9" Type="http://schemas.openxmlformats.org/officeDocument/2006/relationships/hyperlink" Target="https://en.wikipedia.org/wiki/Django_(web_framework)#cite_note-1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pache_Hadoop#cite_note-11" TargetMode="External"/><Relationship Id="rId2" Type="http://schemas.openxmlformats.org/officeDocument/2006/relationships/hyperlink" Target="https://en.wikipedia.org/wiki/Apache_Hadoop#cite_note-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odebas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AMPLab"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UC_Berkeley" TargetMode="External"/><Relationship Id="rId11" Type="http://schemas.openxmlformats.org/officeDocument/2006/relationships/hyperlink" Target="https://www.youtube.com/watch?v=OlYKyZvN2FA" TargetMode="External"/><Relationship Id="rId5" Type="http://schemas.openxmlformats.org/officeDocument/2006/relationships/hyperlink" Target="https://en.wikipedia.org/wiki/Fault_tolerance" TargetMode="External"/><Relationship Id="rId10" Type="http://schemas.openxmlformats.org/officeDocument/2006/relationships/hyperlink" Target="https://towardsdatascience.com/a-beginners-guide-to-apache-spark-ff301cb4cd92" TargetMode="External"/><Relationship Id="rId4" Type="http://schemas.openxmlformats.org/officeDocument/2006/relationships/hyperlink" Target="https://en.wikipedia.org/wiki/Data_parallelism" TargetMode="External"/><Relationship Id="rId9" Type="http://schemas.openxmlformats.org/officeDocument/2006/relationships/hyperlink" Target="https://en.wikipedia.org/wiki/Apache_Software_Founda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Scala_(programming_language)" TargetMode="External"/><Relationship Id="rId3" Type="http://schemas.openxmlformats.org/officeDocument/2006/relationships/hyperlink" Target="https://en.wikipedia.org/wiki/Event_store" TargetMode="External"/><Relationship Id="rId7" Type="http://schemas.openxmlformats.org/officeDocument/2006/relationships/hyperlink" Target="https://en.wikipedia.org/wiki/Java_(programming_language)"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6" Type="http://schemas.openxmlformats.org/officeDocument/2006/relationships/hyperlink" Target="https://en.wikipedia.org/wiki/Apache_Software_Foundation" TargetMode="External"/><Relationship Id="rId5" Type="http://schemas.openxmlformats.org/officeDocument/2006/relationships/hyperlink" Target="https://en.wikipedia.org/wiki/Open-source_software" TargetMode="External"/><Relationship Id="rId10" Type="http://schemas.openxmlformats.org/officeDocument/2006/relationships/hyperlink" Target="https://en.wikipedia.org/wiki/Transmission_Control_Protocol" TargetMode="External"/><Relationship Id="rId4" Type="http://schemas.openxmlformats.org/officeDocument/2006/relationships/hyperlink" Target="https://en.wikipedia.org/wiki/Stream_processing" TargetMode="External"/><Relationship Id="rId9" Type="http://schemas.openxmlformats.org/officeDocument/2006/relationships/hyperlink" Target="https://en.wikipedia.org/wiki/Library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316480"/>
            <a:ext cx="9144000" cy="1838960"/>
          </a:xfrm>
        </p:spPr>
        <p:txBody>
          <a:bodyPr>
            <a:noAutofit/>
          </a:bodyPr>
          <a:lstStyle/>
          <a:p>
            <a:r>
              <a:rPr lang="en-IN" sz="3600" dirty="0">
                <a:latin typeface="Arial" panose="020B0604020202020204" pitchFamily="34" charset="0"/>
                <a:cs typeface="Arial" panose="020B0604020202020204" pitchFamily="34" charset="0"/>
              </a:rPr>
              <a:t>Internet Of Things (IoT)</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Unit 4 – Data Analytics and Supporting Services</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Part -2</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4155440"/>
            <a:ext cx="9144000" cy="2200910"/>
          </a:xfrm>
        </p:spPr>
        <p:txBody>
          <a:bodyPr>
            <a:noAutofit/>
          </a:bodyPr>
          <a:lstStyle/>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Apache - Kafka</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a:bodyPr>
          <a:lstStyle/>
          <a:p>
            <a:endParaRPr lang="en-US" dirty="0"/>
          </a:p>
        </p:txBody>
      </p:sp>
      <p:pic>
        <p:nvPicPr>
          <p:cNvPr id="1026" name="Picture 2" descr="What is Kafka, and How Does it Work? A Tutorial for Beginners">
            <a:extLst>
              <a:ext uri="{FF2B5EF4-FFF2-40B4-BE49-F238E27FC236}">
                <a16:creationId xmlns:a16="http://schemas.microsoft.com/office/drawing/2014/main" id="{9E142FF4-6E5D-D82D-59ED-A2D9A7233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 y="1825625"/>
            <a:ext cx="10617200" cy="375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47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Apache - Kafka</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fontScale="92500" lnSpcReduction="20000"/>
          </a:bodyPr>
          <a:lstStyle/>
          <a:p>
            <a:r>
              <a:rPr lang="en-US" b="0" i="0" dirty="0">
                <a:solidFill>
                  <a:srgbClr val="202122"/>
                </a:solidFill>
                <a:effectLst/>
                <a:latin typeface="Arial" panose="020B0604020202020204" pitchFamily="34" charset="0"/>
              </a:rPr>
              <a:t>Kafka was originally developed at </a:t>
            </a:r>
            <a:r>
              <a:rPr lang="en-US" b="0" i="0" u="none" strike="noStrike" dirty="0">
                <a:solidFill>
                  <a:srgbClr val="0645AD"/>
                </a:solidFill>
                <a:effectLst/>
                <a:latin typeface="Arial" panose="020B0604020202020204" pitchFamily="34" charset="0"/>
                <a:hlinkClick r:id="rId2" tooltip="LinkedIn"/>
              </a:rPr>
              <a:t>LinkedIn</a:t>
            </a:r>
            <a:r>
              <a:rPr lang="en-US" b="0" i="0" dirty="0">
                <a:solidFill>
                  <a:srgbClr val="202122"/>
                </a:solidFill>
                <a:effectLst/>
                <a:latin typeface="Arial" panose="020B0604020202020204" pitchFamily="34" charset="0"/>
              </a:rPr>
              <a:t>, and was subsequently open sourced in early 2011. </a:t>
            </a:r>
            <a:r>
              <a:rPr lang="en-US" b="0" i="0" u="none" strike="noStrike" dirty="0">
                <a:solidFill>
                  <a:srgbClr val="BA0000"/>
                </a:solidFill>
                <a:effectLst/>
                <a:latin typeface="Arial" panose="020B0604020202020204" pitchFamily="34" charset="0"/>
                <a:hlinkClick r:id="rId3" tooltip="Jay Kreps (page does not exist)"/>
              </a:rPr>
              <a:t>Jay Kreps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Neha Narkhede"/>
              </a:rPr>
              <a:t>Neha </a:t>
            </a:r>
            <a:r>
              <a:rPr lang="en-US" b="0" i="0" u="none" strike="noStrike" dirty="0" err="1">
                <a:solidFill>
                  <a:srgbClr val="0645AD"/>
                </a:solidFill>
                <a:effectLst/>
                <a:latin typeface="Arial" panose="020B0604020202020204" pitchFamily="34" charset="0"/>
                <a:hlinkClick r:id="rId4" tooltip="Neha Narkhede"/>
              </a:rPr>
              <a:t>Narkhede</a:t>
            </a:r>
            <a:r>
              <a:rPr lang="en-US" b="0" i="0" dirty="0">
                <a:solidFill>
                  <a:srgbClr val="202122"/>
                </a:solidFill>
                <a:effectLst/>
                <a:latin typeface="Arial" panose="020B0604020202020204" pitchFamily="34" charset="0"/>
              </a:rPr>
              <a:t> and </a:t>
            </a:r>
            <a:r>
              <a:rPr lang="en-US" b="0" i="0" u="none" strike="noStrike" dirty="0">
                <a:solidFill>
                  <a:srgbClr val="BA0000"/>
                </a:solidFill>
                <a:effectLst/>
                <a:latin typeface="Arial" panose="020B0604020202020204" pitchFamily="34" charset="0"/>
                <a:hlinkClick r:id="rId5" tooltip="Jun Rao (page does not exist)"/>
              </a:rPr>
              <a:t>Jun Rao</a:t>
            </a:r>
            <a:r>
              <a:rPr lang="en-US" b="0" i="0" dirty="0">
                <a:solidFill>
                  <a:srgbClr val="202122"/>
                </a:solidFill>
                <a:effectLst/>
                <a:latin typeface="Arial" panose="020B0604020202020204" pitchFamily="34" charset="0"/>
              </a:rPr>
              <a:t> helped co-create Kafka.</a:t>
            </a:r>
            <a:r>
              <a:rPr lang="en-US" b="0" i="0" u="none" strike="noStrike" baseline="30000" dirty="0">
                <a:solidFill>
                  <a:srgbClr val="0645AD"/>
                </a:solidFill>
                <a:effectLst/>
                <a:latin typeface="Arial" panose="020B0604020202020204" pitchFamily="34" charset="0"/>
                <a:hlinkClick r:id="rId6"/>
              </a:rPr>
              <a:t>[4]</a:t>
            </a:r>
            <a:r>
              <a:rPr lang="en-US" b="0" i="0" dirty="0">
                <a:solidFill>
                  <a:srgbClr val="202122"/>
                </a:solidFill>
                <a:effectLst/>
                <a:latin typeface="Arial" panose="020B0604020202020204" pitchFamily="34" charset="0"/>
              </a:rPr>
              <a:t> Graduation from the </a:t>
            </a:r>
            <a:r>
              <a:rPr lang="en-US" b="0" i="0" u="none" strike="noStrike" dirty="0">
                <a:solidFill>
                  <a:srgbClr val="0645AD"/>
                </a:solidFill>
                <a:effectLst/>
                <a:latin typeface="Arial" panose="020B0604020202020204" pitchFamily="34" charset="0"/>
                <a:hlinkClick r:id="rId7" tooltip="Apache Incubator"/>
              </a:rPr>
              <a:t>Apache Incubator</a:t>
            </a:r>
            <a:r>
              <a:rPr lang="en-US" b="0" i="0" dirty="0">
                <a:solidFill>
                  <a:srgbClr val="202122"/>
                </a:solidFill>
                <a:effectLst/>
                <a:latin typeface="Arial" panose="020B0604020202020204" pitchFamily="34" charset="0"/>
              </a:rPr>
              <a:t> occurred on 23 October 2012.</a:t>
            </a:r>
            <a:r>
              <a:rPr lang="en-US" b="0" i="0" u="none" strike="noStrike" baseline="30000" dirty="0">
                <a:solidFill>
                  <a:srgbClr val="0645AD"/>
                </a:solidFill>
                <a:effectLst/>
                <a:latin typeface="Arial" panose="020B0604020202020204" pitchFamily="34" charset="0"/>
                <a:hlinkClick r:id="rId8"/>
              </a:rPr>
              <a:t>[5]</a:t>
            </a:r>
            <a:r>
              <a:rPr lang="en-US" b="0" i="0" dirty="0">
                <a:solidFill>
                  <a:srgbClr val="202122"/>
                </a:solidFill>
                <a:effectLst/>
                <a:latin typeface="Arial" panose="020B0604020202020204" pitchFamily="34" charset="0"/>
              </a:rPr>
              <a:t> Jay Kreps chose to name the software after the author </a:t>
            </a:r>
            <a:r>
              <a:rPr lang="en-US" b="0" i="0" u="none" strike="noStrike" dirty="0">
                <a:solidFill>
                  <a:srgbClr val="0645AD"/>
                </a:solidFill>
                <a:effectLst/>
                <a:latin typeface="Arial" panose="020B0604020202020204" pitchFamily="34" charset="0"/>
                <a:hlinkClick r:id="rId9" tooltip="Franz Kafka"/>
              </a:rPr>
              <a:t>Franz Kafka</a:t>
            </a:r>
            <a:r>
              <a:rPr lang="en-US" b="0" i="0" dirty="0">
                <a:solidFill>
                  <a:srgbClr val="202122"/>
                </a:solidFill>
                <a:effectLst/>
                <a:latin typeface="Arial" panose="020B0604020202020204" pitchFamily="34" charset="0"/>
              </a:rPr>
              <a:t> because it is "a system optimized for writing", and he liked Kafka's work.</a:t>
            </a:r>
            <a:r>
              <a:rPr lang="en-US" b="0" i="0" u="none" strike="noStrike" baseline="30000" dirty="0">
                <a:solidFill>
                  <a:srgbClr val="0645AD"/>
                </a:solidFill>
                <a:effectLst/>
                <a:latin typeface="Arial" panose="020B0604020202020204" pitchFamily="34" charset="0"/>
                <a:hlinkClick r:id="rId10"/>
              </a:rPr>
              <a:t>[</a:t>
            </a:r>
            <a:endParaRPr lang="en-US" b="0" i="0" u="none" strike="noStrike" baseline="30000" dirty="0">
              <a:solidFill>
                <a:srgbClr val="0645AD"/>
              </a:solidFill>
              <a:effectLst/>
              <a:latin typeface="Arial" panose="020B0604020202020204" pitchFamily="34" charset="0"/>
            </a:endParaRPr>
          </a:p>
          <a:p>
            <a:r>
              <a:rPr lang="en-US" sz="3500" b="1" baseline="30000" dirty="0">
                <a:solidFill>
                  <a:srgbClr val="0645AD"/>
                </a:solidFill>
                <a:latin typeface="Arial" panose="020B0604020202020204" pitchFamily="34" charset="0"/>
              </a:rPr>
              <a:t>Applications</a:t>
            </a:r>
          </a:p>
          <a:p>
            <a:r>
              <a:rPr lang="en-US" b="0" i="0" dirty="0">
                <a:solidFill>
                  <a:srgbClr val="202122"/>
                </a:solidFill>
                <a:effectLst/>
                <a:latin typeface="Arial" panose="020B0604020202020204" pitchFamily="34" charset="0"/>
              </a:rPr>
              <a:t>Apache Kafka is based on the </a:t>
            </a:r>
            <a:r>
              <a:rPr lang="en-US" b="0" i="0" u="none" strike="noStrike" dirty="0">
                <a:solidFill>
                  <a:srgbClr val="0645AD"/>
                </a:solidFill>
                <a:effectLst/>
                <a:latin typeface="Arial" panose="020B0604020202020204" pitchFamily="34" charset="0"/>
                <a:hlinkClick r:id="rId11" tooltip="Commit log"/>
              </a:rPr>
              <a:t>commit log</a:t>
            </a:r>
            <a:r>
              <a:rPr lang="en-US" b="0" i="0" dirty="0">
                <a:solidFill>
                  <a:srgbClr val="202122"/>
                </a:solidFill>
                <a:effectLst/>
                <a:latin typeface="Arial" panose="020B0604020202020204" pitchFamily="34" charset="0"/>
              </a:rPr>
              <a:t>, and it allows users to subscribe to it and publish data to any number of systems or real-time applications. Example applications include managing passenger and driver matching at </a:t>
            </a:r>
            <a:r>
              <a:rPr lang="en-US" b="0" i="0" u="none" strike="noStrike" dirty="0">
                <a:solidFill>
                  <a:srgbClr val="0645AD"/>
                </a:solidFill>
                <a:effectLst/>
                <a:latin typeface="Arial" panose="020B0604020202020204" pitchFamily="34" charset="0"/>
                <a:hlinkClick r:id="rId12" tooltip="Uber"/>
              </a:rPr>
              <a:t>Uber</a:t>
            </a:r>
            <a:r>
              <a:rPr lang="en-US" b="0" i="0" dirty="0">
                <a:solidFill>
                  <a:srgbClr val="202122"/>
                </a:solidFill>
                <a:effectLst/>
                <a:latin typeface="Arial" panose="020B0604020202020204" pitchFamily="34" charset="0"/>
              </a:rPr>
              <a:t>, providing real-time analytics and </a:t>
            </a:r>
            <a:r>
              <a:rPr lang="en-US" b="0" i="0" u="none" strike="noStrike" dirty="0">
                <a:solidFill>
                  <a:srgbClr val="0645AD"/>
                </a:solidFill>
                <a:effectLst/>
                <a:latin typeface="Arial" panose="020B0604020202020204" pitchFamily="34" charset="0"/>
                <a:hlinkClick r:id="rId13" tooltip="Predictive maintenance"/>
              </a:rPr>
              <a:t>predictive maintenance</a:t>
            </a:r>
            <a:r>
              <a:rPr lang="en-US" b="0" i="0" dirty="0">
                <a:solidFill>
                  <a:srgbClr val="202122"/>
                </a:solidFill>
                <a:effectLst/>
                <a:latin typeface="Arial" panose="020B0604020202020204" pitchFamily="34" charset="0"/>
              </a:rPr>
              <a:t> for </a:t>
            </a:r>
            <a:r>
              <a:rPr lang="en-US" b="0" i="0" u="none" strike="noStrike" dirty="0">
                <a:solidFill>
                  <a:srgbClr val="0645AD"/>
                </a:solidFill>
                <a:effectLst/>
                <a:latin typeface="Arial" panose="020B0604020202020204" pitchFamily="34" charset="0"/>
                <a:hlinkClick r:id="rId14" tooltip="British Gas"/>
              </a:rPr>
              <a:t>British Gas</a:t>
            </a:r>
            <a:r>
              <a:rPr lang="en-US" b="0" i="0" dirty="0">
                <a:solidFill>
                  <a:srgbClr val="202122"/>
                </a:solidFill>
                <a:effectLst/>
                <a:latin typeface="Arial" panose="020B0604020202020204" pitchFamily="34" charset="0"/>
              </a:rPr>
              <a:t> smart home, and performing numerous real-time services across all of LinkedIn.</a:t>
            </a:r>
            <a:endParaRPr lang="en-US" dirty="0"/>
          </a:p>
        </p:txBody>
      </p:sp>
    </p:spTree>
    <p:extLst>
      <p:ext uri="{BB962C8B-B14F-4D97-AF65-F5344CB8AC3E}">
        <p14:creationId xmlns:p14="http://schemas.microsoft.com/office/powerpoint/2010/main" val="122505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Apache - Kafka</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fontScale="92500" lnSpcReduction="20000"/>
          </a:bodyPr>
          <a:lstStyle/>
          <a:p>
            <a:pPr algn="l"/>
            <a:r>
              <a:rPr lang="en-US" b="0" i="0" dirty="0">
                <a:solidFill>
                  <a:srgbClr val="202122"/>
                </a:solidFill>
                <a:effectLst/>
                <a:latin typeface="Arial" panose="020B0604020202020204" pitchFamily="34" charset="0"/>
              </a:rPr>
              <a:t>There are five major APIs in Kafka:</a:t>
            </a:r>
          </a:p>
          <a:p>
            <a:pPr algn="l">
              <a:buFont typeface="Arial" panose="020B0604020202020204" pitchFamily="34" charset="0"/>
              <a:buChar char="•"/>
            </a:pPr>
            <a:r>
              <a:rPr lang="en-US" b="1" i="0" dirty="0">
                <a:solidFill>
                  <a:srgbClr val="202122"/>
                </a:solidFill>
                <a:effectLst/>
                <a:latin typeface="Arial" panose="020B0604020202020204" pitchFamily="34" charset="0"/>
              </a:rPr>
              <a:t>Producer API</a:t>
            </a:r>
            <a:r>
              <a:rPr lang="en-US" b="0" i="0" dirty="0">
                <a:solidFill>
                  <a:srgbClr val="202122"/>
                </a:solidFill>
                <a:effectLst/>
                <a:latin typeface="Arial" panose="020B0604020202020204" pitchFamily="34" charset="0"/>
              </a:rPr>
              <a:t> – Permits an application to publish streams of records.</a:t>
            </a:r>
          </a:p>
          <a:p>
            <a:pPr algn="l">
              <a:buFont typeface="Arial" panose="020B0604020202020204" pitchFamily="34" charset="0"/>
              <a:buChar char="•"/>
            </a:pPr>
            <a:r>
              <a:rPr lang="en-US" b="1" i="0" dirty="0">
                <a:solidFill>
                  <a:srgbClr val="202122"/>
                </a:solidFill>
                <a:effectLst/>
                <a:latin typeface="Arial" panose="020B0604020202020204" pitchFamily="34" charset="0"/>
              </a:rPr>
              <a:t>Consumer API</a:t>
            </a:r>
            <a:r>
              <a:rPr lang="en-US" b="0" i="0" dirty="0">
                <a:solidFill>
                  <a:srgbClr val="202122"/>
                </a:solidFill>
                <a:effectLst/>
                <a:latin typeface="Arial" panose="020B0604020202020204" pitchFamily="34" charset="0"/>
              </a:rPr>
              <a:t> – Permits an application to subscribe to topics and processes streams of records.</a:t>
            </a:r>
          </a:p>
          <a:p>
            <a:pPr algn="l">
              <a:buFont typeface="Arial" panose="020B0604020202020204" pitchFamily="34" charset="0"/>
              <a:buChar char="•"/>
            </a:pPr>
            <a:r>
              <a:rPr lang="en-US" b="1" i="0" dirty="0">
                <a:solidFill>
                  <a:srgbClr val="202122"/>
                </a:solidFill>
                <a:effectLst/>
                <a:latin typeface="Arial" panose="020B0604020202020204" pitchFamily="34" charset="0"/>
              </a:rPr>
              <a:t>Connector API</a:t>
            </a:r>
            <a:r>
              <a:rPr lang="en-US" b="0" i="0" dirty="0">
                <a:solidFill>
                  <a:srgbClr val="202122"/>
                </a:solidFill>
                <a:effectLst/>
                <a:latin typeface="Arial" panose="020B0604020202020204" pitchFamily="34" charset="0"/>
              </a:rPr>
              <a:t> – Executes the reusable producer and consumer APIs that can link the topics to the existing applications.</a:t>
            </a:r>
          </a:p>
          <a:p>
            <a:pPr algn="l">
              <a:buFont typeface="Arial" panose="020B0604020202020204" pitchFamily="34" charset="0"/>
              <a:buChar char="•"/>
            </a:pPr>
            <a:r>
              <a:rPr lang="en-US" b="1" i="0" dirty="0">
                <a:solidFill>
                  <a:srgbClr val="202122"/>
                </a:solidFill>
                <a:effectLst/>
                <a:latin typeface="Arial" panose="020B0604020202020204" pitchFamily="34" charset="0"/>
              </a:rPr>
              <a:t>Streams API</a:t>
            </a:r>
            <a:r>
              <a:rPr lang="en-US" b="0" i="0" dirty="0">
                <a:solidFill>
                  <a:srgbClr val="202122"/>
                </a:solidFill>
                <a:effectLst/>
                <a:latin typeface="Arial" panose="020B0604020202020204" pitchFamily="34" charset="0"/>
              </a:rPr>
              <a:t> – This API converts the input streams to output and produces the result.</a:t>
            </a:r>
          </a:p>
          <a:p>
            <a:pPr algn="l">
              <a:buFont typeface="Arial" panose="020B0604020202020204" pitchFamily="34" charset="0"/>
              <a:buChar char="•"/>
            </a:pPr>
            <a:r>
              <a:rPr lang="en-US" b="1" i="0" dirty="0">
                <a:solidFill>
                  <a:srgbClr val="202122"/>
                </a:solidFill>
                <a:effectLst/>
                <a:latin typeface="Arial" panose="020B0604020202020204" pitchFamily="34" charset="0"/>
              </a:rPr>
              <a:t>Admin API</a:t>
            </a:r>
            <a:r>
              <a:rPr lang="en-US" b="0" i="0" dirty="0">
                <a:solidFill>
                  <a:srgbClr val="202122"/>
                </a:solidFill>
                <a:effectLst/>
                <a:latin typeface="Arial" panose="020B0604020202020204" pitchFamily="34" charset="0"/>
              </a:rPr>
              <a:t> – Used to manage Kafka topics, brokers, and other Kafka objects.</a:t>
            </a:r>
          </a:p>
          <a:p>
            <a:pPr algn="l">
              <a:buFont typeface="Arial" panose="020B0604020202020204" pitchFamily="34" charset="0"/>
              <a:buChar char="•"/>
            </a:pPr>
            <a:r>
              <a:rPr lang="en-US" b="0" i="0" dirty="0">
                <a:solidFill>
                  <a:srgbClr val="202122"/>
                </a:solidFill>
                <a:effectLst/>
                <a:latin typeface="Arial" panose="020B0604020202020204" pitchFamily="34" charset="0"/>
              </a:rPr>
              <a:t>https://developer.confluent.io/what-is-apache-kafka/</a:t>
            </a:r>
          </a:p>
          <a:p>
            <a:endParaRPr lang="en-US" dirty="0"/>
          </a:p>
        </p:txBody>
      </p:sp>
    </p:spTree>
    <p:extLst>
      <p:ext uri="{BB962C8B-B14F-4D97-AF65-F5344CB8AC3E}">
        <p14:creationId xmlns:p14="http://schemas.microsoft.com/office/powerpoint/2010/main" val="45125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AWS-IoT</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lstStyle/>
          <a:p>
            <a:r>
              <a:rPr lang="en-US" b="1" i="0" dirty="0">
                <a:solidFill>
                  <a:srgbClr val="333333"/>
                </a:solidFill>
                <a:effectLst/>
                <a:latin typeface="AmazonEmber"/>
              </a:rPr>
              <a:t>AWS offers Internet of Things (IoT) services and solutions to connect and manage billions of devices. Collect, store, and analyze IoT data for industrial, consumer, commercial, and automotive workloads.</a:t>
            </a:r>
          </a:p>
          <a:p>
            <a:r>
              <a:rPr lang="en-US" b="1" dirty="0">
                <a:solidFill>
                  <a:srgbClr val="333333"/>
                </a:solidFill>
                <a:latin typeface="AmazonEmber"/>
              </a:rPr>
              <a:t>How AWS-IoT helps</a:t>
            </a:r>
          </a:p>
          <a:p>
            <a:r>
              <a:rPr lang="en-US" b="0" i="0" dirty="0">
                <a:solidFill>
                  <a:srgbClr val="333333"/>
                </a:solidFill>
                <a:effectLst/>
                <a:latin typeface="AmazonEmberBold"/>
              </a:rPr>
              <a:t>Accelerate innovation with the most complete set of IoT services</a:t>
            </a:r>
            <a:endParaRPr lang="en-US" b="1" i="0" dirty="0">
              <a:solidFill>
                <a:srgbClr val="333333"/>
              </a:solidFill>
              <a:effectLst/>
              <a:latin typeface="AmazonEmber"/>
            </a:endParaRPr>
          </a:p>
          <a:p>
            <a:r>
              <a:rPr lang="en-US" b="0" i="0" dirty="0">
                <a:solidFill>
                  <a:srgbClr val="333333"/>
                </a:solidFill>
                <a:effectLst/>
                <a:latin typeface="AmazonEmberBold"/>
              </a:rPr>
              <a:t>Secure your IoT applications from the cloud to the edge</a:t>
            </a:r>
            <a:endParaRPr lang="en-US" b="1" dirty="0">
              <a:solidFill>
                <a:srgbClr val="333333"/>
              </a:solidFill>
              <a:latin typeface="AmazonEmber"/>
            </a:endParaRPr>
          </a:p>
          <a:p>
            <a:r>
              <a:rPr lang="en-US" b="0" i="0" dirty="0">
                <a:solidFill>
                  <a:srgbClr val="333333"/>
                </a:solidFill>
                <a:effectLst/>
                <a:latin typeface="AmazonEmberBold"/>
              </a:rPr>
              <a:t>Build intelligent IoT solutions with superior AI and ML integration</a:t>
            </a:r>
            <a:endParaRPr lang="en-US" b="1" i="0" dirty="0">
              <a:solidFill>
                <a:srgbClr val="333333"/>
              </a:solidFill>
              <a:effectLst/>
              <a:latin typeface="AmazonEmber"/>
            </a:endParaRPr>
          </a:p>
          <a:p>
            <a:r>
              <a:rPr lang="en-US" b="0" i="0" dirty="0">
                <a:solidFill>
                  <a:srgbClr val="333333"/>
                </a:solidFill>
                <a:effectLst/>
                <a:latin typeface="AmazonEmberBold"/>
              </a:rPr>
              <a:t>Scale easily and reliably</a:t>
            </a:r>
            <a:endParaRPr lang="en-US" b="1" dirty="0">
              <a:solidFill>
                <a:srgbClr val="333333"/>
              </a:solidFill>
              <a:latin typeface="AmazonEmber"/>
            </a:endParaRPr>
          </a:p>
          <a:p>
            <a:r>
              <a:rPr lang="en-US" b="1" dirty="0"/>
              <a:t>https://aws.amazon.com/iot/</a:t>
            </a:r>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148018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AWS-IoT</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lstStyle/>
          <a:p>
            <a:endParaRPr lang="en-US" b="1" dirty="0"/>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14</a:t>
            </a:fld>
            <a:endParaRPr lang="en-IN"/>
          </a:p>
        </p:txBody>
      </p:sp>
      <p:pic>
        <p:nvPicPr>
          <p:cNvPr id="2050" name="Picture 2" descr="What is AWS IoT? - AWS IoT Core">
            <a:extLst>
              <a:ext uri="{FF2B5EF4-FFF2-40B4-BE49-F238E27FC236}">
                <a16:creationId xmlns:a16="http://schemas.microsoft.com/office/drawing/2014/main" id="{111D1D4E-F0AC-29FF-916C-5CC4DC50F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761" y="1870075"/>
            <a:ext cx="967232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06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AWS-IoT</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lstStyle/>
          <a:p>
            <a:endParaRPr lang="en-US" b="1" dirty="0"/>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15</a:t>
            </a:fld>
            <a:endParaRPr lang="en-IN"/>
          </a:p>
        </p:txBody>
      </p:sp>
      <p:pic>
        <p:nvPicPr>
          <p:cNvPr id="3074" name="Picture 2" descr="An Introduction to AWS IoT Core | LaptrinhX">
            <a:extLst>
              <a:ext uri="{FF2B5EF4-FFF2-40B4-BE49-F238E27FC236}">
                <a16:creationId xmlns:a16="http://schemas.microsoft.com/office/drawing/2014/main" id="{0BA14B99-2B49-67CD-5E42-6F20DBBC8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930592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093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AWS-IoT</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lstStyle/>
          <a:p>
            <a:endParaRPr lang="en-US" b="1" dirty="0"/>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16</a:t>
            </a:fld>
            <a:endParaRPr lang="en-IN"/>
          </a:p>
        </p:txBody>
      </p:sp>
      <p:pic>
        <p:nvPicPr>
          <p:cNvPr id="3074" name="Picture 2" descr="An Introduction to AWS IoT Core | LaptrinhX">
            <a:extLst>
              <a:ext uri="{FF2B5EF4-FFF2-40B4-BE49-F238E27FC236}">
                <a16:creationId xmlns:a16="http://schemas.microsoft.com/office/drawing/2014/main" id="{0BA14B99-2B49-67CD-5E42-6F20DBBC8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930592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AWS-IoT-Use Case</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lstStyle/>
          <a:p>
            <a:endParaRPr lang="en-US" b="1" dirty="0"/>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17</a:t>
            </a:fld>
            <a:endParaRPr lang="en-IN"/>
          </a:p>
        </p:txBody>
      </p:sp>
      <p:pic>
        <p:nvPicPr>
          <p:cNvPr id="7" name="Picture 6">
            <a:extLst>
              <a:ext uri="{FF2B5EF4-FFF2-40B4-BE49-F238E27FC236}">
                <a16:creationId xmlns:a16="http://schemas.microsoft.com/office/drawing/2014/main" id="{348C3E76-DE99-EA31-179C-C7F22DD346B7}"/>
              </a:ext>
            </a:extLst>
          </p:cNvPr>
          <p:cNvPicPr>
            <a:picLocks noChangeAspect="1"/>
          </p:cNvPicPr>
          <p:nvPr/>
        </p:nvPicPr>
        <p:blipFill>
          <a:blip r:embed="rId2"/>
          <a:stretch>
            <a:fillRect/>
          </a:stretch>
        </p:blipFill>
        <p:spPr>
          <a:xfrm>
            <a:off x="69540" y="1690688"/>
            <a:ext cx="12052919" cy="4576908"/>
          </a:xfrm>
          <a:prstGeom prst="rect">
            <a:avLst/>
          </a:prstGeom>
        </p:spPr>
      </p:pic>
    </p:spTree>
    <p:extLst>
      <p:ext uri="{BB962C8B-B14F-4D97-AF65-F5344CB8AC3E}">
        <p14:creationId xmlns:p14="http://schemas.microsoft.com/office/powerpoint/2010/main" val="116995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Python - Django</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normAutofit fontScale="92500" lnSpcReduction="20000"/>
          </a:bodyPr>
          <a:lstStyle/>
          <a:p>
            <a:r>
              <a:rPr lang="en-US" b="1" i="0" dirty="0">
                <a:solidFill>
                  <a:srgbClr val="202122"/>
                </a:solidFill>
                <a:effectLst/>
                <a:latin typeface="Arial" panose="020B0604020202020204" pitchFamily="34" charset="0"/>
              </a:rPr>
              <a:t>Django</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2" tooltip="Help:IPA/English"/>
              </a:rPr>
              <a:t>/ˈ</a:t>
            </a:r>
            <a:r>
              <a:rPr lang="en-US" b="0" i="0" u="none" strike="noStrike" dirty="0" err="1">
                <a:solidFill>
                  <a:srgbClr val="0645AD"/>
                </a:solidFill>
                <a:effectLst/>
                <a:latin typeface="Arial" panose="020B0604020202020204" pitchFamily="34" charset="0"/>
                <a:hlinkClick r:id="rId2" tooltip="Help:IPA/English"/>
              </a:rPr>
              <a:t>dʒæŋɡoʊ</a:t>
            </a:r>
            <a:r>
              <a:rPr lang="en-US" b="0" i="0" u="none" strike="noStrike" dirty="0">
                <a:solidFill>
                  <a:srgbClr val="0645AD"/>
                </a:solidFill>
                <a:effectLst/>
                <a:latin typeface="Arial" panose="020B0604020202020204" pitchFamily="34" charset="0"/>
                <a:hlinkClick r:id="rId2" tooltip="Help:IPA/English"/>
              </a:rPr>
              <a:t>/</a:t>
            </a:r>
            <a:r>
              <a:rPr lang="en-US" b="0" i="0"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3" tooltip="Help:Pronunciation respelling key"/>
              </a:rPr>
              <a:t>JANG-</a:t>
            </a:r>
            <a:r>
              <a:rPr lang="en-US" b="0" i="1" u="none" strike="noStrike" dirty="0" err="1">
                <a:solidFill>
                  <a:srgbClr val="0645AD"/>
                </a:solidFill>
                <a:effectLst/>
                <a:latin typeface="Arial" panose="020B0604020202020204" pitchFamily="34" charset="0"/>
                <a:hlinkClick r:id="rId3" tooltip="Help:Pronunciation respelling key"/>
              </a:rPr>
              <a:t>goh</a:t>
            </a:r>
            <a:r>
              <a:rPr lang="en-US" b="0" i="0" dirty="0">
                <a:solidFill>
                  <a:srgbClr val="202122"/>
                </a:solidFill>
                <a:effectLst/>
                <a:latin typeface="Arial" panose="020B0604020202020204" pitchFamily="34" charset="0"/>
              </a:rPr>
              <a:t>; sometimes stylized as </a:t>
            </a:r>
            <a:r>
              <a:rPr lang="en-US" b="1" i="0" dirty="0" err="1">
                <a:solidFill>
                  <a:srgbClr val="202122"/>
                </a:solidFill>
                <a:effectLst/>
                <a:latin typeface="Arial" panose="020B0604020202020204" pitchFamily="34" charset="0"/>
              </a:rPr>
              <a:t>django</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4"/>
              </a:rPr>
              <a:t>[6]</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5" tooltip="Free and open-source software"/>
              </a:rPr>
              <a:t>free and open-source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Python (programming language)"/>
              </a:rPr>
              <a:t>Python</a:t>
            </a:r>
            <a:r>
              <a:rPr lang="en-US" b="0" i="0" dirty="0">
                <a:solidFill>
                  <a:srgbClr val="202122"/>
                </a:solidFill>
                <a:effectLst/>
                <a:latin typeface="Arial" panose="020B0604020202020204" pitchFamily="34" charset="0"/>
              </a:rPr>
              <a:t>-based </a:t>
            </a:r>
            <a:r>
              <a:rPr lang="en-US" b="0" i="0" u="none" strike="noStrike" dirty="0">
                <a:solidFill>
                  <a:srgbClr val="0645AD"/>
                </a:solidFill>
                <a:effectLst/>
                <a:latin typeface="Arial" panose="020B0604020202020204" pitchFamily="34" charset="0"/>
                <a:hlinkClick r:id="rId7" tooltip="Web framework"/>
              </a:rPr>
              <a:t>web framework</a:t>
            </a:r>
            <a:r>
              <a:rPr lang="en-US" b="0" i="0" dirty="0">
                <a:solidFill>
                  <a:srgbClr val="202122"/>
                </a:solidFill>
                <a:effectLst/>
                <a:latin typeface="Arial" panose="020B0604020202020204" pitchFamily="34" charset="0"/>
              </a:rPr>
              <a:t> that follows the model–template–views (MTV) </a:t>
            </a:r>
            <a:r>
              <a:rPr lang="en-US" b="0" i="0" u="sng" dirty="0">
                <a:solidFill>
                  <a:srgbClr val="0645AD"/>
                </a:solidFill>
                <a:effectLst/>
                <a:latin typeface="Arial" panose="020B0604020202020204" pitchFamily="34" charset="0"/>
                <a:hlinkClick r:id="rId8"/>
              </a:rPr>
              <a:t>architectural pattern</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[7]</a:t>
            </a:r>
            <a:r>
              <a:rPr lang="en-US" b="0" i="0" u="none" strike="noStrike" baseline="30000" dirty="0">
                <a:solidFill>
                  <a:srgbClr val="0645AD"/>
                </a:solidFill>
                <a:effectLst/>
                <a:latin typeface="Arial" panose="020B0604020202020204" pitchFamily="34" charset="0"/>
                <a:hlinkClick r:id="rId10"/>
              </a:rPr>
              <a:t>[8]</a:t>
            </a:r>
            <a:r>
              <a:rPr lang="en-US" b="0" i="0" dirty="0">
                <a:solidFill>
                  <a:srgbClr val="202122"/>
                </a:solidFill>
                <a:effectLst/>
                <a:latin typeface="Arial" panose="020B0604020202020204" pitchFamily="34" charset="0"/>
              </a:rPr>
              <a:t> It is maintained by the </a:t>
            </a:r>
            <a:r>
              <a:rPr lang="en-US" b="0" i="0" u="none" strike="noStrike" dirty="0">
                <a:solidFill>
                  <a:srgbClr val="0645AD"/>
                </a:solidFill>
                <a:effectLst/>
                <a:latin typeface="Arial" panose="020B0604020202020204" pitchFamily="34" charset="0"/>
                <a:hlinkClick r:id="rId11" tooltip="Django Software Foundation"/>
              </a:rPr>
              <a:t>Django Software Foundation</a:t>
            </a:r>
            <a:r>
              <a:rPr lang="en-US" b="0" i="0" dirty="0">
                <a:solidFill>
                  <a:srgbClr val="202122"/>
                </a:solidFill>
                <a:effectLst/>
                <a:latin typeface="Arial" panose="020B0604020202020204" pitchFamily="34" charset="0"/>
              </a:rPr>
              <a:t> (DSF), an independent organization established in the US as a </a:t>
            </a:r>
            <a:r>
              <a:rPr lang="en-US" b="0" i="0" u="none" strike="noStrike" dirty="0">
                <a:solidFill>
                  <a:srgbClr val="0645AD"/>
                </a:solidFill>
                <a:effectLst/>
                <a:latin typeface="Arial" panose="020B0604020202020204" pitchFamily="34" charset="0"/>
                <a:hlinkClick r:id="rId12" tooltip="501(c)(3)"/>
              </a:rPr>
              <a:t>501(c)(3)</a:t>
            </a:r>
            <a:r>
              <a:rPr lang="en-US" b="0" i="0" dirty="0">
                <a:solidFill>
                  <a:srgbClr val="202122"/>
                </a:solidFill>
                <a:effectLst/>
                <a:latin typeface="Arial" panose="020B0604020202020204" pitchFamily="34" charset="0"/>
              </a:rPr>
              <a:t> non-profit.</a:t>
            </a:r>
          </a:p>
          <a:p>
            <a:r>
              <a:rPr lang="en-US" b="0" i="0" dirty="0">
                <a:solidFill>
                  <a:srgbClr val="202122"/>
                </a:solidFill>
                <a:effectLst/>
                <a:latin typeface="Arial" panose="020B0604020202020204" pitchFamily="34" charset="0"/>
              </a:rPr>
              <a:t>Django's primary goal is to ease the creation of complex, database-driven websites. The framework emphasizes </a:t>
            </a:r>
            <a:r>
              <a:rPr lang="en-US" b="0" i="0" u="none" strike="noStrike" dirty="0">
                <a:solidFill>
                  <a:srgbClr val="0645AD"/>
                </a:solidFill>
                <a:effectLst/>
                <a:latin typeface="Arial" panose="020B0604020202020204" pitchFamily="34" charset="0"/>
                <a:hlinkClick r:id="rId13" tooltip="Reusability"/>
              </a:rPr>
              <a:t>reusability</a:t>
            </a:r>
            <a:r>
              <a:rPr lang="en-US" b="0" i="0" dirty="0">
                <a:solidFill>
                  <a:srgbClr val="202122"/>
                </a:solidFill>
                <a:effectLst/>
                <a:latin typeface="Arial" panose="020B0604020202020204" pitchFamily="34" charset="0"/>
              </a:rPr>
              <a:t> and "pluggability" of components, less code, low coupling, rapid development, and the principle of </a:t>
            </a:r>
            <a:r>
              <a:rPr lang="en-US" b="0" i="0" u="none" strike="noStrike" dirty="0">
                <a:solidFill>
                  <a:srgbClr val="0645AD"/>
                </a:solidFill>
                <a:effectLst/>
                <a:latin typeface="Arial" panose="020B0604020202020204" pitchFamily="34" charset="0"/>
                <a:hlinkClick r:id="rId14" tooltip="Don't repeat yourself"/>
              </a:rPr>
              <a:t>don't repeat yourself</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15"/>
              </a:rPr>
              <a:t>[9]</a:t>
            </a:r>
            <a:r>
              <a:rPr lang="en-US" b="0" i="0" dirty="0">
                <a:solidFill>
                  <a:srgbClr val="202122"/>
                </a:solidFill>
                <a:effectLst/>
                <a:latin typeface="Arial" panose="020B0604020202020204" pitchFamily="34" charset="0"/>
              </a:rPr>
              <a:t> Python is used throughout, even for settings, files, and data models. Django also provides an optional administrative </a:t>
            </a:r>
            <a:r>
              <a:rPr lang="en-US" b="0" i="0" u="none" strike="noStrike" dirty="0">
                <a:solidFill>
                  <a:srgbClr val="0645AD"/>
                </a:solidFill>
                <a:effectLst/>
                <a:latin typeface="Arial" panose="020B0604020202020204" pitchFamily="34" charset="0"/>
                <a:hlinkClick r:id="rId16" tooltip="Create, read, update and delete"/>
              </a:rPr>
              <a:t>create, read, update and delete</a:t>
            </a:r>
            <a:r>
              <a:rPr lang="en-US" b="0" i="0" dirty="0">
                <a:solidFill>
                  <a:srgbClr val="202122"/>
                </a:solidFill>
                <a:effectLst/>
                <a:latin typeface="Arial" panose="020B0604020202020204" pitchFamily="34" charset="0"/>
              </a:rPr>
              <a:t> interface that is generated dynamically through </a:t>
            </a:r>
            <a:r>
              <a:rPr lang="en-US" b="0" i="0" u="none" strike="noStrike" dirty="0">
                <a:solidFill>
                  <a:srgbClr val="0645AD"/>
                </a:solidFill>
                <a:effectLst/>
                <a:latin typeface="Arial" panose="020B0604020202020204" pitchFamily="34" charset="0"/>
                <a:hlinkClick r:id="rId17" tooltip="Type introspection"/>
              </a:rPr>
              <a:t>introspection</a:t>
            </a:r>
            <a:r>
              <a:rPr lang="en-US" b="0" i="0" dirty="0">
                <a:solidFill>
                  <a:srgbClr val="202122"/>
                </a:solidFill>
                <a:effectLst/>
                <a:latin typeface="Arial" panose="020B0604020202020204" pitchFamily="34" charset="0"/>
              </a:rPr>
              <a:t> and configured via admin models.</a:t>
            </a:r>
            <a:endParaRPr lang="en-US" b="1" dirty="0"/>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18</a:t>
            </a:fld>
            <a:endParaRPr lang="en-IN"/>
          </a:p>
        </p:txBody>
      </p:sp>
    </p:spTree>
    <p:extLst>
      <p:ext uri="{BB962C8B-B14F-4D97-AF65-F5344CB8AC3E}">
        <p14:creationId xmlns:p14="http://schemas.microsoft.com/office/powerpoint/2010/main" val="201711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23A-D403-0FFC-FF38-7529CD93ED94}"/>
              </a:ext>
            </a:extLst>
          </p:cNvPr>
          <p:cNvSpPr>
            <a:spLocks noGrp="1"/>
          </p:cNvSpPr>
          <p:nvPr>
            <p:ph type="title"/>
          </p:nvPr>
        </p:nvSpPr>
        <p:spPr/>
        <p:txBody>
          <a:bodyPr/>
          <a:lstStyle/>
          <a:p>
            <a:r>
              <a:rPr lang="en-US" dirty="0"/>
              <a:t>Python - Django</a:t>
            </a:r>
          </a:p>
        </p:txBody>
      </p:sp>
      <p:sp>
        <p:nvSpPr>
          <p:cNvPr id="3" name="Content Placeholder 2">
            <a:extLst>
              <a:ext uri="{FF2B5EF4-FFF2-40B4-BE49-F238E27FC236}">
                <a16:creationId xmlns:a16="http://schemas.microsoft.com/office/drawing/2014/main" id="{D5F37BEC-77A4-8F95-585D-90FE36256C9A}"/>
              </a:ext>
            </a:extLst>
          </p:cNvPr>
          <p:cNvSpPr>
            <a:spLocks noGrp="1"/>
          </p:cNvSpPr>
          <p:nvPr>
            <p:ph idx="1"/>
          </p:nvPr>
        </p:nvSpPr>
        <p:spPr/>
        <p:txBody>
          <a:bodyPr>
            <a:normAutofit/>
          </a:bodyPr>
          <a:lstStyle/>
          <a:p>
            <a:pPr algn="l"/>
            <a:r>
              <a:rPr lang="en-US" b="0" i="0" dirty="0">
                <a:solidFill>
                  <a:srgbClr val="202122"/>
                </a:solidFill>
                <a:effectLst/>
                <a:latin typeface="Arial" panose="020B0604020202020204" pitchFamily="34" charset="0"/>
              </a:rPr>
              <a:t>Some well-known sites that use Django include </a:t>
            </a:r>
            <a:r>
              <a:rPr lang="en-US" b="0" i="0" u="none" strike="noStrike" dirty="0">
                <a:solidFill>
                  <a:srgbClr val="0645AD"/>
                </a:solidFill>
                <a:effectLst/>
                <a:latin typeface="Arial" panose="020B0604020202020204" pitchFamily="34" charset="0"/>
                <a:hlinkClick r:id="rId2" tooltip="Instagram"/>
              </a:rPr>
              <a:t>Instagram</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3"/>
              </a:rPr>
              <a:t>[10]</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Mozilla Foundation"/>
              </a:rPr>
              <a:t>Mozilla</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5"/>
              </a:rPr>
              <a:t>[11]</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Disqus"/>
              </a:rPr>
              <a:t>Disqus</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7"/>
              </a:rPr>
              <a:t>[12]</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Bitbucket"/>
              </a:rPr>
              <a:t>Bitbucket</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[13]</a:t>
            </a:r>
            <a:r>
              <a:rPr lang="en-US" b="0" i="0" dirty="0">
                <a:solidFill>
                  <a:srgbClr val="202122"/>
                </a:solidFill>
                <a:effectLst/>
                <a:latin typeface="Arial" panose="020B0604020202020204" pitchFamily="34" charset="0"/>
              </a:rPr>
              <a:t> </a:t>
            </a:r>
            <a:r>
              <a:rPr lang="en-US" b="0" i="0" u="none" strike="noStrike" dirty="0" err="1">
                <a:solidFill>
                  <a:srgbClr val="0645AD"/>
                </a:solidFill>
                <a:effectLst/>
                <a:latin typeface="Arial" panose="020B0604020202020204" pitchFamily="34" charset="0"/>
                <a:hlinkClick r:id="rId10" tooltip="Nextdoor"/>
              </a:rPr>
              <a:t>Nextdoor</a:t>
            </a:r>
            <a:r>
              <a:rPr lang="en-US" b="0" i="0" u="none" strike="noStrike" baseline="30000" dirty="0">
                <a:solidFill>
                  <a:srgbClr val="0645AD"/>
                </a:solidFill>
                <a:effectLst/>
                <a:latin typeface="Arial" panose="020B0604020202020204" pitchFamily="34" charset="0"/>
                <a:hlinkClick r:id="rId11"/>
              </a:rPr>
              <a:t>[14]</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2" tooltip="Clubhouse (app)"/>
              </a:rPr>
              <a:t>Clubhouse</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13"/>
              </a:rPr>
              <a:t>[15]</a:t>
            </a:r>
            <a:endParaRPr lang="en-US" b="0" i="0" dirty="0">
              <a:solidFill>
                <a:srgbClr val="202122"/>
              </a:solidFill>
              <a:effectLst/>
              <a:latin typeface="Arial" panose="020B0604020202020204" pitchFamily="34" charset="0"/>
            </a:endParaRPr>
          </a:p>
          <a:p>
            <a:br>
              <a:rPr lang="en-US" dirty="0"/>
            </a:br>
            <a:endParaRPr lang="en-US" b="1" dirty="0"/>
          </a:p>
        </p:txBody>
      </p:sp>
      <p:sp>
        <p:nvSpPr>
          <p:cNvPr id="4" name="Footer Placeholder 3">
            <a:extLst>
              <a:ext uri="{FF2B5EF4-FFF2-40B4-BE49-F238E27FC236}">
                <a16:creationId xmlns:a16="http://schemas.microsoft.com/office/drawing/2014/main" id="{71C770BE-DED8-8B08-5F9D-D9196834019E}"/>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08C626B-C024-C456-B49F-C4386760137A}"/>
              </a:ext>
            </a:extLst>
          </p:cNvPr>
          <p:cNvSpPr>
            <a:spLocks noGrp="1"/>
          </p:cNvSpPr>
          <p:nvPr>
            <p:ph type="sldNum" sz="quarter" idx="12"/>
          </p:nvPr>
        </p:nvSpPr>
        <p:spPr/>
        <p:txBody>
          <a:bodyPr/>
          <a:lstStyle/>
          <a:p>
            <a:fld id="{D300B680-4920-456B-94E7-EB6DEF2EAF04}" type="slidenum">
              <a:rPr lang="en-IN" smtClean="0"/>
              <a:t>19</a:t>
            </a:fld>
            <a:endParaRPr lang="en-IN"/>
          </a:p>
        </p:txBody>
      </p:sp>
    </p:spTree>
    <p:extLst>
      <p:ext uri="{BB962C8B-B14F-4D97-AF65-F5344CB8AC3E}">
        <p14:creationId xmlns:p14="http://schemas.microsoft.com/office/powerpoint/2010/main" val="370104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Hadoop</a:t>
            </a:r>
          </a:p>
          <a:p>
            <a:r>
              <a:rPr lang="en-IN" dirty="0">
                <a:latin typeface="Arial" panose="020B0604020202020204" pitchFamily="34" charset="0"/>
                <a:cs typeface="Arial" panose="020B0604020202020204" pitchFamily="34" charset="0"/>
              </a:rPr>
              <a:t>Apache – Spark</a:t>
            </a:r>
          </a:p>
          <a:p>
            <a:r>
              <a:rPr lang="en-IN" dirty="0">
                <a:latin typeface="Arial" panose="020B0604020202020204" pitchFamily="34" charset="0"/>
                <a:cs typeface="Arial" panose="020B0604020202020204" pitchFamily="34" charset="0"/>
              </a:rPr>
              <a:t>Apache – Kafka</a:t>
            </a:r>
          </a:p>
          <a:p>
            <a:r>
              <a:rPr lang="en-IN" dirty="0">
                <a:latin typeface="Arial" panose="020B0604020202020204" pitchFamily="34" charset="0"/>
                <a:cs typeface="Arial" panose="020B0604020202020204" pitchFamily="34" charset="0"/>
              </a:rPr>
              <a:t>AWS – IoT</a:t>
            </a:r>
          </a:p>
          <a:p>
            <a:r>
              <a:rPr lang="en-IN" dirty="0">
                <a:latin typeface="Arial" panose="020B0604020202020204" pitchFamily="34" charset="0"/>
                <a:cs typeface="Arial" panose="020B0604020202020204" pitchFamily="34" charset="0"/>
              </a:rPr>
              <a:t>Python - Django</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20</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Hadoop</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lnSpcReduction="10000"/>
          </a:bodyPr>
          <a:lstStyle/>
          <a:p>
            <a:r>
              <a:rPr lang="en-US" dirty="0"/>
              <a:t>Apache Hadoop is a collection of open-source software utilities that facilitates using a network of many computers to solve problems involving massive amounts of data and computation. It provides a software framework for distributed storage and processing of big data using the MapReduce programming model. Hadoop was originally designed for computer clusters built from commodity hardware, which is still the common use.[3] It has since also found use on clusters of higher-end hardware.[4][5] All the modules in Hadoop are designed with a fundamental assumption that hardware failures are common occurrences and should be automatically handled by the framework.[6]</a:t>
            </a:r>
          </a:p>
          <a:p>
            <a:r>
              <a:rPr lang="en-US" dirty="0"/>
              <a:t>https://www.youtube.com/watch?v=aReuLtY0YMI</a:t>
            </a:r>
          </a:p>
        </p:txBody>
      </p:sp>
    </p:spTree>
    <p:extLst>
      <p:ext uri="{BB962C8B-B14F-4D97-AF65-F5344CB8AC3E}">
        <p14:creationId xmlns:p14="http://schemas.microsoft.com/office/powerpoint/2010/main" val="390701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Hadoop</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lstStyle/>
          <a:p>
            <a:r>
              <a:rPr lang="en-US" dirty="0"/>
              <a:t>The core of Apache Hadoop consists of a storage part, known as Hadoop Distributed File System (HDFS), and a processing part which is a MapReduce programming model. Hadoop splits files into large blocks and distributes them across nodes in a cluster. It then transfers packaged code into nodes to process the data in parallel. This approach takes advantage of data locality,[7] where nodes manipulate the data they have access to. This allows the dataset to be processed faster and more efficiently than it would be in a more conventional supercomputer architecture that relies on a parallel file system where computation and data are distributed via high-speed networking</a:t>
            </a:r>
          </a:p>
        </p:txBody>
      </p:sp>
    </p:spTree>
    <p:extLst>
      <p:ext uri="{BB962C8B-B14F-4D97-AF65-F5344CB8AC3E}">
        <p14:creationId xmlns:p14="http://schemas.microsoft.com/office/powerpoint/2010/main" val="1046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Hadoop</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fontScale="77500" lnSpcReduction="20000"/>
          </a:bodyPr>
          <a:lstStyle/>
          <a:p>
            <a:pPr algn="l"/>
            <a:r>
              <a:rPr lang="en-US" b="0" i="0" dirty="0">
                <a:solidFill>
                  <a:srgbClr val="202122"/>
                </a:solidFill>
                <a:effectLst/>
                <a:latin typeface="Arial" panose="020B0604020202020204" pitchFamily="34" charset="0"/>
              </a:rPr>
              <a:t>The base Apache Hadoop framework is composed of the following modules:</a:t>
            </a:r>
          </a:p>
          <a:p>
            <a:pPr algn="l">
              <a:buFont typeface="Arial" panose="020B0604020202020204" pitchFamily="34" charset="0"/>
              <a:buChar char="•"/>
            </a:pPr>
            <a:r>
              <a:rPr lang="en-US" b="0" i="1" dirty="0">
                <a:solidFill>
                  <a:srgbClr val="202122"/>
                </a:solidFill>
                <a:effectLst/>
                <a:latin typeface="Arial" panose="020B0604020202020204" pitchFamily="34" charset="0"/>
              </a:rPr>
              <a:t>Hadoop Common</a:t>
            </a:r>
            <a:r>
              <a:rPr lang="en-US" b="0" i="0" dirty="0">
                <a:solidFill>
                  <a:srgbClr val="202122"/>
                </a:solidFill>
                <a:effectLst/>
                <a:latin typeface="Arial" panose="020B0604020202020204" pitchFamily="34" charset="0"/>
              </a:rPr>
              <a:t> – contains libraries and utilities needed by other Hadoop modules;</a:t>
            </a:r>
          </a:p>
          <a:p>
            <a:pPr algn="l">
              <a:buFont typeface="Arial" panose="020B0604020202020204" pitchFamily="34" charset="0"/>
              <a:buChar char="•"/>
            </a:pPr>
            <a:r>
              <a:rPr lang="en-US" b="0" i="1" dirty="0">
                <a:solidFill>
                  <a:srgbClr val="202122"/>
                </a:solidFill>
                <a:effectLst/>
                <a:latin typeface="Arial" panose="020B0604020202020204" pitchFamily="34" charset="0"/>
              </a:rPr>
              <a:t>Hadoop Distributed File System (HDFS)</a:t>
            </a:r>
            <a:r>
              <a:rPr lang="en-US" b="0" i="0" dirty="0">
                <a:solidFill>
                  <a:srgbClr val="202122"/>
                </a:solidFill>
                <a:effectLst/>
                <a:latin typeface="Arial" panose="020B0604020202020204" pitchFamily="34" charset="0"/>
              </a:rPr>
              <a:t> – a distributed file-system that stores data on commodity machines, providing very high aggregate bandwidth across the cluster;</a:t>
            </a:r>
          </a:p>
          <a:p>
            <a:pPr algn="l">
              <a:buFont typeface="Arial" panose="020B0604020202020204" pitchFamily="34" charset="0"/>
              <a:buChar char="•"/>
            </a:pPr>
            <a:r>
              <a:rPr lang="en-US" b="0" i="1" dirty="0">
                <a:solidFill>
                  <a:srgbClr val="202122"/>
                </a:solidFill>
                <a:effectLst/>
                <a:latin typeface="Arial" panose="020B0604020202020204" pitchFamily="34" charset="0"/>
              </a:rPr>
              <a:t>Hadoop YARN</a:t>
            </a:r>
            <a:r>
              <a:rPr lang="en-US" b="0" i="0" dirty="0">
                <a:solidFill>
                  <a:srgbClr val="202122"/>
                </a:solidFill>
                <a:effectLst/>
                <a:latin typeface="Arial" panose="020B0604020202020204" pitchFamily="34" charset="0"/>
              </a:rPr>
              <a:t> – (introduced in 2012) a platform responsible for managing computing resources in clusters and using them for scheduling users' applications;</a:t>
            </a:r>
            <a:r>
              <a:rPr lang="en-US" b="0" i="0" u="none" strike="noStrike" baseline="30000" dirty="0">
                <a:solidFill>
                  <a:srgbClr val="0645AD"/>
                </a:solidFill>
                <a:effectLst/>
                <a:latin typeface="Arial" panose="020B0604020202020204" pitchFamily="34" charset="0"/>
                <a:hlinkClick r:id="rId2"/>
              </a:rPr>
              <a:t>[10]</a:t>
            </a:r>
            <a:r>
              <a:rPr lang="en-US" b="0" i="0" u="none" strike="noStrike" baseline="30000" dirty="0">
                <a:solidFill>
                  <a:srgbClr val="0645AD"/>
                </a:solidFill>
                <a:effectLst/>
                <a:latin typeface="Arial" panose="020B0604020202020204" pitchFamily="34" charset="0"/>
                <a:hlinkClick r:id="rId3"/>
              </a:rPr>
              <a:t>[11]</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1" dirty="0">
                <a:solidFill>
                  <a:srgbClr val="202122"/>
                </a:solidFill>
                <a:effectLst/>
                <a:latin typeface="Arial" panose="020B0604020202020204" pitchFamily="34" charset="0"/>
              </a:rPr>
              <a:t>Hadoop MapReduce</a:t>
            </a:r>
            <a:r>
              <a:rPr lang="en-US" b="0" i="0" dirty="0">
                <a:solidFill>
                  <a:srgbClr val="202122"/>
                </a:solidFill>
                <a:effectLst/>
                <a:latin typeface="Arial" panose="020B0604020202020204" pitchFamily="34" charset="0"/>
              </a:rPr>
              <a:t> – an implementation of the MapReduce programming model for large-scale data processing.</a:t>
            </a:r>
          </a:p>
          <a:p>
            <a:pPr algn="l">
              <a:buFont typeface="Arial" panose="020B0604020202020204" pitchFamily="34" charset="0"/>
              <a:buChar char="•"/>
            </a:pPr>
            <a:r>
              <a:rPr lang="en-US" b="0" i="1" dirty="0">
                <a:solidFill>
                  <a:srgbClr val="202122"/>
                </a:solidFill>
                <a:effectLst/>
                <a:latin typeface="Arial" panose="020B0604020202020204" pitchFamily="34" charset="0"/>
              </a:rPr>
              <a:t>Hadoop Ozone</a:t>
            </a:r>
            <a:r>
              <a:rPr lang="en-US" b="0" i="0" dirty="0">
                <a:solidFill>
                  <a:srgbClr val="202122"/>
                </a:solidFill>
                <a:effectLst/>
                <a:latin typeface="Arial" panose="020B0604020202020204" pitchFamily="34" charset="0"/>
              </a:rPr>
              <a:t> – (introduced in 2020) An object store for Hadoop</a:t>
            </a:r>
          </a:p>
          <a:p>
            <a:pPr algn="l">
              <a:buFont typeface="Arial" panose="020B0604020202020204" pitchFamily="34" charset="0"/>
              <a:buChar char="•"/>
            </a:pPr>
            <a:r>
              <a:rPr lang="en-US" b="0" i="0" dirty="0">
                <a:solidFill>
                  <a:srgbClr val="202122"/>
                </a:solidFill>
                <a:effectLst/>
                <a:latin typeface="Arial" panose="020B0604020202020204" pitchFamily="34" charset="0"/>
              </a:rPr>
              <a:t>https://data-flair.training/blogs/hadoop-ecosystem-components/</a:t>
            </a:r>
          </a:p>
          <a:p>
            <a:endParaRPr lang="en-US" dirty="0"/>
          </a:p>
        </p:txBody>
      </p:sp>
    </p:spTree>
    <p:extLst>
      <p:ext uri="{BB962C8B-B14F-4D97-AF65-F5344CB8AC3E}">
        <p14:creationId xmlns:p14="http://schemas.microsoft.com/office/powerpoint/2010/main" val="284149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Hadoop</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a:bodyPr>
          <a:lstStyle/>
          <a:p>
            <a:endParaRPr lang="en-US" dirty="0"/>
          </a:p>
        </p:txBody>
      </p:sp>
      <p:pic>
        <p:nvPicPr>
          <p:cNvPr id="4098" name="Picture 2" descr="Hadoop Ecosystem and Their Components ">
            <a:extLst>
              <a:ext uri="{FF2B5EF4-FFF2-40B4-BE49-F238E27FC236}">
                <a16:creationId xmlns:a16="http://schemas.microsoft.com/office/drawing/2014/main" id="{821FB8CC-2846-DAEC-FC4C-425B936B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20" y="1825624"/>
            <a:ext cx="10444480" cy="459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17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Apache - Spark</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a:bodyPr>
          <a:lstStyle/>
          <a:p>
            <a:r>
              <a:rPr lang="en-US" b="1" i="0" dirty="0">
                <a:solidFill>
                  <a:srgbClr val="202122"/>
                </a:solidFill>
                <a:effectLst/>
                <a:latin typeface="Arial" panose="020B0604020202020204" pitchFamily="34" charset="0"/>
              </a:rPr>
              <a:t>Apache Spark</a:t>
            </a:r>
            <a:r>
              <a:rPr lang="en-US" b="0" i="0" dirty="0">
                <a:solidFill>
                  <a:srgbClr val="202122"/>
                </a:solidFill>
                <a:effectLst/>
                <a:latin typeface="Arial" panose="020B0604020202020204" pitchFamily="34" charset="0"/>
              </a:rPr>
              <a:t> is an </a:t>
            </a:r>
            <a:r>
              <a:rPr lang="en-US" b="0" i="0" u="none" strike="noStrike" dirty="0">
                <a:solidFill>
                  <a:srgbClr val="0645AD"/>
                </a:solidFill>
                <a:effectLst/>
                <a:latin typeface="Arial" panose="020B0604020202020204" pitchFamily="34" charset="0"/>
                <a:hlinkClick r:id="rId2" tooltip="Open-source software"/>
              </a:rPr>
              <a:t>open-source</a:t>
            </a:r>
            <a:r>
              <a:rPr lang="en-US" b="0" i="0" dirty="0">
                <a:solidFill>
                  <a:srgbClr val="202122"/>
                </a:solidFill>
                <a:effectLst/>
                <a:latin typeface="Arial" panose="020B0604020202020204" pitchFamily="34" charset="0"/>
              </a:rPr>
              <a:t> unified analytics engine for large-scale data processing. Spark provides an </a:t>
            </a:r>
            <a:r>
              <a:rPr lang="en-US" b="0" i="0" u="none" strike="noStrike" dirty="0">
                <a:solidFill>
                  <a:srgbClr val="0645AD"/>
                </a:solidFill>
                <a:effectLst/>
                <a:latin typeface="Arial" panose="020B0604020202020204" pitchFamily="34" charset="0"/>
                <a:hlinkClick r:id="rId3" tooltip="Application programming interface"/>
              </a:rPr>
              <a:t>interface</a:t>
            </a:r>
            <a:r>
              <a:rPr lang="en-US" b="0" i="0" dirty="0">
                <a:solidFill>
                  <a:srgbClr val="202122"/>
                </a:solidFill>
                <a:effectLst/>
                <a:latin typeface="Arial" panose="020B0604020202020204" pitchFamily="34" charset="0"/>
              </a:rPr>
              <a:t> for programming clusters with implicit </a:t>
            </a:r>
            <a:r>
              <a:rPr lang="en-US" b="0" i="0" u="none" strike="noStrike" dirty="0">
                <a:solidFill>
                  <a:srgbClr val="0645AD"/>
                </a:solidFill>
                <a:effectLst/>
                <a:latin typeface="Arial" panose="020B0604020202020204" pitchFamily="34" charset="0"/>
                <a:hlinkClick r:id="rId4" tooltip="Data parallelism"/>
              </a:rPr>
              <a:t>data parallelism</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Fault tolerance"/>
              </a:rPr>
              <a:t>fault tolerance</a:t>
            </a:r>
            <a:r>
              <a:rPr lang="en-US" b="0" i="0" dirty="0">
                <a:solidFill>
                  <a:srgbClr val="202122"/>
                </a:solidFill>
                <a:effectLst/>
                <a:latin typeface="Arial" panose="020B0604020202020204" pitchFamily="34" charset="0"/>
              </a:rPr>
              <a:t>. Originally developed at the </a:t>
            </a:r>
            <a:r>
              <a:rPr lang="en-US" b="0" i="0" u="none" strike="noStrike" dirty="0">
                <a:solidFill>
                  <a:srgbClr val="0645AD"/>
                </a:solidFill>
                <a:effectLst/>
                <a:latin typeface="Arial" panose="020B0604020202020204" pitchFamily="34" charset="0"/>
                <a:hlinkClick r:id="rId6" tooltip="UC Berkeley"/>
              </a:rPr>
              <a:t>University of California, Berkeley</a:t>
            </a:r>
            <a:r>
              <a:rPr lang="en-US" b="0" i="0" dirty="0">
                <a:solidFill>
                  <a:srgbClr val="202122"/>
                </a:solidFill>
                <a:effectLst/>
                <a:latin typeface="Arial" panose="020B0604020202020204" pitchFamily="34" charset="0"/>
              </a:rPr>
              <a:t>'s </a:t>
            </a:r>
            <a:r>
              <a:rPr lang="en-US" b="0" i="0" u="none" strike="noStrike" dirty="0" err="1">
                <a:solidFill>
                  <a:srgbClr val="0645AD"/>
                </a:solidFill>
                <a:effectLst/>
                <a:latin typeface="Arial" panose="020B0604020202020204" pitchFamily="34" charset="0"/>
                <a:hlinkClick r:id="rId7" tooltip="AMPLab"/>
              </a:rPr>
              <a:t>AMPLab</a:t>
            </a:r>
            <a:r>
              <a:rPr lang="en-US" b="0" i="0" dirty="0">
                <a:solidFill>
                  <a:srgbClr val="202122"/>
                </a:solidFill>
                <a:effectLst/>
                <a:latin typeface="Arial" panose="020B0604020202020204" pitchFamily="34" charset="0"/>
              </a:rPr>
              <a:t>, the Spark </a:t>
            </a:r>
            <a:r>
              <a:rPr lang="en-US" b="0" i="0" u="none" strike="noStrike" dirty="0">
                <a:solidFill>
                  <a:srgbClr val="0645AD"/>
                </a:solidFill>
                <a:effectLst/>
                <a:latin typeface="Arial" panose="020B0604020202020204" pitchFamily="34" charset="0"/>
                <a:hlinkClick r:id="rId8" tooltip="Codebase"/>
              </a:rPr>
              <a:t>codebase</a:t>
            </a:r>
            <a:r>
              <a:rPr lang="en-US" b="0" i="0" dirty="0">
                <a:solidFill>
                  <a:srgbClr val="202122"/>
                </a:solidFill>
                <a:effectLst/>
                <a:latin typeface="Arial" panose="020B0604020202020204" pitchFamily="34" charset="0"/>
              </a:rPr>
              <a:t> was later donated to the </a:t>
            </a:r>
            <a:r>
              <a:rPr lang="en-US" b="0" i="0" u="none" strike="noStrike" dirty="0">
                <a:solidFill>
                  <a:srgbClr val="0645AD"/>
                </a:solidFill>
                <a:effectLst/>
                <a:latin typeface="Arial" panose="020B0604020202020204" pitchFamily="34" charset="0"/>
                <a:hlinkClick r:id="rId9" tooltip="Apache Software Foundation"/>
              </a:rPr>
              <a:t>Apache Software Foundation</a:t>
            </a:r>
            <a:r>
              <a:rPr lang="en-US" b="0" i="0" dirty="0">
                <a:solidFill>
                  <a:srgbClr val="202122"/>
                </a:solidFill>
                <a:effectLst/>
                <a:latin typeface="Arial" panose="020B0604020202020204" pitchFamily="34" charset="0"/>
              </a:rPr>
              <a:t>, which has maintained it since.</a:t>
            </a:r>
          </a:p>
          <a:p>
            <a:r>
              <a:rPr lang="en-US" b="0" i="0" dirty="0">
                <a:solidFill>
                  <a:srgbClr val="202122"/>
                </a:solidFill>
                <a:effectLst/>
                <a:latin typeface="Arial" panose="020B0604020202020204" pitchFamily="34" charset="0"/>
                <a:hlinkClick r:id="rId10"/>
              </a:rPr>
              <a:t>https://towardsdatascience.com/a-beginners-guide-to-apache-spark-ff301cb4cd92</a:t>
            </a: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hlinkClick r:id="rId11"/>
              </a:rPr>
              <a:t>https://www.youtube.com/watch?v=OlYKyZvN2FA</a:t>
            </a:r>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https://www.youtube.com/watch?v=2PVzOHA3ktE&amp;t=326s</a:t>
            </a:r>
          </a:p>
          <a:p>
            <a:endParaRPr lang="en-US" dirty="0"/>
          </a:p>
        </p:txBody>
      </p:sp>
    </p:spTree>
    <p:extLst>
      <p:ext uri="{BB962C8B-B14F-4D97-AF65-F5344CB8AC3E}">
        <p14:creationId xmlns:p14="http://schemas.microsoft.com/office/powerpoint/2010/main" val="180865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Apache - Spark</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a:bodyPr>
          <a:lstStyle/>
          <a:p>
            <a:endParaRPr lang="en-US" dirty="0"/>
          </a:p>
        </p:txBody>
      </p:sp>
      <p:pic>
        <p:nvPicPr>
          <p:cNvPr id="5122" name="Picture 2">
            <a:extLst>
              <a:ext uri="{FF2B5EF4-FFF2-40B4-BE49-F238E27FC236}">
                <a16:creationId xmlns:a16="http://schemas.microsoft.com/office/drawing/2014/main" id="{536B4E53-EED8-15EC-D434-7034FAD00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91569"/>
            <a:ext cx="898144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8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Apache - Kafka</a:t>
            </a:r>
          </a:p>
        </p:txBody>
      </p:sp>
      <p:sp>
        <p:nvSpPr>
          <p:cNvPr id="5" name="Content Placeholder 4">
            <a:extLst>
              <a:ext uri="{FF2B5EF4-FFF2-40B4-BE49-F238E27FC236}">
                <a16:creationId xmlns:a16="http://schemas.microsoft.com/office/drawing/2014/main" id="{89B8112B-E7F7-5A27-E4A8-2C21F881E834}"/>
              </a:ext>
            </a:extLst>
          </p:cNvPr>
          <p:cNvSpPr>
            <a:spLocks noGrp="1"/>
          </p:cNvSpPr>
          <p:nvPr>
            <p:ph idx="1"/>
          </p:nvPr>
        </p:nvSpPr>
        <p:spPr/>
        <p:txBody>
          <a:bodyPr>
            <a:normAutofit fontScale="92500" lnSpcReduction="20000"/>
          </a:bodyPr>
          <a:lstStyle/>
          <a:p>
            <a:r>
              <a:rPr lang="en-US" b="1" i="0" dirty="0">
                <a:solidFill>
                  <a:srgbClr val="202122"/>
                </a:solidFill>
                <a:effectLst/>
                <a:latin typeface="Arial" panose="020B0604020202020204" pitchFamily="34" charset="0"/>
              </a:rPr>
              <a:t>Apache Kafka</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2" tooltip="Distributed computing"/>
              </a:rPr>
              <a:t>distributed</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Event store"/>
              </a:rPr>
              <a:t>event store</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4" tooltip="Stream processing"/>
              </a:rPr>
              <a:t>stream-processing</a:t>
            </a:r>
            <a:r>
              <a:rPr lang="en-US" b="0" i="0" dirty="0">
                <a:solidFill>
                  <a:srgbClr val="202122"/>
                </a:solidFill>
                <a:effectLst/>
                <a:latin typeface="Arial" panose="020B0604020202020204" pitchFamily="34" charset="0"/>
              </a:rPr>
              <a:t> platform. It is an </a:t>
            </a:r>
            <a:r>
              <a:rPr lang="en-US" b="0" i="0" u="none" strike="noStrike" dirty="0">
                <a:solidFill>
                  <a:srgbClr val="0645AD"/>
                </a:solidFill>
                <a:effectLst/>
                <a:latin typeface="Arial" panose="020B0604020202020204" pitchFamily="34" charset="0"/>
                <a:hlinkClick r:id="rId5" tooltip="Open-source software"/>
              </a:rPr>
              <a:t>open-source</a:t>
            </a:r>
            <a:r>
              <a:rPr lang="en-US" b="0" i="0" dirty="0">
                <a:solidFill>
                  <a:srgbClr val="202122"/>
                </a:solidFill>
                <a:effectLst/>
                <a:latin typeface="Arial" panose="020B0604020202020204" pitchFamily="34" charset="0"/>
              </a:rPr>
              <a:t> system developed by the </a:t>
            </a:r>
            <a:r>
              <a:rPr lang="en-US" b="0" i="0" u="none" strike="noStrike" dirty="0">
                <a:solidFill>
                  <a:srgbClr val="0645AD"/>
                </a:solidFill>
                <a:effectLst/>
                <a:latin typeface="Arial" panose="020B0604020202020204" pitchFamily="34" charset="0"/>
                <a:hlinkClick r:id="rId6" tooltip="Apache Software Foundation"/>
              </a:rPr>
              <a:t>Apache Software Foundation</a:t>
            </a:r>
            <a:r>
              <a:rPr lang="en-US" b="0" i="0" dirty="0">
                <a:solidFill>
                  <a:srgbClr val="202122"/>
                </a:solidFill>
                <a:effectLst/>
                <a:latin typeface="Arial" panose="020B0604020202020204" pitchFamily="34" charset="0"/>
              </a:rPr>
              <a:t> written in </a:t>
            </a:r>
            <a:r>
              <a:rPr lang="en-US" b="0" i="0" u="none" strike="noStrike" dirty="0">
                <a:solidFill>
                  <a:srgbClr val="0645AD"/>
                </a:solidFill>
                <a:effectLst/>
                <a:latin typeface="Arial" panose="020B0604020202020204" pitchFamily="34" charset="0"/>
                <a:hlinkClick r:id="rId7" tooltip="Java (programming language)"/>
              </a:rPr>
              <a:t>Java</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8" tooltip="Scala (programming language)"/>
              </a:rPr>
              <a:t>Scala</a:t>
            </a:r>
            <a:r>
              <a:rPr lang="en-US" b="0" i="0" dirty="0">
                <a:solidFill>
                  <a:srgbClr val="202122"/>
                </a:solidFill>
                <a:effectLst/>
                <a:latin typeface="Arial" panose="020B0604020202020204" pitchFamily="34" charset="0"/>
              </a:rPr>
              <a:t>.</a:t>
            </a:r>
          </a:p>
          <a:p>
            <a:r>
              <a:rPr lang="en-US" b="0" i="0" dirty="0">
                <a:solidFill>
                  <a:srgbClr val="202122"/>
                </a:solidFill>
                <a:effectLst/>
                <a:latin typeface="Arial" panose="020B0604020202020204" pitchFamily="34" charset="0"/>
              </a:rPr>
              <a:t>The project aims to provide a unified, high-throughput, low-latency platform for handling real-time data feeds. Kafka can connect to external systems (for data import/export) via Kafka Connect, and provides the Kafka Streams </a:t>
            </a:r>
            <a:r>
              <a:rPr lang="en-US" b="0" i="0" u="none" strike="noStrike" dirty="0">
                <a:solidFill>
                  <a:srgbClr val="0645AD"/>
                </a:solidFill>
                <a:effectLst/>
                <a:latin typeface="Arial" panose="020B0604020202020204" pitchFamily="34" charset="0"/>
                <a:hlinkClick r:id="rId9" tooltip="Library (computing)"/>
              </a:rPr>
              <a:t>libraries</a:t>
            </a:r>
            <a:r>
              <a:rPr lang="en-US" b="0" i="0" dirty="0">
                <a:solidFill>
                  <a:srgbClr val="202122"/>
                </a:solidFill>
                <a:effectLst/>
                <a:latin typeface="Arial" panose="020B0604020202020204" pitchFamily="34" charset="0"/>
              </a:rPr>
              <a:t> for stream processing applications.</a:t>
            </a: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Kafka uses a binary </a:t>
            </a:r>
            <a:r>
              <a:rPr lang="en-US" b="0" i="0" u="none" strike="noStrike" dirty="0">
                <a:solidFill>
                  <a:srgbClr val="0645AD"/>
                </a:solidFill>
                <a:effectLst/>
                <a:latin typeface="Arial" panose="020B0604020202020204" pitchFamily="34" charset="0"/>
                <a:hlinkClick r:id="rId10" tooltip="Transmission Control Protocol"/>
              </a:rPr>
              <a:t>TCP</a:t>
            </a:r>
            <a:r>
              <a:rPr lang="en-US" b="0" i="0" dirty="0">
                <a:solidFill>
                  <a:srgbClr val="202122"/>
                </a:solidFill>
                <a:effectLst/>
                <a:latin typeface="Arial" panose="020B0604020202020204" pitchFamily="34" charset="0"/>
              </a:rPr>
              <a:t>-based protocol that is optimized for efficiency and relies on a "message set" abstraction that naturally groups messages together to reduce the overhead of the network roundtrip.</a:t>
            </a:r>
          </a:p>
          <a:p>
            <a:r>
              <a:rPr lang="en-US" dirty="0"/>
              <a:t>https://www.youtube.com/watch?v=aj9CDZm0Glc</a:t>
            </a:r>
          </a:p>
        </p:txBody>
      </p:sp>
    </p:spTree>
    <p:extLst>
      <p:ext uri="{BB962C8B-B14F-4D97-AF65-F5344CB8AC3E}">
        <p14:creationId xmlns:p14="http://schemas.microsoft.com/office/powerpoint/2010/main" val="83288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11677</TotalTime>
  <Words>1227</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AmazonEmber</vt:lpstr>
      <vt:lpstr>AmazonEmberBold</vt:lpstr>
      <vt:lpstr>Arial</vt:lpstr>
      <vt:lpstr>Calibri</vt:lpstr>
      <vt:lpstr>Calibri Light</vt:lpstr>
      <vt:lpstr>Office Theme</vt:lpstr>
      <vt:lpstr>Internet Of Things (IoT) Unit 4 – Data Analytics and Supporting Services Part -2 </vt:lpstr>
      <vt:lpstr>Topics</vt:lpstr>
      <vt:lpstr>Hadoop</vt:lpstr>
      <vt:lpstr>Hadoop</vt:lpstr>
      <vt:lpstr>Hadoop</vt:lpstr>
      <vt:lpstr>Hadoop</vt:lpstr>
      <vt:lpstr>Apache - Spark</vt:lpstr>
      <vt:lpstr>Apache - Spark</vt:lpstr>
      <vt:lpstr>Apache - Kafka</vt:lpstr>
      <vt:lpstr>Apache - Kafka</vt:lpstr>
      <vt:lpstr>Apache - Kafka</vt:lpstr>
      <vt:lpstr>Apache - Kafka</vt:lpstr>
      <vt:lpstr>AWS-IoT</vt:lpstr>
      <vt:lpstr>AWS-IoT</vt:lpstr>
      <vt:lpstr>AWS-IoT</vt:lpstr>
      <vt:lpstr>AWS-IoT</vt:lpstr>
      <vt:lpstr>AWS-IoT-Use Case</vt:lpstr>
      <vt:lpstr>Python - Django</vt:lpstr>
      <vt:lpstr>Python - Django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709</cp:revision>
  <dcterms:created xsi:type="dcterms:W3CDTF">2017-06-25T15:07:02Z</dcterms:created>
  <dcterms:modified xsi:type="dcterms:W3CDTF">2022-11-15T10:09:35Z</dcterms:modified>
</cp:coreProperties>
</file>