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1"/>
  </p:notesMasterIdLst>
  <p:handoutMasterIdLst>
    <p:handoutMasterId r:id="rId42"/>
  </p:handoutMasterIdLst>
  <p:sldIdLst>
    <p:sldId id="256" r:id="rId2"/>
    <p:sldId id="257" r:id="rId3"/>
    <p:sldId id="443" r:id="rId4"/>
    <p:sldId id="444" r:id="rId5"/>
    <p:sldId id="446" r:id="rId6"/>
    <p:sldId id="445" r:id="rId7"/>
    <p:sldId id="447" r:id="rId8"/>
    <p:sldId id="448" r:id="rId9"/>
    <p:sldId id="449" r:id="rId10"/>
    <p:sldId id="450" r:id="rId11"/>
    <p:sldId id="451" r:id="rId12"/>
    <p:sldId id="452" r:id="rId13"/>
    <p:sldId id="415" r:id="rId14"/>
    <p:sldId id="416" r:id="rId15"/>
    <p:sldId id="417" r:id="rId16"/>
    <p:sldId id="418" r:id="rId17"/>
    <p:sldId id="420" r:id="rId18"/>
    <p:sldId id="421" r:id="rId19"/>
    <p:sldId id="422" r:id="rId20"/>
    <p:sldId id="423" r:id="rId21"/>
    <p:sldId id="363" r:id="rId22"/>
    <p:sldId id="280" r:id="rId23"/>
    <p:sldId id="365" r:id="rId24"/>
    <p:sldId id="364" r:id="rId25"/>
    <p:sldId id="376" r:id="rId26"/>
    <p:sldId id="453" r:id="rId27"/>
    <p:sldId id="454" r:id="rId28"/>
    <p:sldId id="455" r:id="rId29"/>
    <p:sldId id="456" r:id="rId30"/>
    <p:sldId id="457" r:id="rId31"/>
    <p:sldId id="458" r:id="rId32"/>
    <p:sldId id="459" r:id="rId33"/>
    <p:sldId id="460" r:id="rId34"/>
    <p:sldId id="461" r:id="rId35"/>
    <p:sldId id="462" r:id="rId36"/>
    <p:sldId id="463" r:id="rId37"/>
    <p:sldId id="464" r:id="rId38"/>
    <p:sldId id="465" r:id="rId39"/>
    <p:sldId id="34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05-11-2022</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05-11-2022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skill up-skill re-skill</a:t>
            </a:r>
          </a:p>
        </p:txBody>
      </p:sp>
      <p:sp>
        <p:nvSpPr>
          <p:cNvPr id="5" name="Slide Number Placeholder 4"/>
          <p:cNvSpPr>
            <a:spLocks noGrp="1"/>
          </p:cNvSpPr>
          <p:nvPr>
            <p:ph type="sldNum" sz="quarter" idx="5"/>
          </p:nvPr>
        </p:nvSpPr>
        <p:spPr/>
        <p:txBody>
          <a:bodyPr/>
          <a:lstStyle/>
          <a:p>
            <a:fld id="{EEE57952-1A80-46FA-8548-9774038396A1}" type="slidenum">
              <a:rPr lang="en-IN" smtClean="0"/>
              <a:t>1</a:t>
            </a:fld>
            <a:endParaRPr lang="en-IN"/>
          </a:p>
        </p:txBody>
      </p:sp>
    </p:spTree>
    <p:extLst>
      <p:ext uri="{BB962C8B-B14F-4D97-AF65-F5344CB8AC3E}">
        <p14:creationId xmlns:p14="http://schemas.microsoft.com/office/powerpoint/2010/main" val="190941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05-11-2022</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05-11-2022</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05-11-2022</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05-11-2022</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05-11-2022</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05-11-2022</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05-11-2022</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05-11-2022</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05-11-2022</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05-11-2022</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05-11-2022</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05-11-2022</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aushalya.tec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www.techtarget.com/searchbusinessanalytics/definition/text-mining" TargetMode="External"/><Relationship Id="rId2" Type="http://schemas.openxmlformats.org/officeDocument/2006/relationships/hyperlink" Target="https://www.techtarget.com/searchbusinessanalytics/definition/big-data-analy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ap.com/2013/05/16/retails-big-data-evolution/" TargetMode="External"/><Relationship Id="rId2" Type="http://schemas.openxmlformats.org/officeDocument/2006/relationships/hyperlink" Target="https://www.inap.com/2013/03/22/nicholas-carr-big-data-vs-right-da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difference-between-structured-semi-structured-and-unstructured-dat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Intelligenc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en.wikipedia.org/wiki/Human_mind" TargetMode="External"/><Relationship Id="rId4" Type="http://schemas.openxmlformats.org/officeDocument/2006/relationships/hyperlink" Target="https://en.wikipedia.org/wiki/Machine"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Artificial_intelligence" TargetMode="External"/><Relationship Id="rId13" Type="http://schemas.openxmlformats.org/officeDocument/2006/relationships/hyperlink" Target="https://en.wikipedia.org/wiki/Speech_recognition" TargetMode="External"/><Relationship Id="rId3" Type="http://schemas.openxmlformats.org/officeDocument/2006/relationships/hyperlink" Target="https://dictionary.cambridge.org/dictionary/english/involve" TargetMode="External"/><Relationship Id="rId7" Type="http://schemas.openxmlformats.org/officeDocument/2006/relationships/hyperlink" Target="https://en.wikipedia.org/wiki/Computing_platform" TargetMode="External"/><Relationship Id="rId12" Type="http://schemas.openxmlformats.org/officeDocument/2006/relationships/hyperlink" Target="https://en.wikipedia.org/wiki/Natural_language_processing" TargetMode="External"/><Relationship Id="rId17" Type="http://schemas.openxmlformats.org/officeDocument/2006/relationships/image" Target="../media/image1.png"/><Relationship Id="rId2" Type="http://schemas.openxmlformats.org/officeDocument/2006/relationships/hyperlink" Target="https://dictionary.cambridge.org/dictionary/english/relate" TargetMode="External"/><Relationship Id="rId16" Type="http://schemas.openxmlformats.org/officeDocument/2006/relationships/hyperlink" Target="https://en.wikipedia.org/wiki/Dialog_system"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reason" TargetMode="External"/><Relationship Id="rId11" Type="http://schemas.openxmlformats.org/officeDocument/2006/relationships/hyperlink" Target="https://en.wikipedia.org/wiki/Automated_reasoning" TargetMode="External"/><Relationship Id="rId5" Type="http://schemas.openxmlformats.org/officeDocument/2006/relationships/hyperlink" Target="https://dictionary.cambridge.org/dictionary/english/thinking" TargetMode="External"/><Relationship Id="rId15" Type="http://schemas.openxmlformats.org/officeDocument/2006/relationships/hyperlink" Target="https://en.wikipedia.org/wiki/Human%E2%80%93computer_interaction" TargetMode="External"/><Relationship Id="rId10" Type="http://schemas.openxmlformats.org/officeDocument/2006/relationships/hyperlink" Target="https://en.wikipedia.org/wiki/Machine_learning" TargetMode="External"/><Relationship Id="rId4" Type="http://schemas.openxmlformats.org/officeDocument/2006/relationships/hyperlink" Target="https://dictionary.cambridge.org/dictionary/english/process" TargetMode="External"/><Relationship Id="rId9" Type="http://schemas.openxmlformats.org/officeDocument/2006/relationships/hyperlink" Target="https://en.wikipedia.org/wiki/Signal_processing" TargetMode="External"/><Relationship Id="rId14" Type="http://schemas.openxmlformats.org/officeDocument/2006/relationships/hyperlink" Target="https://en.wikipedia.org/wiki/Computer_vis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mongodb.com/basics/scaling" TargetMode="External"/><Relationship Id="rId2" Type="http://schemas.openxmlformats.org/officeDocument/2006/relationships/hyperlink" Target="https://docs.mongodb.com/manual/core/data-modeling-introduction/#flexible-schema"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mongodb.com/why-use-mongodb" TargetMode="External"/><Relationship Id="rId4" Type="http://schemas.openxmlformats.org/officeDocument/2006/relationships/hyperlink" Target="https://docs.mongodb.com/manual/core/data-modeling-introduction/#document-structur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ongodb.com/scale/types-of-nosql-databas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ongodb.com/nosql-explaine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target.com/searchbusinessanalytics/feature/12-must-have-features-for-big-data-analytics-tool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datamanagement/definition/OLAP" TargetMode="External"/><Relationship Id="rId2" Type="http://schemas.openxmlformats.org/officeDocument/2006/relationships/hyperlink" Target="https://www.techtarget.com/searchbusinessanalytics/definition/business-intelligence-BI" TargetMode="External"/><Relationship Id="rId1" Type="http://schemas.openxmlformats.org/officeDocument/2006/relationships/slideLayout" Target="../slideLayouts/slideLayout2.xml"/><Relationship Id="rId5" Type="http://schemas.openxmlformats.org/officeDocument/2006/relationships/hyperlink" Target="https://www.techtarget.com/searchbusinessanalytics/definition/business-analytics-BA" TargetMode="External"/><Relationship Id="rId4" Type="http://schemas.openxmlformats.org/officeDocument/2006/relationships/hyperlink" Target="https://www.techtarget.com/searchbusinessanalytics/definition/advanced-analytic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searchcustomerexperience/definition/real-time-analyt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echtarget.com/whatis/definition/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target.com/searchbusinessanalytics/definition/self-service-business-intelligence-BI" TargetMode="External"/><Relationship Id="rId2" Type="http://schemas.openxmlformats.org/officeDocument/2006/relationships/hyperlink" Target="https://www.techtarget.com/searchbusinessanalytics/definition/key-performance-indicators-KP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target.com/searchbusinessanalytics/definition/predictive-analytics" TargetMode="External"/><Relationship Id="rId2" Type="http://schemas.openxmlformats.org/officeDocument/2006/relationships/hyperlink" Target="https://www.techtarget.com/searchbusinessanalytics/definition/data-mining" TargetMode="External"/><Relationship Id="rId1" Type="http://schemas.openxmlformats.org/officeDocument/2006/relationships/slideLayout" Target="../slideLayouts/slideLayout2.xml"/><Relationship Id="rId5" Type="http://schemas.openxmlformats.org/officeDocument/2006/relationships/hyperlink" Target="https://www.techtarget.com/searchenterpriseai/definition/data-scientist" TargetMode="External"/><Relationship Id="rId4" Type="http://schemas.openxmlformats.org/officeDocument/2006/relationships/hyperlink" Target="https://www.techtarget.com/searchenterpriseai/definition/machine-learning-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316480"/>
            <a:ext cx="9144000" cy="1838960"/>
          </a:xfrm>
        </p:spPr>
        <p:txBody>
          <a:bodyPr>
            <a:noAutofit/>
          </a:bodyPr>
          <a:lstStyle/>
          <a:p>
            <a:r>
              <a:rPr lang="en-IN" sz="3600" dirty="0">
                <a:latin typeface="Arial" panose="020B0604020202020204" pitchFamily="34" charset="0"/>
                <a:cs typeface="Arial" panose="020B0604020202020204" pitchFamily="34" charset="0"/>
              </a:rPr>
              <a:t>Internet Of Things (IoT)</a:t>
            </a:r>
            <a:br>
              <a:rPr lang="en-IN" sz="3600" dirty="0">
                <a:latin typeface="Arial" panose="020B0604020202020204" pitchFamily="34" charset="0"/>
                <a:cs typeface="Arial" panose="020B0604020202020204" pitchFamily="34" charset="0"/>
              </a:rPr>
            </a:br>
            <a:r>
              <a:rPr lang="en-IN" sz="3600" dirty="0">
                <a:latin typeface="Arial" panose="020B0604020202020204" pitchFamily="34" charset="0"/>
                <a:cs typeface="Arial" panose="020B0604020202020204" pitchFamily="34" charset="0"/>
              </a:rPr>
              <a:t>Unit 4 – Data Analytics and Supporting Services – Part 1</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4155440"/>
            <a:ext cx="9144000" cy="2200910"/>
          </a:xfrm>
        </p:spPr>
        <p:txBody>
          <a:bodyPr>
            <a:noAutofit/>
          </a:bodyPr>
          <a:lstStyle/>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3"/>
              </a:rPr>
              <a:t>www.kaushalya.tech</a:t>
            </a:r>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Types of Data Analytics applications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r>
              <a:rPr lang="en-US" b="0" i="0" u="sng" dirty="0">
                <a:solidFill>
                  <a:srgbClr val="005272"/>
                </a:solidFill>
                <a:effectLst/>
                <a:latin typeface="Arial" panose="020B0604020202020204" pitchFamily="34" charset="0"/>
                <a:hlinkClick r:id="rId2"/>
              </a:rPr>
              <a:t>Big data analytics</a:t>
            </a:r>
            <a:r>
              <a:rPr lang="en-US" b="0" i="0" dirty="0">
                <a:solidFill>
                  <a:srgbClr val="666666"/>
                </a:solidFill>
                <a:effectLst/>
                <a:latin typeface="Arial" panose="020B0604020202020204" pitchFamily="34" charset="0"/>
              </a:rPr>
              <a:t> applies data mining, predictive analytics and machine learning tools to data sets that can include a mix of structured, unstructured and </a:t>
            </a:r>
            <a:r>
              <a:rPr lang="en-US" b="0" i="0" dirty="0" err="1">
                <a:solidFill>
                  <a:srgbClr val="666666"/>
                </a:solidFill>
                <a:effectLst/>
                <a:latin typeface="Arial" panose="020B0604020202020204" pitchFamily="34" charset="0"/>
              </a:rPr>
              <a:t>semistructured</a:t>
            </a:r>
            <a:r>
              <a:rPr lang="en-US" b="0" i="0" dirty="0">
                <a:solidFill>
                  <a:srgbClr val="666666"/>
                </a:solidFill>
                <a:effectLst/>
                <a:latin typeface="Arial" panose="020B0604020202020204" pitchFamily="34" charset="0"/>
              </a:rPr>
              <a:t> data.</a:t>
            </a:r>
          </a:p>
          <a:p>
            <a:r>
              <a:rPr lang="en-US" b="0" i="0" u="sng" dirty="0">
                <a:solidFill>
                  <a:srgbClr val="005272"/>
                </a:solidFill>
                <a:effectLst/>
                <a:latin typeface="Arial" panose="020B0604020202020204" pitchFamily="34" charset="0"/>
                <a:hlinkClick r:id="rId3"/>
              </a:rPr>
              <a:t>Text mining</a:t>
            </a:r>
            <a:r>
              <a:rPr lang="en-US" b="0" i="0" dirty="0">
                <a:solidFill>
                  <a:srgbClr val="666666"/>
                </a:solidFill>
                <a:effectLst/>
                <a:latin typeface="Arial" panose="020B0604020202020204" pitchFamily="34" charset="0"/>
              </a:rPr>
              <a:t> provides a means of analyzing documents, emails and other text-based content.</a:t>
            </a:r>
            <a:endParaRPr lang="en-US" dirty="0"/>
          </a:p>
        </p:txBody>
      </p:sp>
    </p:spTree>
    <p:extLst>
      <p:ext uri="{BB962C8B-B14F-4D97-AF65-F5344CB8AC3E}">
        <p14:creationId xmlns:p14="http://schemas.microsoft.com/office/powerpoint/2010/main" val="10721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at rest vs Data in motion</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70000" lnSpcReduction="20000"/>
          </a:bodyPr>
          <a:lstStyle/>
          <a:p>
            <a:r>
              <a:rPr lang="en-US" b="0" i="0" dirty="0">
                <a:solidFill>
                  <a:srgbClr val="24272A"/>
                </a:solidFill>
                <a:effectLst/>
                <a:latin typeface="Montserrat" panose="020B0604020202020204" pitchFamily="2" charset="0"/>
              </a:rPr>
              <a:t>Gaining insights from </a:t>
            </a:r>
            <a:r>
              <a:rPr lang="en-US" b="1" i="0" u="sng" dirty="0">
                <a:solidFill>
                  <a:srgbClr val="00AFAA"/>
                </a:solidFill>
                <a:effectLst/>
                <a:latin typeface="Montserrat" panose="020B0604020202020204" pitchFamily="2" charset="0"/>
                <a:hlinkClick r:id="rId2"/>
              </a:rPr>
              <a:t>big data</a:t>
            </a:r>
            <a:r>
              <a:rPr lang="en-US" b="0" i="0" dirty="0">
                <a:solidFill>
                  <a:srgbClr val="24272A"/>
                </a:solidFill>
                <a:effectLst/>
                <a:latin typeface="Montserrat" panose="020B0604020202020204" pitchFamily="2" charset="0"/>
              </a:rPr>
              <a:t> is no small task. Having the right technology in place to collect, manage and analyze data for predictive purposes or real-time insight is critical. Different types of data may require different computing platforms to provide meaningful insights. Understanding the difference between data in motion vs. data at rest can help determine the type of technology and processing capabilities required to glean insights from the data.</a:t>
            </a:r>
          </a:p>
          <a:p>
            <a:r>
              <a:rPr lang="en-US" b="1" i="0" dirty="0">
                <a:solidFill>
                  <a:srgbClr val="24272A"/>
                </a:solidFill>
                <a:effectLst/>
                <a:latin typeface="Montserrat" panose="00000500000000000000" pitchFamily="2" charset="0"/>
              </a:rPr>
              <a:t>Data at rest</a:t>
            </a:r>
            <a:br>
              <a:rPr lang="en-US" dirty="0"/>
            </a:br>
            <a:r>
              <a:rPr lang="en-US" b="0" i="0" dirty="0">
                <a:solidFill>
                  <a:srgbClr val="24272A"/>
                </a:solidFill>
                <a:effectLst/>
                <a:latin typeface="Montserrat" panose="00000500000000000000" pitchFamily="2" charset="0"/>
              </a:rPr>
              <a:t>This refers to data that has been collected from various sources and is then analyzed after the event occurs. The point where the data is analyzed and the point where action is taken on it occur at two separate times. For example, a retailer analyzes a previous month’s sales data and uses it to make strategic decisions about the present month’s business activities. The action takes place after the data-creating event has occurred. This </a:t>
            </a:r>
            <a:r>
              <a:rPr lang="en-US" b="1" i="0" u="sng" dirty="0">
                <a:solidFill>
                  <a:srgbClr val="00AFAA"/>
                </a:solidFill>
                <a:effectLst/>
                <a:latin typeface="Montserrat" panose="00000500000000000000" pitchFamily="2" charset="0"/>
                <a:hlinkClick r:id="rId3"/>
              </a:rPr>
              <a:t>data is meaningful to the retailer</a:t>
            </a:r>
            <a:r>
              <a:rPr lang="en-US" b="0" i="0" dirty="0">
                <a:solidFill>
                  <a:srgbClr val="24272A"/>
                </a:solidFill>
                <a:effectLst/>
                <a:latin typeface="Montserrat" panose="00000500000000000000" pitchFamily="2" charset="0"/>
              </a:rPr>
              <a:t>, and allows them to create marketing campaigns and send customized coupons based on customer purchasing behavior and other variables. While the data provides value, the business impact is dependent on the customer coming back in the store to take advantage of the offers.</a:t>
            </a:r>
            <a:endParaRPr lang="en-US" dirty="0"/>
          </a:p>
        </p:txBody>
      </p:sp>
    </p:spTree>
    <p:extLst>
      <p:ext uri="{BB962C8B-B14F-4D97-AF65-F5344CB8AC3E}">
        <p14:creationId xmlns:p14="http://schemas.microsoft.com/office/powerpoint/2010/main" val="315880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at rest vs Data in motion</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92500" lnSpcReduction="10000"/>
          </a:bodyPr>
          <a:lstStyle/>
          <a:p>
            <a:r>
              <a:rPr lang="en-US" b="1" i="0" dirty="0">
                <a:solidFill>
                  <a:srgbClr val="24272A"/>
                </a:solidFill>
                <a:effectLst/>
                <a:latin typeface="Montserrat" panose="00000500000000000000" pitchFamily="2" charset="0"/>
              </a:rPr>
              <a:t>Data in motion</a:t>
            </a:r>
            <a:br>
              <a:rPr lang="en-US" dirty="0"/>
            </a:br>
            <a:r>
              <a:rPr lang="en-US" b="0" i="0" dirty="0">
                <a:solidFill>
                  <a:srgbClr val="24272A"/>
                </a:solidFill>
                <a:effectLst/>
                <a:latin typeface="Montserrat" panose="00000500000000000000" pitchFamily="2" charset="0"/>
              </a:rPr>
              <a:t>The collection process for data in motion is similar to that of data at rest; however, the difference lies in the analytics. In this case, the analytics occur in real-time as the event happens. An example here would be a theme park that uses wristbands to collect data about their guests. These wristbands would constantly record data about the guest’s activities, and the park could use this information to personalize the guest visit with special surprises or suggested activities based on their behavior. This allows the business to customize the guest experience during the visit. Organizations have a tremendous opportunity to improve business results in these scenarios.</a:t>
            </a:r>
            <a:endParaRPr lang="en-US" dirty="0"/>
          </a:p>
        </p:txBody>
      </p:sp>
    </p:spTree>
    <p:extLst>
      <p:ext uri="{BB962C8B-B14F-4D97-AF65-F5344CB8AC3E}">
        <p14:creationId xmlns:p14="http://schemas.microsoft.com/office/powerpoint/2010/main" val="42058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dirty="0"/>
              <a:t>Need for data science </a:t>
            </a:r>
          </a:p>
          <a:p>
            <a:r>
              <a:rPr lang="en-US" dirty="0"/>
              <a:t>https://jeremyronk.wordpress.com/2014/09/01/structured-semi-structured-and-unstructured-data/</a:t>
            </a:r>
          </a:p>
          <a:p>
            <a:endParaRPr lang="en-US" dirty="0"/>
          </a:p>
        </p:txBody>
      </p:sp>
      <p:pic>
        <p:nvPicPr>
          <p:cNvPr id="5" name="Picture 4">
            <a:extLst>
              <a:ext uri="{FF2B5EF4-FFF2-40B4-BE49-F238E27FC236}">
                <a16:creationId xmlns:a16="http://schemas.microsoft.com/office/drawing/2014/main" id="{74347515-EA01-47A2-9A67-191E21ED2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334" y="2435289"/>
            <a:ext cx="10515601" cy="4057585"/>
          </a:xfrm>
          <a:prstGeom prst="rect">
            <a:avLst/>
          </a:prstGeom>
        </p:spPr>
      </p:pic>
    </p:spTree>
    <p:extLst>
      <p:ext uri="{BB962C8B-B14F-4D97-AF65-F5344CB8AC3E}">
        <p14:creationId xmlns:p14="http://schemas.microsoft.com/office/powerpoint/2010/main" val="11863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85000" lnSpcReduction="20000"/>
          </a:bodyPr>
          <a:lstStyle/>
          <a:p>
            <a:r>
              <a:rPr lang="en-US" dirty="0">
                <a:solidFill>
                  <a:srgbClr val="FF0000"/>
                </a:solidFill>
              </a:rPr>
              <a:t>Need for data science</a:t>
            </a:r>
          </a:p>
          <a:p>
            <a:r>
              <a:rPr lang="en-US" dirty="0"/>
              <a:t>This data is generated from different sources like financial logs, text files, multimedia forms, sensors, and instruments. </a:t>
            </a:r>
          </a:p>
          <a:p>
            <a:r>
              <a:rPr lang="en-US" dirty="0"/>
              <a:t>Source - https://www.edureka.co/blog/what-is-data-science/</a:t>
            </a:r>
          </a:p>
          <a:p>
            <a:r>
              <a:rPr lang="en-US" dirty="0"/>
              <a:t>Simple BI tools are not capable of processing this huge volume and variety of data. </a:t>
            </a:r>
          </a:p>
          <a:p>
            <a:r>
              <a:rPr lang="en-US" dirty="0"/>
              <a:t>This is why we need more complex and advanced analytical tools and algorithms for processing, analyzing and drawing meaningful insights out of it.</a:t>
            </a:r>
          </a:p>
          <a:p>
            <a:r>
              <a:rPr lang="en-US" dirty="0">
                <a:hlinkClick r:id="rId2"/>
              </a:rPr>
              <a:t>https://www.geeksforgeeks.org/difference-between-structured-semi-structured-and-unstructured-data/</a:t>
            </a:r>
            <a:endParaRPr lang="en-US" dirty="0"/>
          </a:p>
          <a:p>
            <a:r>
              <a:rPr lang="en-US" dirty="0"/>
              <a:t>https://www.w3trainingschool.com/structured-semi-structured-unstructured-data</a:t>
            </a:r>
          </a:p>
        </p:txBody>
      </p:sp>
    </p:spTree>
    <p:extLst>
      <p:ext uri="{BB962C8B-B14F-4D97-AF65-F5344CB8AC3E}">
        <p14:creationId xmlns:p14="http://schemas.microsoft.com/office/powerpoint/2010/main" val="3231706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Science/Big Data Applications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dirty="0">
                <a:solidFill>
                  <a:srgbClr val="FF0000"/>
                </a:solidFill>
              </a:rPr>
              <a:t>Domains currently using data science</a:t>
            </a:r>
          </a:p>
        </p:txBody>
      </p:sp>
      <p:pic>
        <p:nvPicPr>
          <p:cNvPr id="5" name="Picture 4">
            <a:extLst>
              <a:ext uri="{FF2B5EF4-FFF2-40B4-BE49-F238E27FC236}">
                <a16:creationId xmlns:a16="http://schemas.microsoft.com/office/drawing/2014/main" id="{9E1A00D6-BDFA-4F17-ADC9-61EDC0186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862" y="2341984"/>
            <a:ext cx="11344275" cy="4239368"/>
          </a:xfrm>
          <a:prstGeom prst="rect">
            <a:avLst/>
          </a:prstGeom>
        </p:spPr>
      </p:pic>
    </p:spTree>
    <p:extLst>
      <p:ext uri="{BB962C8B-B14F-4D97-AF65-F5344CB8AC3E}">
        <p14:creationId xmlns:p14="http://schemas.microsoft.com/office/powerpoint/2010/main" val="1283523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dirty="0">
                <a:solidFill>
                  <a:srgbClr val="FF0000"/>
                </a:solidFill>
              </a:rPr>
              <a:t>What is data science</a:t>
            </a:r>
          </a:p>
          <a:p>
            <a:pPr marL="0" indent="0">
              <a:buNone/>
            </a:pPr>
            <a:r>
              <a:rPr lang="en-US" sz="1800" dirty="0">
                <a:solidFill>
                  <a:srgbClr val="FF0000"/>
                </a:solidFill>
              </a:rPr>
              <a:t> </a:t>
            </a:r>
            <a:r>
              <a:rPr lang="en-US" sz="1800" dirty="0"/>
              <a:t>Data Science is a blend of various tools, algorithms, and machine learning principles with the goal to discover hidden patterns from the raw data, make sense of the data, predicting the future and take business decisions.</a:t>
            </a:r>
          </a:p>
          <a:p>
            <a:pPr marL="0" indent="0">
              <a:buNone/>
            </a:pPr>
            <a:r>
              <a:rPr lang="en-US" sz="1800" dirty="0"/>
              <a:t>Data </a:t>
            </a:r>
            <a:r>
              <a:rPr lang="en-US" sz="1800" dirty="0" err="1"/>
              <a:t>Analyst,Data</a:t>
            </a:r>
            <a:r>
              <a:rPr lang="en-US" sz="1800" dirty="0"/>
              <a:t> Scientist and Data Engineer</a:t>
            </a:r>
          </a:p>
          <a:p>
            <a:pPr marL="0" indent="0">
              <a:buNone/>
            </a:pPr>
            <a:r>
              <a:rPr lang="en-US" sz="1800" dirty="0"/>
              <a:t>https://www.youtube.com/watch?v=q9oAZwhuUy4</a:t>
            </a:r>
          </a:p>
          <a:p>
            <a:pPr marL="0" indent="0">
              <a:buNone/>
            </a:pPr>
            <a:endParaRPr lang="en-US" dirty="0"/>
          </a:p>
          <a:p>
            <a:pPr marL="0" indent="0">
              <a:buNone/>
            </a:pPr>
            <a:endParaRPr lang="en-US" dirty="0">
              <a:solidFill>
                <a:srgbClr val="FF0000"/>
              </a:solidFill>
            </a:endParaRPr>
          </a:p>
        </p:txBody>
      </p:sp>
      <p:pic>
        <p:nvPicPr>
          <p:cNvPr id="6" name="Picture 5">
            <a:extLst>
              <a:ext uri="{FF2B5EF4-FFF2-40B4-BE49-F238E27FC236}">
                <a16:creationId xmlns:a16="http://schemas.microsoft.com/office/drawing/2014/main" id="{737AF809-BDF9-4846-94BD-78F7F64BF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576" y="3707752"/>
            <a:ext cx="5896946" cy="2857500"/>
          </a:xfrm>
          <a:prstGeom prst="rect">
            <a:avLst/>
          </a:prstGeom>
        </p:spPr>
      </p:pic>
    </p:spTree>
    <p:extLst>
      <p:ext uri="{BB962C8B-B14F-4D97-AF65-F5344CB8AC3E}">
        <p14:creationId xmlns:p14="http://schemas.microsoft.com/office/powerpoint/2010/main" val="1410762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77500" lnSpcReduction="20000"/>
          </a:bodyPr>
          <a:lstStyle/>
          <a:p>
            <a:pPr marL="0" indent="0">
              <a:buNone/>
            </a:pPr>
            <a:r>
              <a:rPr lang="en-US" dirty="0">
                <a:solidFill>
                  <a:srgbClr val="FF0000"/>
                </a:solidFill>
              </a:rPr>
              <a:t>Predictive causal analytics </a:t>
            </a:r>
            <a:r>
              <a:rPr lang="en-US" b="1" dirty="0"/>
              <a:t>– </a:t>
            </a:r>
            <a:r>
              <a:rPr lang="en-US" dirty="0"/>
              <a:t>If you want a model which can predict the possibilities of a particular event in the future, you need to apply predictive causal analytics. </a:t>
            </a:r>
          </a:p>
          <a:p>
            <a:pPr marL="0" indent="0">
              <a:buNone/>
            </a:pPr>
            <a:r>
              <a:rPr lang="en-US" dirty="0"/>
              <a:t>Example: If you are providing money on credit, then the probability of customers making future credit payments on time is a matter of concern for you. Here, you can build a model which can perform predictive analytics on the payment history of the customer to predict if the future payments will be on time or not.</a:t>
            </a:r>
          </a:p>
          <a:p>
            <a:pPr marL="0" indent="0">
              <a:buNone/>
            </a:pPr>
            <a:r>
              <a:rPr lang="en-US" dirty="0">
                <a:solidFill>
                  <a:srgbClr val="FF0000"/>
                </a:solidFill>
              </a:rPr>
              <a:t>Prescriptive analytics: </a:t>
            </a:r>
            <a:r>
              <a:rPr lang="en-US" dirty="0"/>
              <a:t>If you want a model which has the intelligence of taking its own decisions and the ability to modify it with dynamic parameters, you certainly need prescriptive analytics for it. This relatively new field is all about providing advice. In other terms, it not only predicts but suggests a range of prescribed actions and associated outcomes.</a:t>
            </a:r>
          </a:p>
          <a:p>
            <a:pPr marL="0" indent="0">
              <a:buNone/>
            </a:pPr>
            <a:br>
              <a:rPr lang="en-US" dirty="0"/>
            </a:br>
            <a:r>
              <a:rPr lang="en-US" dirty="0"/>
              <a:t>Example for this is Google’s self-driving car which I had discussed earlier too. The data gathered by vehicles can be used to train self-driving cars. You can run algorithms on this data to bring intelligence to it. This will enable your car to take decisions like when to turn, which path to take, when to slow down or speed up.</a:t>
            </a:r>
          </a:p>
          <a:p>
            <a:pPr marL="0" indent="0">
              <a:buNone/>
            </a:pPr>
            <a:endParaRPr lang="en-US" dirty="0">
              <a:solidFill>
                <a:srgbClr val="FF0000"/>
              </a:solidFill>
            </a:endParaRPr>
          </a:p>
        </p:txBody>
      </p:sp>
    </p:spTree>
    <p:extLst>
      <p:ext uri="{BB962C8B-B14F-4D97-AF65-F5344CB8AC3E}">
        <p14:creationId xmlns:p14="http://schemas.microsoft.com/office/powerpoint/2010/main" val="299254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r>
              <a:rPr lang="en-US" dirty="0">
                <a:solidFill>
                  <a:srgbClr val="FF0000"/>
                </a:solidFill>
              </a:rPr>
              <a:t>Machine learning for making predictions </a:t>
            </a:r>
            <a:r>
              <a:rPr lang="en-US" dirty="0"/>
              <a:t>— If you have transactional data of a finance company and need to build a model to determine the future trend, then machine learning algorithms are the best bet. </a:t>
            </a:r>
          </a:p>
          <a:p>
            <a:pPr marL="0" indent="0">
              <a:buNone/>
            </a:pPr>
            <a:r>
              <a:rPr lang="en-US" dirty="0"/>
              <a:t>This falls under the paradigm of supervised learning. It is called supervised because you already have the data based on which you can train your machines. </a:t>
            </a:r>
          </a:p>
          <a:p>
            <a:pPr marL="0" indent="0">
              <a:buNone/>
            </a:pPr>
            <a:r>
              <a:rPr lang="en-US" dirty="0"/>
              <a:t>For example, a fraud detection model can be trained using a historical record of fraudulent purchases.</a:t>
            </a:r>
          </a:p>
          <a:p>
            <a:pPr marL="0" indent="0">
              <a:buNone/>
            </a:pPr>
            <a:endParaRPr lang="en-US" dirty="0">
              <a:solidFill>
                <a:srgbClr val="FF0000"/>
              </a:solidFill>
            </a:endParaRPr>
          </a:p>
        </p:txBody>
      </p:sp>
    </p:spTree>
    <p:extLst>
      <p:ext uri="{BB962C8B-B14F-4D97-AF65-F5344CB8AC3E}">
        <p14:creationId xmlns:p14="http://schemas.microsoft.com/office/powerpoint/2010/main" val="328833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r>
              <a:rPr lang="en-US" dirty="0">
                <a:solidFill>
                  <a:srgbClr val="FF0000"/>
                </a:solidFill>
              </a:rPr>
              <a:t>Machine learning for pattern discovery </a:t>
            </a:r>
            <a:r>
              <a:rPr lang="en-US" dirty="0"/>
              <a:t>— If you don’t have the parameters based on which you can make predictions, then you need to find out the hidden patterns within the dataset to be able to make meaningful predictions. This is nothing but the unsupervised model as you don’t have any predefined labels for grouping. </a:t>
            </a:r>
          </a:p>
          <a:p>
            <a:pPr marL="0" indent="0">
              <a:buNone/>
            </a:pPr>
            <a:r>
              <a:rPr lang="en-US" dirty="0"/>
              <a:t>The most common algorithm used for pattern discovery is Clustering.</a:t>
            </a:r>
            <a:br>
              <a:rPr lang="en-US" dirty="0"/>
            </a:br>
            <a:r>
              <a:rPr lang="en-US" dirty="0"/>
              <a:t>Let’s say you are working in a telephone company and you need to establish a network by putting towers in a region. Then, you can use the clustering technique to find those tower locations which will ensure that all the users receive optimum signal strength.</a:t>
            </a:r>
          </a:p>
          <a:p>
            <a:pPr marL="0" indent="0">
              <a:buNone/>
            </a:pPr>
            <a:endParaRPr lang="en-US" dirty="0">
              <a:solidFill>
                <a:srgbClr val="FF0000"/>
              </a:solidFill>
            </a:endParaRPr>
          </a:p>
        </p:txBody>
      </p:sp>
    </p:spTree>
    <p:extLst>
      <p:ext uri="{BB962C8B-B14F-4D97-AF65-F5344CB8AC3E}">
        <p14:creationId xmlns:p14="http://schemas.microsoft.com/office/powerpoint/2010/main" val="152341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Data Analytics</a:t>
            </a:r>
          </a:p>
          <a:p>
            <a:r>
              <a:rPr lang="en-IN" dirty="0">
                <a:latin typeface="Arial" panose="020B0604020202020204" pitchFamily="34" charset="0"/>
                <a:cs typeface="Arial" panose="020B0604020202020204" pitchFamily="34" charset="0"/>
              </a:rPr>
              <a:t>Structured Vs Un-Structured Data</a:t>
            </a:r>
          </a:p>
          <a:p>
            <a:r>
              <a:rPr lang="en-IN" dirty="0">
                <a:latin typeface="Arial" panose="020B0604020202020204" pitchFamily="34" charset="0"/>
                <a:cs typeface="Arial" panose="020B0604020202020204" pitchFamily="34" charset="0"/>
              </a:rPr>
              <a:t>Data in Motion Vs Data in Rest</a:t>
            </a:r>
          </a:p>
          <a:p>
            <a:r>
              <a:rPr lang="en-IN" dirty="0">
                <a:latin typeface="Arial" panose="020B0604020202020204" pitchFamily="34" charset="0"/>
                <a:cs typeface="Arial" panose="020B0604020202020204" pitchFamily="34" charset="0"/>
              </a:rPr>
              <a:t>Role of Machine Learning</a:t>
            </a:r>
          </a:p>
          <a:p>
            <a:r>
              <a:rPr lang="en-IN" dirty="0">
                <a:latin typeface="Arial" panose="020B0604020202020204" pitchFamily="34" charset="0"/>
                <a:cs typeface="Arial" panose="020B0604020202020204" pitchFamily="34" charset="0"/>
              </a:rPr>
              <a:t>No-SQL Database</a:t>
            </a:r>
          </a:p>
          <a:p>
            <a:r>
              <a:rPr lang="en-IN" dirty="0">
                <a:latin typeface="Arial" panose="020B0604020202020204" pitchFamily="34" charset="0"/>
                <a:cs typeface="Arial" panose="020B0604020202020204" pitchFamily="34" charset="0"/>
              </a:rPr>
              <a:t>Big Data</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val="3691993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Science </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pPr marL="0" indent="0">
              <a:buNone/>
            </a:pPr>
            <a:r>
              <a:rPr lang="en-US" dirty="0">
                <a:solidFill>
                  <a:srgbClr val="FF0000"/>
                </a:solidFill>
              </a:rPr>
              <a:t>Life cycle of data science</a:t>
            </a:r>
          </a:p>
          <a:p>
            <a:pPr marL="0" indent="0">
              <a:buNone/>
            </a:pPr>
            <a:endParaRPr lang="en-US" dirty="0"/>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40A84D78-2CB3-4120-BC7B-197DE91F9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05" y="1520889"/>
            <a:ext cx="7007291" cy="5075854"/>
          </a:xfrm>
          <a:prstGeom prst="rect">
            <a:avLst/>
          </a:prstGeom>
        </p:spPr>
      </p:pic>
    </p:spTree>
    <p:extLst>
      <p:ext uri="{BB962C8B-B14F-4D97-AF65-F5344CB8AC3E}">
        <p14:creationId xmlns:p14="http://schemas.microsoft.com/office/powerpoint/2010/main" val="1822809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Artificial Intelligence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dirty="0"/>
              <a:t>In </a:t>
            </a:r>
            <a:r>
              <a:rPr lang="en-US" dirty="0">
                <a:hlinkClick r:id="rId2" tooltip="Computer science"/>
              </a:rPr>
              <a:t>computer science</a:t>
            </a:r>
            <a:r>
              <a:rPr lang="en-US" dirty="0"/>
              <a:t>, </a:t>
            </a:r>
            <a:r>
              <a:rPr lang="en-US" b="1" dirty="0"/>
              <a:t>artificial intelligence</a:t>
            </a:r>
            <a:r>
              <a:rPr lang="en-US" dirty="0"/>
              <a:t> (</a:t>
            </a:r>
            <a:r>
              <a:rPr lang="en-US" b="1" dirty="0"/>
              <a:t>AI</a:t>
            </a:r>
            <a:r>
              <a:rPr lang="en-US" dirty="0"/>
              <a:t>), sometimes called </a:t>
            </a:r>
            <a:r>
              <a:rPr lang="en-US" b="1" dirty="0"/>
              <a:t>machine intelligence</a:t>
            </a:r>
            <a:r>
              <a:rPr lang="en-US" dirty="0"/>
              <a:t>, is </a:t>
            </a:r>
            <a:r>
              <a:rPr lang="en-US" dirty="0">
                <a:hlinkClick r:id="rId3" tooltip="Intelligence"/>
              </a:rPr>
              <a:t>intelligence</a:t>
            </a:r>
            <a:r>
              <a:rPr lang="en-US" dirty="0"/>
              <a:t> demonstrated by </a:t>
            </a:r>
            <a:r>
              <a:rPr lang="en-US" dirty="0">
                <a:hlinkClick r:id="rId4" tooltip="Machine"/>
              </a:rPr>
              <a:t>machines</a:t>
            </a:r>
            <a:r>
              <a:rPr lang="en-US" dirty="0"/>
              <a:t>, in contrast to the </a:t>
            </a:r>
            <a:r>
              <a:rPr lang="en-US" b="1" dirty="0"/>
              <a:t>natural intelligence</a:t>
            </a:r>
            <a:r>
              <a:rPr lang="en-US" dirty="0"/>
              <a:t> displayed by humans. Colloquially, the term "artificial intelligence" is often used to describe machines (or computers) that mimic "cognitive" functions that humans associate with the </a:t>
            </a:r>
            <a:r>
              <a:rPr lang="en-US" dirty="0">
                <a:hlinkClick r:id="rId5" tooltip="Human mind"/>
              </a:rPr>
              <a:t>human mind</a:t>
            </a:r>
            <a:r>
              <a:rPr lang="en-US" dirty="0"/>
              <a:t>, such as "learning" and "problem solving"</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21</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18060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Cognitive Computing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b="1" u="sng" dirty="0">
                <a:hlinkClick r:id="rId2" tooltip="relating"/>
              </a:rPr>
              <a:t>Cognitive  - </a:t>
            </a:r>
          </a:p>
          <a:p>
            <a:r>
              <a:rPr lang="en-US" b="1" u="sng" dirty="0">
                <a:hlinkClick r:id="rId2" tooltip="relating"/>
              </a:rPr>
              <a:t>Relating</a:t>
            </a:r>
            <a:r>
              <a:rPr lang="en-US" b="1" dirty="0"/>
              <a:t> to or </a:t>
            </a:r>
            <a:r>
              <a:rPr lang="en-US" b="1" dirty="0">
                <a:hlinkClick r:id="rId3" tooltip="involving"/>
              </a:rPr>
              <a:t>involving</a:t>
            </a:r>
            <a:r>
              <a:rPr lang="en-US" b="1" dirty="0"/>
              <a:t> the </a:t>
            </a:r>
            <a:r>
              <a:rPr lang="en-US" b="1" dirty="0">
                <a:hlinkClick r:id="rId4" tooltip="processes"/>
              </a:rPr>
              <a:t>processes</a:t>
            </a:r>
            <a:r>
              <a:rPr lang="en-US" b="1" dirty="0"/>
              <a:t> of </a:t>
            </a:r>
            <a:r>
              <a:rPr lang="en-US" b="1" dirty="0">
                <a:hlinkClick r:id="rId5" tooltip="thinking"/>
              </a:rPr>
              <a:t>thinking</a:t>
            </a:r>
            <a:r>
              <a:rPr lang="en-US" b="1" dirty="0"/>
              <a:t> and </a:t>
            </a:r>
            <a:r>
              <a:rPr lang="en-US" b="1" dirty="0">
                <a:hlinkClick r:id="rId6" tooltip="reasoning"/>
              </a:rPr>
              <a:t>reasoning</a:t>
            </a:r>
            <a:endParaRPr lang="en-US" b="1" dirty="0"/>
          </a:p>
          <a:p>
            <a:r>
              <a:rPr lang="en-US" b="1" dirty="0"/>
              <a:t>Cognitive computing</a:t>
            </a:r>
            <a:r>
              <a:rPr lang="en-US" dirty="0"/>
              <a:t> (</a:t>
            </a:r>
            <a:r>
              <a:rPr lang="en-US" b="1" dirty="0"/>
              <a:t>CC</a:t>
            </a:r>
            <a:r>
              <a:rPr lang="en-US" dirty="0"/>
              <a:t>) describes </a:t>
            </a:r>
            <a:r>
              <a:rPr lang="en-US" dirty="0">
                <a:hlinkClick r:id="rId7" tooltip="Computing platform"/>
              </a:rPr>
              <a:t>technology platforms</a:t>
            </a:r>
            <a:r>
              <a:rPr lang="en-US" dirty="0"/>
              <a:t> that, broadly speaking, are based on the scientific disciplines of </a:t>
            </a:r>
            <a:r>
              <a:rPr lang="en-US" dirty="0">
                <a:hlinkClick r:id="rId8" tooltip="Artificial intelligence"/>
              </a:rPr>
              <a:t>artificial intelligence</a:t>
            </a:r>
            <a:r>
              <a:rPr lang="en-US" dirty="0"/>
              <a:t> and </a:t>
            </a:r>
            <a:r>
              <a:rPr lang="en-US" dirty="0">
                <a:hlinkClick r:id="rId9" tooltip="Signal processing"/>
              </a:rPr>
              <a:t>signal processing</a:t>
            </a:r>
            <a:r>
              <a:rPr lang="en-US" dirty="0"/>
              <a:t>. These platforms encompass </a:t>
            </a:r>
            <a:r>
              <a:rPr lang="en-US" dirty="0">
                <a:hlinkClick r:id="rId10" tooltip="Machine learning"/>
              </a:rPr>
              <a:t>machine learning</a:t>
            </a:r>
            <a:r>
              <a:rPr lang="en-US" dirty="0"/>
              <a:t>, </a:t>
            </a:r>
            <a:r>
              <a:rPr lang="en-US" dirty="0">
                <a:hlinkClick r:id="rId11" tooltip="Automated reasoning"/>
              </a:rPr>
              <a:t>reasoning</a:t>
            </a:r>
            <a:r>
              <a:rPr lang="en-US" dirty="0"/>
              <a:t>, </a:t>
            </a:r>
            <a:r>
              <a:rPr lang="en-US" dirty="0">
                <a:hlinkClick r:id="rId12" tooltip="Natural language processing"/>
              </a:rPr>
              <a:t>natural language processing</a:t>
            </a:r>
            <a:r>
              <a:rPr lang="en-US" dirty="0"/>
              <a:t>, </a:t>
            </a:r>
            <a:r>
              <a:rPr lang="en-US" dirty="0">
                <a:hlinkClick r:id="rId13" tooltip="Speech recognition"/>
              </a:rPr>
              <a:t>speech recognition</a:t>
            </a:r>
            <a:r>
              <a:rPr lang="en-US" dirty="0"/>
              <a:t> and </a:t>
            </a:r>
            <a:r>
              <a:rPr lang="en-US" dirty="0">
                <a:hlinkClick r:id="rId14" tooltip="Computer vision"/>
              </a:rPr>
              <a:t>vision</a:t>
            </a:r>
            <a:r>
              <a:rPr lang="en-US" dirty="0"/>
              <a:t> (object recognition), </a:t>
            </a:r>
            <a:r>
              <a:rPr lang="en-US" dirty="0">
                <a:hlinkClick r:id="rId15" tooltip="Human–computer interaction"/>
              </a:rPr>
              <a:t>human–computer interaction</a:t>
            </a:r>
            <a:r>
              <a:rPr lang="en-US" dirty="0"/>
              <a:t>, </a:t>
            </a:r>
            <a:r>
              <a:rPr lang="en-US" dirty="0">
                <a:hlinkClick r:id="rId16" tooltip="Dialog system"/>
              </a:rPr>
              <a:t>dialog</a:t>
            </a:r>
            <a:r>
              <a:rPr lang="en-US" dirty="0"/>
              <a:t> and narrative generation, among other technologies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22</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990669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AI/ML/DL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11" name="Picture 10">
            <a:extLst>
              <a:ext uri="{FF2B5EF4-FFF2-40B4-BE49-F238E27FC236}">
                <a16:creationId xmlns:a16="http://schemas.microsoft.com/office/drawing/2014/main" id="{A6C7DA0E-04D5-4830-B98D-BC00BA6A0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155" y="1662111"/>
            <a:ext cx="9078686" cy="4514851"/>
          </a:xfrm>
          <a:prstGeom prst="rect">
            <a:avLst/>
          </a:prstGeom>
        </p:spPr>
      </p:pic>
    </p:spTree>
    <p:extLst>
      <p:ext uri="{BB962C8B-B14F-4D97-AF65-F5344CB8AC3E}">
        <p14:creationId xmlns:p14="http://schemas.microsoft.com/office/powerpoint/2010/main" val="3283756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Artificial Intelligence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24</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8" name="Picture 7">
            <a:extLst>
              <a:ext uri="{FF2B5EF4-FFF2-40B4-BE49-F238E27FC236}">
                <a16:creationId xmlns:a16="http://schemas.microsoft.com/office/drawing/2014/main" id="{8E3D26BC-EF1E-49DD-B6B5-8B8E084C8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207" y="1492898"/>
            <a:ext cx="10565585" cy="5228577"/>
          </a:xfrm>
          <a:prstGeom prst="rect">
            <a:avLst/>
          </a:prstGeom>
        </p:spPr>
      </p:pic>
    </p:spTree>
    <p:extLst>
      <p:ext uri="{BB962C8B-B14F-4D97-AF65-F5344CB8AC3E}">
        <p14:creationId xmlns:p14="http://schemas.microsoft.com/office/powerpoint/2010/main" val="1976031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AI – History</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38200" y="1825624"/>
            <a:ext cx="10515600" cy="4530725"/>
          </a:xfrm>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25</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9" name="Picture 8">
            <a:extLst>
              <a:ext uri="{FF2B5EF4-FFF2-40B4-BE49-F238E27FC236}">
                <a16:creationId xmlns:a16="http://schemas.microsoft.com/office/drawing/2014/main" id="{F9F82A4D-6480-4555-9CA1-184EE9C00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647700"/>
            <a:ext cx="9525000" cy="5562600"/>
          </a:xfrm>
          <a:prstGeom prst="rect">
            <a:avLst/>
          </a:prstGeom>
        </p:spPr>
      </p:pic>
    </p:spTree>
    <p:extLst>
      <p:ext uri="{BB962C8B-B14F-4D97-AF65-F5344CB8AC3E}">
        <p14:creationId xmlns:p14="http://schemas.microsoft.com/office/powerpoint/2010/main" val="1239822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No SQL Databases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20000"/>
          </a:bodyPr>
          <a:lstStyle/>
          <a:p>
            <a:r>
              <a:rPr lang="en-US" b="0" i="0" dirty="0">
                <a:solidFill>
                  <a:srgbClr val="42494F"/>
                </a:solidFill>
                <a:effectLst/>
                <a:latin typeface="Akzidenz Grotesk BQ Light"/>
              </a:rPr>
              <a:t>NoSQL databases (aka "not only SQL") are non-tabular databases and store data differently than relational tables. NoSQL databases come in a variety of types based on their data model. The main types are document, key-value, wide-column, and graph. They provide flexible schemas and scale easily with large amounts of data and high user loads.</a:t>
            </a:r>
          </a:p>
          <a:p>
            <a:pPr algn="l"/>
            <a:r>
              <a:rPr lang="en-US" b="1" i="0" dirty="0">
                <a:solidFill>
                  <a:srgbClr val="42494F"/>
                </a:solidFill>
                <a:effectLst/>
                <a:latin typeface="Akzidenz Grotesk BQ Medium"/>
              </a:rPr>
              <a:t>NoSQL database features</a:t>
            </a:r>
          </a:p>
          <a:p>
            <a:pPr algn="l"/>
            <a:r>
              <a:rPr lang="en-US" b="0" i="0" dirty="0">
                <a:solidFill>
                  <a:srgbClr val="42494F"/>
                </a:solidFill>
                <a:effectLst/>
                <a:latin typeface="Akzidenz Grotesk BQ Light"/>
              </a:rPr>
              <a:t>Each NoSQL database has its own unique features. At a high level, many NoSQL databases have the following features:</a:t>
            </a:r>
          </a:p>
          <a:p>
            <a:pPr algn="l">
              <a:buFont typeface="Arial" panose="020B0604020202020204" pitchFamily="34" charset="0"/>
              <a:buChar char="•"/>
            </a:pPr>
            <a:r>
              <a:rPr lang="en-US" b="0" i="0" u="none" strike="noStrike" dirty="0">
                <a:solidFill>
                  <a:srgbClr val="13AA52"/>
                </a:solidFill>
                <a:effectLst/>
                <a:latin typeface="Akzidenz Grotesk BQ Light"/>
                <a:hlinkClick r:id="rId2"/>
              </a:rPr>
              <a:t>Flexible schemas</a:t>
            </a:r>
            <a:endParaRPr lang="en-US" b="0" i="0" dirty="0">
              <a:solidFill>
                <a:srgbClr val="42494F"/>
              </a:solidFill>
              <a:effectLst/>
              <a:latin typeface="Akzidenz Grotesk BQ Light"/>
            </a:endParaRPr>
          </a:p>
          <a:p>
            <a:pPr algn="l">
              <a:buFont typeface="Arial" panose="020B0604020202020204" pitchFamily="34" charset="0"/>
              <a:buChar char="•"/>
            </a:pPr>
            <a:r>
              <a:rPr lang="en-US" b="0" i="0" u="none" strike="noStrike" dirty="0">
                <a:solidFill>
                  <a:srgbClr val="13AA52"/>
                </a:solidFill>
                <a:effectLst/>
                <a:latin typeface="Akzidenz Grotesk BQ Light"/>
                <a:hlinkClick r:id="rId3"/>
              </a:rPr>
              <a:t>Horizontal scaling</a:t>
            </a:r>
            <a:endParaRPr lang="en-US" b="0" i="0" dirty="0">
              <a:solidFill>
                <a:srgbClr val="42494F"/>
              </a:solidFill>
              <a:effectLst/>
              <a:latin typeface="Akzidenz Grotesk BQ Light"/>
            </a:endParaRPr>
          </a:p>
          <a:p>
            <a:pPr algn="l">
              <a:buFont typeface="Arial" panose="020B0604020202020204" pitchFamily="34" charset="0"/>
              <a:buChar char="•"/>
            </a:pPr>
            <a:r>
              <a:rPr lang="en-US" b="0" i="0" u="none" strike="noStrike" dirty="0">
                <a:solidFill>
                  <a:srgbClr val="13AA52"/>
                </a:solidFill>
                <a:effectLst/>
                <a:latin typeface="Akzidenz Grotesk BQ Light"/>
                <a:hlinkClick r:id="rId4"/>
              </a:rPr>
              <a:t>Fast queries due to the data model</a:t>
            </a:r>
            <a:endParaRPr lang="en-US" b="0" i="0" dirty="0">
              <a:solidFill>
                <a:srgbClr val="42494F"/>
              </a:solidFill>
              <a:effectLst/>
              <a:latin typeface="Akzidenz Grotesk BQ Light"/>
            </a:endParaRPr>
          </a:p>
          <a:p>
            <a:pPr algn="l">
              <a:buFont typeface="Arial" panose="020B0604020202020204" pitchFamily="34" charset="0"/>
              <a:buChar char="•"/>
            </a:pPr>
            <a:r>
              <a:rPr lang="en-US" b="0" i="0" u="none" strike="noStrike" dirty="0">
                <a:solidFill>
                  <a:srgbClr val="13AA52"/>
                </a:solidFill>
                <a:effectLst/>
                <a:latin typeface="Akzidenz Grotesk BQ Light"/>
                <a:hlinkClick r:id="rId5"/>
              </a:rPr>
              <a:t>Ease of use for developers</a:t>
            </a:r>
            <a:endParaRPr lang="en-US" b="0" i="0" dirty="0">
              <a:solidFill>
                <a:srgbClr val="42494F"/>
              </a:solidFill>
              <a:effectLst/>
              <a:latin typeface="Akzidenz Grotesk BQ Light"/>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26</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62794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No SQL Databases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0000" lnSpcReduction="20000"/>
          </a:bodyPr>
          <a:lstStyle/>
          <a:p>
            <a:pPr algn="l"/>
            <a:r>
              <a:rPr lang="en-US" b="1" i="0" dirty="0">
                <a:solidFill>
                  <a:srgbClr val="42494F"/>
                </a:solidFill>
                <a:effectLst/>
                <a:latin typeface="Akzidenz Grotesk BQ Medium"/>
              </a:rPr>
              <a:t>Types of NoSQL databases</a:t>
            </a:r>
          </a:p>
          <a:p>
            <a:pPr algn="l"/>
            <a:r>
              <a:rPr lang="en-US" b="0" i="0" dirty="0">
                <a:solidFill>
                  <a:srgbClr val="42494F"/>
                </a:solidFill>
                <a:effectLst/>
                <a:latin typeface="Akzidenz Grotesk BQ Light"/>
              </a:rPr>
              <a:t>Over time, four major </a:t>
            </a:r>
            <a:r>
              <a:rPr lang="en-US" b="0" i="0" u="none" strike="noStrike" dirty="0">
                <a:solidFill>
                  <a:srgbClr val="13AA52"/>
                </a:solidFill>
                <a:effectLst/>
                <a:latin typeface="Akzidenz Grotesk BQ Light"/>
                <a:hlinkClick r:id="rId2"/>
              </a:rPr>
              <a:t>types of NoSQL databases</a:t>
            </a:r>
            <a:r>
              <a:rPr lang="en-US" b="0" i="0" dirty="0">
                <a:solidFill>
                  <a:srgbClr val="42494F"/>
                </a:solidFill>
                <a:effectLst/>
                <a:latin typeface="Akzidenz Grotesk BQ Light"/>
              </a:rPr>
              <a:t> emerged: document databases, key-value databases, wide-column stores, and graph databases.</a:t>
            </a:r>
          </a:p>
          <a:p>
            <a:pPr algn="l">
              <a:buFont typeface="Arial" panose="020B0604020202020204" pitchFamily="34" charset="0"/>
              <a:buChar char="•"/>
            </a:pPr>
            <a:r>
              <a:rPr lang="en-US" b="0" i="0" dirty="0">
                <a:solidFill>
                  <a:srgbClr val="42494F"/>
                </a:solidFill>
                <a:effectLst/>
                <a:latin typeface="Akzidenz Grotesk BQ Medium"/>
              </a:rPr>
              <a:t>Document databases</a:t>
            </a:r>
            <a:r>
              <a:rPr lang="en-US" b="0" i="0" dirty="0">
                <a:solidFill>
                  <a:srgbClr val="42494F"/>
                </a:solidFill>
                <a:effectLst/>
                <a:latin typeface="Akzidenz Grotesk BQ Light"/>
              </a:rPr>
              <a:t> store data in documents similar to JSON (JavaScript Object Notation) objects. Each document contains pairs of fields and values. The values can typically be a variety of types including things like strings, numbers, </a:t>
            </a:r>
            <a:r>
              <a:rPr lang="en-US" b="0" i="0" dirty="0" err="1">
                <a:solidFill>
                  <a:srgbClr val="42494F"/>
                </a:solidFill>
                <a:effectLst/>
                <a:latin typeface="Akzidenz Grotesk BQ Light"/>
              </a:rPr>
              <a:t>booleans</a:t>
            </a:r>
            <a:r>
              <a:rPr lang="en-US" b="0" i="0" dirty="0">
                <a:solidFill>
                  <a:srgbClr val="42494F"/>
                </a:solidFill>
                <a:effectLst/>
                <a:latin typeface="Akzidenz Grotesk BQ Light"/>
              </a:rPr>
              <a:t>, arrays, or objects. </a:t>
            </a:r>
          </a:p>
          <a:p>
            <a:pPr algn="l">
              <a:buFont typeface="Arial" panose="020B0604020202020204" pitchFamily="34" charset="0"/>
              <a:buChar char="•"/>
            </a:pPr>
            <a:r>
              <a:rPr lang="en-US" b="0" i="0" dirty="0">
                <a:solidFill>
                  <a:srgbClr val="42494F"/>
                </a:solidFill>
                <a:effectLst/>
                <a:latin typeface="Akzidenz Grotesk BQ Light"/>
              </a:rPr>
              <a:t>Example of Document Databases - MongoDB, CouchDB, </a:t>
            </a:r>
            <a:r>
              <a:rPr lang="en-US" b="0" i="0" dirty="0" err="1">
                <a:solidFill>
                  <a:srgbClr val="42494F"/>
                </a:solidFill>
                <a:effectLst/>
                <a:latin typeface="Akzidenz Grotesk BQ Light"/>
              </a:rPr>
              <a:t>Cloudant</a:t>
            </a:r>
            <a:endParaRPr lang="en-US" b="0" i="0" dirty="0">
              <a:solidFill>
                <a:srgbClr val="42494F"/>
              </a:solidFill>
              <a:effectLst/>
              <a:latin typeface="Akzidenz Grotesk BQ Light"/>
            </a:endParaRPr>
          </a:p>
          <a:p>
            <a:pPr algn="l">
              <a:buFont typeface="Arial" panose="020B0604020202020204" pitchFamily="34" charset="0"/>
              <a:buChar char="•"/>
            </a:pPr>
            <a:r>
              <a:rPr lang="en-US" b="0" i="0" dirty="0">
                <a:solidFill>
                  <a:srgbClr val="42494F"/>
                </a:solidFill>
                <a:effectLst/>
                <a:latin typeface="Akzidenz Grotesk BQ Medium"/>
              </a:rPr>
              <a:t>Key-value databases</a:t>
            </a:r>
            <a:r>
              <a:rPr lang="en-US" b="0" i="0" dirty="0">
                <a:solidFill>
                  <a:srgbClr val="42494F"/>
                </a:solidFill>
                <a:effectLst/>
                <a:latin typeface="Akzidenz Grotesk BQ Light"/>
              </a:rPr>
              <a:t> are a simpler type of database where each item contains keys and values.</a:t>
            </a:r>
          </a:p>
          <a:p>
            <a:pPr algn="l">
              <a:buFont typeface="Arial" panose="020B0604020202020204" pitchFamily="34" charset="0"/>
              <a:buChar char="•"/>
            </a:pPr>
            <a:r>
              <a:rPr lang="en-US" b="0" i="0" dirty="0">
                <a:solidFill>
                  <a:srgbClr val="42494F"/>
                </a:solidFill>
                <a:effectLst/>
                <a:latin typeface="Akzidenz Grotesk BQ Light"/>
              </a:rPr>
              <a:t>Examples of Key-Value pair database - Memcached, Redis, Coherence</a:t>
            </a:r>
          </a:p>
          <a:p>
            <a:pPr algn="l">
              <a:buFont typeface="Arial" panose="020B0604020202020204" pitchFamily="34" charset="0"/>
              <a:buChar char="•"/>
            </a:pPr>
            <a:r>
              <a:rPr lang="en-US" b="0" i="0" dirty="0">
                <a:solidFill>
                  <a:srgbClr val="42494F"/>
                </a:solidFill>
                <a:effectLst/>
                <a:latin typeface="Akzidenz Grotesk BQ Medium"/>
              </a:rPr>
              <a:t>Wide-column/Tabular stores</a:t>
            </a:r>
            <a:r>
              <a:rPr lang="en-US" b="0" i="0" dirty="0">
                <a:solidFill>
                  <a:srgbClr val="42494F"/>
                </a:solidFill>
                <a:effectLst/>
                <a:latin typeface="Akzidenz Grotesk BQ Light"/>
              </a:rPr>
              <a:t> store data in tables, rows, and dynamic columns.</a:t>
            </a:r>
          </a:p>
          <a:p>
            <a:pPr algn="l">
              <a:buFont typeface="Arial" panose="020B0604020202020204" pitchFamily="34" charset="0"/>
              <a:buChar char="•"/>
            </a:pPr>
            <a:r>
              <a:rPr lang="en-US" dirty="0">
                <a:solidFill>
                  <a:srgbClr val="42494F"/>
                </a:solidFill>
                <a:latin typeface="Akzidenz Grotesk BQ Light"/>
              </a:rPr>
              <a:t>Examples of Wide-column - </a:t>
            </a:r>
            <a:r>
              <a:rPr lang="en-US" dirty="0" err="1">
                <a:solidFill>
                  <a:srgbClr val="42494F"/>
                </a:solidFill>
                <a:latin typeface="Akzidenz Grotesk BQ Light"/>
              </a:rPr>
              <a:t>Hbase</a:t>
            </a:r>
            <a:r>
              <a:rPr lang="en-US" dirty="0">
                <a:solidFill>
                  <a:srgbClr val="42494F"/>
                </a:solidFill>
                <a:latin typeface="Akzidenz Grotesk BQ Light"/>
              </a:rPr>
              <a:t>, Big Table, </a:t>
            </a:r>
            <a:r>
              <a:rPr lang="en-US" dirty="0" err="1">
                <a:solidFill>
                  <a:srgbClr val="42494F"/>
                </a:solidFill>
                <a:latin typeface="Akzidenz Grotesk BQ Light"/>
              </a:rPr>
              <a:t>Accumulo</a:t>
            </a:r>
            <a:endParaRPr lang="en-US" b="0" i="0" dirty="0">
              <a:solidFill>
                <a:srgbClr val="42494F"/>
              </a:solidFill>
              <a:effectLst/>
              <a:latin typeface="Akzidenz Grotesk BQ Light"/>
            </a:endParaRPr>
          </a:p>
          <a:p>
            <a:pPr algn="l">
              <a:buFont typeface="Arial" panose="020B0604020202020204" pitchFamily="34" charset="0"/>
              <a:buChar char="•"/>
            </a:pPr>
            <a:r>
              <a:rPr lang="en-US" b="0" i="0" dirty="0">
                <a:solidFill>
                  <a:srgbClr val="42494F"/>
                </a:solidFill>
                <a:effectLst/>
                <a:latin typeface="Akzidenz Grotesk BQ Medium"/>
              </a:rPr>
              <a:t>Graph databases</a:t>
            </a:r>
            <a:r>
              <a:rPr lang="en-US" b="0" i="0" dirty="0">
                <a:solidFill>
                  <a:srgbClr val="42494F"/>
                </a:solidFill>
                <a:effectLst/>
                <a:latin typeface="Akzidenz Grotesk BQ Light"/>
              </a:rPr>
              <a:t> store data in nodes and edges. Nodes typically store information about people, places, and things, while edges store information about the relationships between the nodes.</a:t>
            </a:r>
          </a:p>
          <a:p>
            <a:pPr algn="l">
              <a:buFont typeface="Arial" panose="020B0604020202020204" pitchFamily="34" charset="0"/>
              <a:buChar char="•"/>
            </a:pPr>
            <a:r>
              <a:rPr lang="en-US" dirty="0">
                <a:solidFill>
                  <a:srgbClr val="42494F"/>
                </a:solidFill>
                <a:latin typeface="Akzidenz Grotesk BQ Light"/>
              </a:rPr>
              <a:t>Examples of Graph database - Amazon Neptune, Neo4j</a:t>
            </a:r>
            <a:endParaRPr lang="en-US" b="0" i="0" dirty="0">
              <a:solidFill>
                <a:srgbClr val="42494F"/>
              </a:solidFill>
              <a:effectLst/>
              <a:latin typeface="Akzidenz Grotesk BQ Light"/>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27</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632158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No SQL Databases ?</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pPr algn="l"/>
            <a:r>
              <a:rPr lang="en-US" b="1" i="0" dirty="0">
                <a:solidFill>
                  <a:srgbClr val="42494F"/>
                </a:solidFill>
                <a:effectLst/>
                <a:latin typeface="Akzidenz Grotesk BQ Medium"/>
              </a:rPr>
              <a:t>When should NoSQL be used?</a:t>
            </a:r>
          </a:p>
          <a:p>
            <a:pPr algn="l"/>
            <a:r>
              <a:rPr lang="en-US" b="0" i="0" dirty="0">
                <a:solidFill>
                  <a:srgbClr val="42494F"/>
                </a:solidFill>
                <a:effectLst/>
                <a:latin typeface="Akzidenz Grotesk BQ Light"/>
              </a:rPr>
              <a:t>When deciding which database to use, decision-makers typically find one or more of the following factors lead them to selecting a NoSQL database:</a:t>
            </a:r>
          </a:p>
          <a:p>
            <a:pPr algn="l">
              <a:buFont typeface="Arial" panose="020B0604020202020204" pitchFamily="34" charset="0"/>
              <a:buChar char="•"/>
            </a:pPr>
            <a:r>
              <a:rPr lang="en-US" b="0" i="0" dirty="0">
                <a:solidFill>
                  <a:srgbClr val="42494F"/>
                </a:solidFill>
                <a:effectLst/>
                <a:latin typeface="Akzidenz Grotesk BQ Light"/>
              </a:rPr>
              <a:t>Fast-paced Agile development</a:t>
            </a:r>
          </a:p>
          <a:p>
            <a:pPr algn="l">
              <a:buFont typeface="Arial" panose="020B0604020202020204" pitchFamily="34" charset="0"/>
              <a:buChar char="•"/>
            </a:pPr>
            <a:r>
              <a:rPr lang="en-US" b="0" i="0" dirty="0">
                <a:solidFill>
                  <a:srgbClr val="42494F"/>
                </a:solidFill>
                <a:effectLst/>
                <a:latin typeface="Akzidenz Grotesk BQ Light"/>
              </a:rPr>
              <a:t>Storage of structured and semi-structured data</a:t>
            </a:r>
          </a:p>
          <a:p>
            <a:pPr algn="l">
              <a:buFont typeface="Arial" panose="020B0604020202020204" pitchFamily="34" charset="0"/>
              <a:buChar char="•"/>
            </a:pPr>
            <a:r>
              <a:rPr lang="en-US" b="0" i="0" dirty="0">
                <a:solidFill>
                  <a:srgbClr val="42494F"/>
                </a:solidFill>
                <a:effectLst/>
                <a:latin typeface="Akzidenz Grotesk BQ Light"/>
              </a:rPr>
              <a:t>Huge volumes of data</a:t>
            </a:r>
          </a:p>
          <a:p>
            <a:pPr algn="l">
              <a:buFont typeface="Arial" panose="020B0604020202020204" pitchFamily="34" charset="0"/>
              <a:buChar char="•"/>
            </a:pPr>
            <a:r>
              <a:rPr lang="en-US" b="0" i="0" dirty="0">
                <a:solidFill>
                  <a:srgbClr val="42494F"/>
                </a:solidFill>
                <a:effectLst/>
                <a:latin typeface="Akzidenz Grotesk BQ Light"/>
              </a:rPr>
              <a:t>Requirements for scale-out architecture</a:t>
            </a:r>
          </a:p>
          <a:p>
            <a:pPr algn="l">
              <a:buFont typeface="Arial" panose="020B0604020202020204" pitchFamily="34" charset="0"/>
              <a:buChar char="•"/>
            </a:pPr>
            <a:r>
              <a:rPr lang="en-US" b="0" i="0" dirty="0">
                <a:solidFill>
                  <a:srgbClr val="42494F"/>
                </a:solidFill>
                <a:effectLst/>
                <a:latin typeface="Akzidenz Grotesk BQ Light"/>
              </a:rPr>
              <a:t>Modern application paradigms like microservices and real-time streaming</a:t>
            </a:r>
          </a:p>
          <a:p>
            <a:r>
              <a:rPr lang="en-IN" dirty="0">
                <a:latin typeface="Arial" panose="020B0604020202020204" pitchFamily="34" charset="0"/>
                <a:cs typeface="Arial" panose="020B0604020202020204" pitchFamily="34" charset="0"/>
                <a:hlinkClick r:id="rId2"/>
              </a:rPr>
              <a:t>https://www.mongodb.com/nosql-explained</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https://www.geeksforgeeks.org/introduction-to-nosql/</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28</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745361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Big Data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7500" lnSpcReduction="20000"/>
          </a:bodyPr>
          <a:lstStyle/>
          <a:p>
            <a:r>
              <a:rPr lang="en-US" b="0" i="0" dirty="0">
                <a:solidFill>
                  <a:srgbClr val="222222"/>
                </a:solidFill>
                <a:effectLst/>
                <a:latin typeface="Lato" panose="020F0502020204030203" pitchFamily="34" charset="0"/>
              </a:rPr>
              <a:t>Big data is exactly what the name suggests, a “big” amount of data. Big Data means a data set that is large in terms of volume and is more complex. Because of the large volume and higher complexity of Big Data, traditional data processing software cannot handle it. Big Data simply means datasets containing a large amount of diverse data, both structured as well as unstructured.</a:t>
            </a:r>
          </a:p>
          <a:p>
            <a:r>
              <a:rPr lang="en-US" b="0" i="0" dirty="0">
                <a:solidFill>
                  <a:srgbClr val="222222"/>
                </a:solidFill>
                <a:effectLst/>
                <a:latin typeface="Lato" panose="020F0502020204030203" pitchFamily="34" charset="0"/>
              </a:rPr>
              <a:t>Big Data allows companies to address issues they are facing in their business, and solve these problems effectively using Big Data Analytics. Companies try to identify patterns and draw insights from this sea of data so that it can be acted upon to solve the problem(s) at hand.</a:t>
            </a:r>
          </a:p>
          <a:p>
            <a:r>
              <a:rPr lang="en-US" b="0" i="0" dirty="0">
                <a:solidFill>
                  <a:srgbClr val="222222"/>
                </a:solidFill>
                <a:effectLst/>
                <a:latin typeface="Lato" panose="020F0502020204030203" pitchFamily="34" charset="0"/>
              </a:rPr>
              <a:t>Although companies have been collecting a huge amount of data for decades, the concept of Big Data only gained popularity in the early-mid 2000s. Corporations realized the amount of data that was being collected on a daily basis, and the importance of using this data effectively.</a:t>
            </a:r>
          </a:p>
          <a:p>
            <a:r>
              <a:rPr lang="en-IN" dirty="0">
                <a:latin typeface="Arial" panose="020B0604020202020204" pitchFamily="34" charset="0"/>
                <a:cs typeface="Arial" panose="020B0604020202020204" pitchFamily="34" charset="0"/>
              </a:rPr>
              <a:t>https://www.analyticsvidhya.com/blog/2021/05/what-is-big-data-introduction-uses-and-applications/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29</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90562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Analytics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lstStyle/>
          <a:p>
            <a:r>
              <a:rPr lang="en-US" b="0" i="0" dirty="0">
                <a:solidFill>
                  <a:srgbClr val="666666"/>
                </a:solidFill>
                <a:effectLst/>
                <a:latin typeface="Arial" panose="020B0604020202020204" pitchFamily="34" charset="0"/>
              </a:rPr>
              <a:t>Data analytics (DA) is the process of examining data sets in order to find trends and draw conclusions about the information they contain. Increasingly, data analytics is done with the aid of specialized systems and software.</a:t>
            </a:r>
          </a:p>
          <a:p>
            <a:r>
              <a:rPr lang="en-US" b="0" i="0" u="sng" dirty="0">
                <a:solidFill>
                  <a:srgbClr val="007CAD"/>
                </a:solidFill>
                <a:effectLst/>
                <a:latin typeface="Arial" panose="020B0604020202020204" pitchFamily="34" charset="0"/>
                <a:hlinkClick r:id="rId2"/>
              </a:rPr>
              <a:t>Data analytics technologies</a:t>
            </a:r>
            <a:r>
              <a:rPr lang="en-US" b="0" i="0" dirty="0">
                <a:solidFill>
                  <a:srgbClr val="666666"/>
                </a:solidFill>
                <a:effectLst/>
                <a:latin typeface="Arial" panose="020B0604020202020204" pitchFamily="34" charset="0"/>
              </a:rPr>
              <a:t> and techniques are widely used in commercial industries to enable organizations to make more-informed business decisions. Scientists and researchers also use analytics tools to verify or disprove scientific models, theories and hypotheses.</a:t>
            </a:r>
            <a:endParaRPr lang="en-US" dirty="0"/>
          </a:p>
        </p:txBody>
      </p:sp>
    </p:spTree>
    <p:extLst>
      <p:ext uri="{BB962C8B-B14F-4D97-AF65-F5344CB8AC3E}">
        <p14:creationId xmlns:p14="http://schemas.microsoft.com/office/powerpoint/2010/main" val="3907019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Big Data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77500" lnSpcReduction="20000"/>
          </a:bodyPr>
          <a:lstStyle/>
          <a:p>
            <a:r>
              <a:rPr lang="en-US" b="0" i="0" dirty="0">
                <a:solidFill>
                  <a:srgbClr val="222222"/>
                </a:solidFill>
                <a:effectLst/>
                <a:latin typeface="Lato" panose="020F0502020204030203" pitchFamily="34" charset="0"/>
              </a:rPr>
              <a:t>What are the 5 Vs of Big Data?</a:t>
            </a:r>
          </a:p>
          <a:p>
            <a:pPr algn="l"/>
            <a:r>
              <a:rPr lang="en-US" b="0" i="0" dirty="0">
                <a:solidFill>
                  <a:srgbClr val="222222"/>
                </a:solidFill>
                <a:effectLst/>
                <a:latin typeface="Lato" panose="020F0502020204030203" pitchFamily="34" charset="0"/>
              </a:rPr>
              <a:t>Doug Laney introduced this concept of 3 Vs of Big Data, viz. Volume, Variety, and Velocity.</a:t>
            </a:r>
          </a:p>
          <a:p>
            <a:pPr algn="l"/>
            <a:r>
              <a:rPr lang="en-US" b="1" i="0" dirty="0">
                <a:solidFill>
                  <a:srgbClr val="222222"/>
                </a:solidFill>
                <a:effectLst/>
                <a:latin typeface="Lato" panose="020F0502020204030203" pitchFamily="34" charset="0"/>
              </a:rPr>
              <a:t>Volume</a:t>
            </a:r>
            <a:r>
              <a:rPr lang="en-US" b="0" i="0" dirty="0">
                <a:solidFill>
                  <a:srgbClr val="222222"/>
                </a:solidFill>
                <a:effectLst/>
                <a:latin typeface="Lato" panose="020F0502020204030203" pitchFamily="34" charset="0"/>
              </a:rPr>
              <a:t> refers to the amount of data that is being collected. The data could be structured or unstructured.</a:t>
            </a:r>
          </a:p>
          <a:p>
            <a:pPr algn="l"/>
            <a:r>
              <a:rPr lang="en-US" b="1" i="0" dirty="0">
                <a:solidFill>
                  <a:srgbClr val="222222"/>
                </a:solidFill>
                <a:effectLst/>
                <a:latin typeface="Lato" panose="020F0502020204030203" pitchFamily="34" charset="0"/>
              </a:rPr>
              <a:t>Velocity </a:t>
            </a:r>
            <a:r>
              <a:rPr lang="en-US" b="0" i="0" dirty="0">
                <a:solidFill>
                  <a:srgbClr val="222222"/>
                </a:solidFill>
                <a:effectLst/>
                <a:latin typeface="Lato" panose="020F0502020204030203" pitchFamily="34" charset="0"/>
              </a:rPr>
              <a:t>refers to the rate at which data is coming in.</a:t>
            </a:r>
          </a:p>
          <a:p>
            <a:pPr algn="l"/>
            <a:r>
              <a:rPr lang="en-US" b="1" i="0" dirty="0">
                <a:solidFill>
                  <a:srgbClr val="222222"/>
                </a:solidFill>
                <a:effectLst/>
                <a:latin typeface="Lato" panose="020F0502020204030203" pitchFamily="34" charset="0"/>
              </a:rPr>
              <a:t>Variety </a:t>
            </a:r>
            <a:r>
              <a:rPr lang="en-US" b="0" i="0" dirty="0">
                <a:solidFill>
                  <a:srgbClr val="222222"/>
                </a:solidFill>
                <a:effectLst/>
                <a:latin typeface="Lato" panose="020F0502020204030203" pitchFamily="34" charset="0"/>
              </a:rPr>
              <a:t>refers to the different kinds of data (data types, formats, etc.) that is coming in for analysis.</a:t>
            </a:r>
          </a:p>
          <a:p>
            <a:pPr algn="l"/>
            <a:r>
              <a:rPr lang="en-US" b="0" i="0" dirty="0">
                <a:solidFill>
                  <a:srgbClr val="222222"/>
                </a:solidFill>
                <a:effectLst/>
                <a:latin typeface="Lato" panose="020F0502020204030203" pitchFamily="34" charset="0"/>
              </a:rPr>
              <a:t>Over the last few years, 2 additional Vs of data have also emerged – value and veracity.</a:t>
            </a:r>
          </a:p>
          <a:p>
            <a:pPr algn="l"/>
            <a:r>
              <a:rPr lang="en-US" b="1" i="0" dirty="0">
                <a:solidFill>
                  <a:srgbClr val="222222"/>
                </a:solidFill>
                <a:effectLst/>
                <a:latin typeface="Lato" panose="020F0502020204030203" pitchFamily="34" charset="0"/>
              </a:rPr>
              <a:t>Value</a:t>
            </a:r>
            <a:r>
              <a:rPr lang="en-US" b="0" i="0" dirty="0">
                <a:solidFill>
                  <a:srgbClr val="222222"/>
                </a:solidFill>
                <a:effectLst/>
                <a:latin typeface="Lato" panose="020F0502020204030203" pitchFamily="34" charset="0"/>
              </a:rPr>
              <a:t> refers to the usefulness of the collected data.</a:t>
            </a:r>
          </a:p>
          <a:p>
            <a:pPr algn="l"/>
            <a:r>
              <a:rPr lang="en-US" b="1" i="0" dirty="0">
                <a:solidFill>
                  <a:srgbClr val="222222"/>
                </a:solidFill>
                <a:effectLst/>
                <a:latin typeface="Lato" panose="020F0502020204030203" pitchFamily="34" charset="0"/>
              </a:rPr>
              <a:t>Veracity</a:t>
            </a:r>
            <a:r>
              <a:rPr lang="en-US" b="0" i="0" dirty="0">
                <a:solidFill>
                  <a:srgbClr val="222222"/>
                </a:solidFill>
                <a:effectLst/>
                <a:latin typeface="Lato" panose="020F0502020204030203" pitchFamily="34" charset="0"/>
              </a:rPr>
              <a:t> refers to the quality of data that is coming in from different sources.</a:t>
            </a:r>
          </a:p>
          <a:p>
            <a:pPr algn="l"/>
            <a:r>
              <a:rPr lang="en-US" b="0" i="0" dirty="0">
                <a:solidFill>
                  <a:srgbClr val="222222"/>
                </a:solidFill>
                <a:effectLst/>
                <a:latin typeface="Lato" panose="020F0502020204030203" pitchFamily="34" charset="0"/>
              </a:rPr>
              <a:t>https://www.youtube.com/watch?v=bAyrObl7TYE</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30</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914527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Big Data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US" b="0" i="0" dirty="0">
              <a:solidFill>
                <a:srgbClr val="222222"/>
              </a:solidFill>
              <a:effectLst/>
              <a:latin typeface="Lato" panose="020F0502020204030203"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31</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1026" name="Picture 2" descr="What is Big Data? - BPI - The destination for everything process related">
            <a:extLst>
              <a:ext uri="{FF2B5EF4-FFF2-40B4-BE49-F238E27FC236}">
                <a16:creationId xmlns:a16="http://schemas.microsoft.com/office/drawing/2014/main" id="{1826E8A6-B997-251E-4BF9-96273E816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840" y="1343682"/>
            <a:ext cx="9408160" cy="415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346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Big Data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r>
              <a:rPr lang="en-US" b="0" i="0" dirty="0">
                <a:solidFill>
                  <a:srgbClr val="222222"/>
                </a:solidFill>
                <a:effectLst/>
                <a:latin typeface="Lato" panose="020F0502020204030203" pitchFamily="34" charset="0"/>
              </a:rPr>
              <a:t>Applications in the real world</a:t>
            </a:r>
          </a:p>
          <a:p>
            <a:pPr algn="l"/>
            <a:r>
              <a:rPr lang="en-US" b="0" i="0" dirty="0">
                <a:solidFill>
                  <a:srgbClr val="222222"/>
                </a:solidFill>
                <a:effectLst/>
                <a:latin typeface="Lato" panose="020F0502020204030203" pitchFamily="34" charset="0"/>
              </a:rPr>
              <a:t>Big Data helps corporations in making better and faster decisions, because they have more information available to solve problems, and have more data to test their hypothesis on.</a:t>
            </a:r>
          </a:p>
          <a:p>
            <a:pPr algn="l"/>
            <a:r>
              <a:rPr lang="en-US" b="1" i="0" dirty="0">
                <a:solidFill>
                  <a:srgbClr val="222222"/>
                </a:solidFill>
                <a:effectLst/>
                <a:latin typeface="Lato" panose="020F0502020204030203" pitchFamily="34" charset="0"/>
              </a:rPr>
              <a:t>Customer experience</a:t>
            </a:r>
            <a:r>
              <a:rPr lang="en-US" b="0" i="0" dirty="0">
                <a:solidFill>
                  <a:srgbClr val="222222"/>
                </a:solidFill>
                <a:effectLst/>
                <a:latin typeface="Lato" panose="020F0502020204030203" pitchFamily="34" charset="0"/>
              </a:rPr>
              <a:t> is a major field that has been revolutionized with the advent of Big Data. Companies are collecting more data about their customers and their preferences than ever. This data is being leveraged in a positive way, by giving personalized recommendations and offers to customers, who are more than happy to allow companies to collect this data in return for the personalized services. The recommendations you get on Netflix, or Amazon/Flipkart are a gift of Big Data!</a:t>
            </a:r>
          </a:p>
          <a:p>
            <a:endParaRPr lang="en-US" b="0" i="0" dirty="0">
              <a:solidFill>
                <a:srgbClr val="222222"/>
              </a:solidFill>
              <a:effectLst/>
              <a:latin typeface="Lato" panose="020F0502020204030203"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32</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1978506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Big Data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20000"/>
          </a:bodyPr>
          <a:lstStyle/>
          <a:p>
            <a:r>
              <a:rPr lang="en-US" b="1" i="0" dirty="0">
                <a:solidFill>
                  <a:srgbClr val="222222"/>
                </a:solidFill>
                <a:effectLst/>
                <a:latin typeface="Lato" panose="020F0502020204030203" pitchFamily="34" charset="0"/>
              </a:rPr>
              <a:t>Machine Learning</a:t>
            </a:r>
            <a:r>
              <a:rPr lang="en-US" b="0" i="0" dirty="0">
                <a:solidFill>
                  <a:srgbClr val="222222"/>
                </a:solidFill>
                <a:effectLst/>
                <a:latin typeface="Lato" panose="020F0502020204030203" pitchFamily="34" charset="0"/>
              </a:rPr>
              <a:t> is another field that has benefited greatly from the increasing popularity of Big Data. More data means we have larger datasets to train our ML models, and a more trained model (generally) results in a better performance. Also, with the help of Machine Learning, we are now able to automate tasks that were earlier being done manually, all thanks to Big Data.</a:t>
            </a:r>
          </a:p>
          <a:p>
            <a:pPr algn="l"/>
            <a:r>
              <a:rPr lang="en-US" b="1" i="0" dirty="0">
                <a:solidFill>
                  <a:srgbClr val="222222"/>
                </a:solidFill>
                <a:effectLst/>
                <a:latin typeface="Lato" panose="020F0502020204030203" pitchFamily="34" charset="0"/>
              </a:rPr>
              <a:t>Demand forecasting</a:t>
            </a:r>
            <a:r>
              <a:rPr lang="en-US" b="0" i="0" dirty="0">
                <a:solidFill>
                  <a:srgbClr val="222222"/>
                </a:solidFill>
                <a:effectLst/>
                <a:latin typeface="Lato" panose="020F0502020204030203" pitchFamily="34" charset="0"/>
              </a:rPr>
              <a:t> has become more accurate with more and more data being collected about customer purchases. This helps companies build forecasting models, that help them forecast future demand, and scale production accordingly. It helps companies, especially those in manufacturing businesses, to reduce the cost of storing unsold inventory in warehouses.</a:t>
            </a:r>
          </a:p>
          <a:p>
            <a:pPr algn="l"/>
            <a:r>
              <a:rPr lang="en-US" b="0" i="0" dirty="0">
                <a:solidFill>
                  <a:srgbClr val="222222"/>
                </a:solidFill>
                <a:effectLst/>
                <a:latin typeface="Lato" panose="020F0502020204030203" pitchFamily="34" charset="0"/>
              </a:rPr>
              <a:t>Big data also has extensive use in applications such as product development and fraud detection.</a:t>
            </a:r>
          </a:p>
          <a:p>
            <a:endParaRPr lang="en-US" b="0" i="0" dirty="0">
              <a:solidFill>
                <a:srgbClr val="222222"/>
              </a:solidFill>
              <a:effectLst/>
              <a:latin typeface="Lato" panose="020F0502020204030203"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997990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Big Data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85000" lnSpcReduction="20000"/>
          </a:bodyPr>
          <a:lstStyle/>
          <a:p>
            <a:pPr algn="l"/>
            <a:r>
              <a:rPr lang="en-US" b="0" i="0" dirty="0">
                <a:solidFill>
                  <a:srgbClr val="222222"/>
                </a:solidFill>
                <a:effectLst/>
                <a:latin typeface="Lato" panose="020F0502020204030203" pitchFamily="34" charset="0"/>
              </a:rPr>
              <a:t>How to store and process Big Data?</a:t>
            </a:r>
          </a:p>
          <a:p>
            <a:pPr algn="l"/>
            <a:r>
              <a:rPr lang="en-US" b="0" i="0" dirty="0">
                <a:solidFill>
                  <a:srgbClr val="222222"/>
                </a:solidFill>
                <a:effectLst/>
                <a:latin typeface="Lato" panose="020F0502020204030203" pitchFamily="34" charset="0"/>
              </a:rPr>
              <a:t>The volume and velocity of Big Data can be huge, which makes it almost impossible to store it in traditional data warehouses. Although some and sensitive information can be stored on company premises, for most of the data, companies have to opt for cloud storage or Hadoop.</a:t>
            </a:r>
          </a:p>
          <a:p>
            <a:pPr algn="l"/>
            <a:r>
              <a:rPr lang="en-US" b="1" i="0" dirty="0">
                <a:solidFill>
                  <a:srgbClr val="222222"/>
                </a:solidFill>
                <a:effectLst/>
                <a:latin typeface="Lato" panose="020F0502020204030203" pitchFamily="34" charset="0"/>
              </a:rPr>
              <a:t>Cloud storage</a:t>
            </a:r>
            <a:r>
              <a:rPr lang="en-US" b="0" i="0" dirty="0">
                <a:solidFill>
                  <a:srgbClr val="222222"/>
                </a:solidFill>
                <a:effectLst/>
                <a:latin typeface="Lato" panose="020F0502020204030203" pitchFamily="34" charset="0"/>
              </a:rPr>
              <a:t> allows businesses to store their data on the internet with the help of a cloud service provider (like Amazon Web Services, Microsoft Azure, or Google Cloud Platform) who takes the responsibility of managing and storing the data. The data can be accessed easily and quickly with an API.</a:t>
            </a:r>
          </a:p>
          <a:p>
            <a:r>
              <a:rPr lang="en-US" b="1" i="0" dirty="0">
                <a:solidFill>
                  <a:srgbClr val="222222"/>
                </a:solidFill>
                <a:effectLst/>
                <a:latin typeface="Lato" panose="020F0502020204030203" pitchFamily="34" charset="0"/>
              </a:rPr>
              <a:t>Hadoop </a:t>
            </a:r>
            <a:r>
              <a:rPr lang="en-US" b="0" i="0" dirty="0">
                <a:solidFill>
                  <a:srgbClr val="222222"/>
                </a:solidFill>
                <a:effectLst/>
                <a:latin typeface="Lato" panose="020F0502020204030203" pitchFamily="34" charset="0"/>
              </a:rPr>
              <a:t>also does the same thing, by giving you the ability to store and process large amounts of data at once. Hadoop is an open-source software framework and is free. It allows users to process large datasets across clusters of computers.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34</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565881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Big Data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Challenges</a:t>
            </a:r>
          </a:p>
          <a:p>
            <a:r>
              <a:rPr lang="en-US" dirty="0">
                <a:latin typeface="Arial" panose="020B0604020202020204" pitchFamily="34" charset="0"/>
                <a:cs typeface="Arial" panose="020B0604020202020204" pitchFamily="34" charset="0"/>
              </a:rPr>
              <a:t>1. Data growth</a:t>
            </a:r>
          </a:p>
          <a:p>
            <a:r>
              <a:rPr lang="en-US" dirty="0">
                <a:latin typeface="Arial" panose="020B0604020202020204" pitchFamily="34" charset="0"/>
                <a:cs typeface="Arial" panose="020B0604020202020204" pitchFamily="34" charset="0"/>
              </a:rPr>
              <a:t>Managing datasets having terabytes of information can be a big challenge for companies. As datasets grow in size, storing them not only becomes a challenge but also becomes an expensive affair for companies.</a:t>
            </a:r>
          </a:p>
          <a:p>
            <a:r>
              <a:rPr lang="en-US" dirty="0">
                <a:latin typeface="Arial" panose="020B0604020202020204" pitchFamily="34" charset="0"/>
                <a:cs typeface="Arial" panose="020B0604020202020204" pitchFamily="34" charset="0"/>
              </a:rPr>
              <a:t>To overcome this, companies are now starting to pay attention to data compression and de-duplication. Data compression reduces the number of bits that the data needs, resulting in a reduction in space being consumed. Data de-duplication is the process of making sure duplicate and unwanted data does not reside in our database.</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35</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10781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Big Data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2. Data security</a:t>
            </a:r>
          </a:p>
          <a:p>
            <a:r>
              <a:rPr lang="en-US" dirty="0">
                <a:latin typeface="Arial" panose="020B0604020202020204" pitchFamily="34" charset="0"/>
                <a:cs typeface="Arial" panose="020B0604020202020204" pitchFamily="34" charset="0"/>
              </a:rPr>
              <a:t>Data security is often prioritized quite low in the Big Data workflow, which can backfire at times. With such a large amount of data being collected, security challenges are bound to come up sooner or later.</a:t>
            </a:r>
          </a:p>
          <a:p>
            <a:r>
              <a:rPr lang="en-US" dirty="0">
                <a:latin typeface="Arial" panose="020B0604020202020204" pitchFamily="34" charset="0"/>
                <a:cs typeface="Arial" panose="020B0604020202020204" pitchFamily="34" charset="0"/>
              </a:rPr>
              <a:t>Mining of sensitive information, fake data generation, and lack of cryptographic protection (encryption) are some of the challenges businesses face when trying to adopt Big Data techniques.</a:t>
            </a:r>
          </a:p>
          <a:p>
            <a:r>
              <a:rPr lang="en-US" dirty="0">
                <a:latin typeface="Arial" panose="020B0604020202020204" pitchFamily="34" charset="0"/>
                <a:cs typeface="Arial" panose="020B0604020202020204" pitchFamily="34" charset="0"/>
              </a:rPr>
              <a:t>Companies need to understand the importance of data security, and need to prioritize it. To help them, there are professional Big Data consultants nowadays, that help businesses move from traditional data storage and analysis methods to Big Data.</a:t>
            </a: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36</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694179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Big Data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3. Data integration</a:t>
            </a:r>
          </a:p>
          <a:p>
            <a:r>
              <a:rPr lang="en-US" dirty="0">
                <a:latin typeface="Arial" panose="020B0604020202020204" pitchFamily="34" charset="0"/>
                <a:cs typeface="Arial" panose="020B0604020202020204" pitchFamily="34" charset="0"/>
              </a:rPr>
              <a:t>Data is coming in from a lot of different sources (social media applications, emails, customer verification documents, survey forms, etc.). It often becomes a very big operational challenge for companies to combine and reconcile all of this data.</a:t>
            </a:r>
          </a:p>
          <a:p>
            <a:r>
              <a:rPr lang="en-US" dirty="0">
                <a:latin typeface="Arial" panose="020B0604020202020204" pitchFamily="34" charset="0"/>
                <a:cs typeface="Arial" panose="020B0604020202020204" pitchFamily="34" charset="0"/>
              </a:rPr>
              <a:t>There are several Big Data solution vendors that offer ETL (Extract, Transform, Load) and data integration solutions to companies that are trying to overcome data integration problems. There are also several APIs that have already been built to tackle issues related to data integration.</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37</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1972752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Big Data</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The future of Big Data</a:t>
            </a:r>
          </a:p>
          <a:p>
            <a:r>
              <a:rPr lang="en-US" dirty="0">
                <a:latin typeface="Arial" panose="020B0604020202020204" pitchFamily="34" charset="0"/>
                <a:cs typeface="Arial" panose="020B0604020202020204" pitchFamily="34" charset="0"/>
              </a:rPr>
              <a:t>The volume of data being produced every day is continuously increasing, with increasing digitization. More and more businesses are starting to shift from traditional data storage and analysis methods to cloud solutions. Companies are starting to realize the importance of data. All of these imply one thing, the future of Big Data looks promising! It will change the way businesses operate, and decisions are made.</a:t>
            </a:r>
          </a:p>
          <a:p>
            <a:r>
              <a:rPr lang="en-US" dirty="0">
                <a:latin typeface="Arial" panose="020B0604020202020204" pitchFamily="34" charset="0"/>
                <a:cs typeface="Arial" panose="020B0604020202020204" pitchFamily="34" charset="0"/>
              </a:rPr>
              <a:t>Big Data Applications</a:t>
            </a:r>
          </a:p>
          <a:p>
            <a:r>
              <a:rPr lang="en-IN" dirty="0">
                <a:latin typeface="Arial" panose="020B0604020202020204" pitchFamily="34" charset="0"/>
                <a:cs typeface="Arial" panose="020B0604020202020204" pitchFamily="34" charset="0"/>
              </a:rPr>
              <a:t>https://www.youtube.com/watch?v=nogE5tOt3g8&amp;t=637s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38</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3258635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rPr>
              <a:t>www.kaushalya.tech</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39</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20114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Analytics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lnSpcReduction="10000"/>
          </a:bodyPr>
          <a:lstStyle/>
          <a:p>
            <a:r>
              <a:rPr lang="en-US" b="0" i="0" dirty="0">
                <a:solidFill>
                  <a:srgbClr val="666666"/>
                </a:solidFill>
                <a:effectLst/>
                <a:latin typeface="Arial" panose="020B0604020202020204" pitchFamily="34" charset="0"/>
              </a:rPr>
              <a:t>As a term, data analytics predominantly refers to an assortment of applications, from basic </a:t>
            </a:r>
            <a:r>
              <a:rPr lang="en-US" b="0" i="0" u="sng" dirty="0">
                <a:solidFill>
                  <a:srgbClr val="007CAD"/>
                </a:solidFill>
                <a:effectLst/>
                <a:latin typeface="Arial" panose="020B0604020202020204" pitchFamily="34" charset="0"/>
                <a:hlinkClick r:id="rId2"/>
              </a:rPr>
              <a:t>business intelligence</a:t>
            </a:r>
            <a:r>
              <a:rPr lang="en-US" b="0" i="0" dirty="0">
                <a:solidFill>
                  <a:srgbClr val="666666"/>
                </a:solidFill>
                <a:effectLst/>
                <a:latin typeface="Arial" panose="020B0604020202020204" pitchFamily="34" charset="0"/>
              </a:rPr>
              <a:t> (BI), reporting and online analytical processing (</a:t>
            </a:r>
            <a:r>
              <a:rPr lang="en-US" b="0" i="0" u="sng" dirty="0">
                <a:solidFill>
                  <a:srgbClr val="007CAD"/>
                </a:solidFill>
                <a:effectLst/>
                <a:latin typeface="Arial" panose="020B0604020202020204" pitchFamily="34" charset="0"/>
                <a:hlinkClick r:id="rId3"/>
              </a:rPr>
              <a:t>OLAP</a:t>
            </a:r>
            <a:r>
              <a:rPr lang="en-US" b="0" i="0" dirty="0">
                <a:solidFill>
                  <a:srgbClr val="666666"/>
                </a:solidFill>
                <a:effectLst/>
                <a:latin typeface="Arial" panose="020B0604020202020204" pitchFamily="34" charset="0"/>
              </a:rPr>
              <a:t>) to various forms of </a:t>
            </a:r>
            <a:r>
              <a:rPr lang="en-US" b="0" i="0" u="sng" dirty="0">
                <a:solidFill>
                  <a:srgbClr val="007CAD"/>
                </a:solidFill>
                <a:effectLst/>
                <a:latin typeface="Arial" panose="020B0604020202020204" pitchFamily="34" charset="0"/>
                <a:hlinkClick r:id="rId4"/>
              </a:rPr>
              <a:t>advanced analytics</a:t>
            </a:r>
            <a:r>
              <a:rPr lang="en-US" b="0" i="0" dirty="0">
                <a:solidFill>
                  <a:srgbClr val="666666"/>
                </a:solidFill>
                <a:effectLst/>
                <a:latin typeface="Arial" panose="020B0604020202020204" pitchFamily="34" charset="0"/>
              </a:rPr>
              <a:t>.</a:t>
            </a:r>
          </a:p>
          <a:p>
            <a:r>
              <a:rPr lang="en-US" b="0" i="0" dirty="0">
                <a:solidFill>
                  <a:srgbClr val="666666"/>
                </a:solidFill>
                <a:effectLst/>
                <a:latin typeface="Arial" panose="020B0604020202020204" pitchFamily="34" charset="0"/>
              </a:rPr>
              <a:t>In that sense, it's similar in nature to </a:t>
            </a:r>
            <a:r>
              <a:rPr lang="en-US" b="0" i="0" u="sng" dirty="0">
                <a:solidFill>
                  <a:srgbClr val="007CAD"/>
                </a:solidFill>
                <a:effectLst/>
                <a:latin typeface="Arial" panose="020B0604020202020204" pitchFamily="34" charset="0"/>
                <a:hlinkClick r:id="rId5"/>
              </a:rPr>
              <a:t>business analytics</a:t>
            </a:r>
            <a:r>
              <a:rPr lang="en-US" b="0" i="0" dirty="0">
                <a:solidFill>
                  <a:srgbClr val="666666"/>
                </a:solidFill>
                <a:effectLst/>
                <a:latin typeface="Arial" panose="020B0604020202020204" pitchFamily="34" charset="0"/>
              </a:rPr>
              <a:t>, another umbrella term for approaches to analyzing data. The difference is that the latter is oriented to business uses, while data analytics has a broader focus. The expansive view of the term isn't universal, though: In some cases, people use data analytics specifically to mean advanced analytics, treating BI as a separate category.</a:t>
            </a:r>
            <a:endParaRPr lang="en-US" dirty="0"/>
          </a:p>
        </p:txBody>
      </p:sp>
    </p:spTree>
    <p:extLst>
      <p:ext uri="{BB962C8B-B14F-4D97-AF65-F5344CB8AC3E}">
        <p14:creationId xmlns:p14="http://schemas.microsoft.com/office/powerpoint/2010/main" val="370466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Data Analytics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fontScale="92500"/>
          </a:bodyPr>
          <a:lstStyle/>
          <a:p>
            <a:r>
              <a:rPr lang="en-US" b="0" i="0" dirty="0">
                <a:solidFill>
                  <a:srgbClr val="666666"/>
                </a:solidFill>
                <a:effectLst/>
                <a:latin typeface="Arial" panose="020B0604020202020204" pitchFamily="34" charset="0"/>
              </a:rPr>
              <a:t>Data analytics initiatives can help businesses increase revenue, improve operational efficiency, optimize marketing campaigns and bolster customer service efforts.</a:t>
            </a:r>
          </a:p>
          <a:p>
            <a:r>
              <a:rPr lang="en-US" b="0" i="0" dirty="0">
                <a:solidFill>
                  <a:srgbClr val="666666"/>
                </a:solidFill>
                <a:effectLst/>
                <a:latin typeface="Arial" panose="020B0604020202020204" pitchFamily="34" charset="0"/>
              </a:rPr>
              <a:t>Analytics also enable organizations to respond quickly to emerging market trends and gain a competitive edge over business rivals.</a:t>
            </a:r>
            <a:endParaRPr lang="en-US" dirty="0">
              <a:solidFill>
                <a:srgbClr val="666666"/>
              </a:solidFill>
              <a:latin typeface="Arial" panose="020B0604020202020204" pitchFamily="34" charset="0"/>
            </a:endParaRPr>
          </a:p>
          <a:p>
            <a:r>
              <a:rPr lang="en-US" b="0" i="0" dirty="0">
                <a:solidFill>
                  <a:srgbClr val="666666"/>
                </a:solidFill>
                <a:effectLst/>
                <a:latin typeface="Arial" panose="020B0604020202020204" pitchFamily="34" charset="0"/>
              </a:rPr>
              <a:t>The ultimate goal of data analytics, however, is boosting business performance. Depending on the particular application, the data that's analyzed can consist of either historical records or new information that has been processed for </a:t>
            </a:r>
            <a:r>
              <a:rPr lang="en-US" b="0" i="0" u="sng" dirty="0">
                <a:solidFill>
                  <a:srgbClr val="007CAD"/>
                </a:solidFill>
                <a:effectLst/>
                <a:latin typeface="Arial" panose="020B0604020202020204" pitchFamily="34" charset="0"/>
                <a:hlinkClick r:id="rId2"/>
              </a:rPr>
              <a:t>real-time analytics</a:t>
            </a:r>
            <a:r>
              <a:rPr lang="en-US" b="0" i="0" dirty="0">
                <a:solidFill>
                  <a:srgbClr val="666666"/>
                </a:solidFill>
                <a:effectLst/>
                <a:latin typeface="Arial" panose="020B0604020202020204" pitchFamily="34" charset="0"/>
              </a:rPr>
              <a:t>. In addition, it can come from a mix of internal systems and external data sources.</a:t>
            </a:r>
            <a:endParaRPr lang="en-US" dirty="0"/>
          </a:p>
        </p:txBody>
      </p:sp>
    </p:spTree>
    <p:extLst>
      <p:ext uri="{BB962C8B-B14F-4D97-AF65-F5344CB8AC3E}">
        <p14:creationId xmlns:p14="http://schemas.microsoft.com/office/powerpoint/2010/main" val="270603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Types of Data Analytics applications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r>
              <a:rPr lang="en-US" b="0" i="0" dirty="0">
                <a:solidFill>
                  <a:srgbClr val="666666"/>
                </a:solidFill>
                <a:effectLst/>
                <a:latin typeface="Arial" panose="020B0604020202020204" pitchFamily="34" charset="0"/>
              </a:rPr>
              <a:t>At a high level, data analytics methodologies include exploratory data analysis (EDA) and confirmatory data analysis (CDA)</a:t>
            </a:r>
            <a:endParaRPr lang="en-US" b="1" dirty="0">
              <a:solidFill>
                <a:srgbClr val="323232"/>
              </a:solidFill>
              <a:latin typeface="Arial" panose="020B0604020202020204" pitchFamily="34" charset="0"/>
            </a:endParaRPr>
          </a:p>
          <a:p>
            <a:r>
              <a:rPr lang="en-US" b="0" i="0" dirty="0">
                <a:solidFill>
                  <a:srgbClr val="666666"/>
                </a:solidFill>
                <a:effectLst/>
                <a:latin typeface="Arial" panose="020B0604020202020204" pitchFamily="34" charset="0"/>
              </a:rPr>
              <a:t>EDA aims to find patterns and relationships in data, while CDA applies statistical techniques to determine whether hypotheses about a </a:t>
            </a:r>
            <a:r>
              <a:rPr lang="en-US" b="0" i="0" u="sng" dirty="0">
                <a:solidFill>
                  <a:srgbClr val="007CAD"/>
                </a:solidFill>
                <a:effectLst/>
                <a:latin typeface="Arial" panose="020B0604020202020204" pitchFamily="34" charset="0"/>
                <a:hlinkClick r:id="rId2"/>
              </a:rPr>
              <a:t>data set</a:t>
            </a:r>
            <a:r>
              <a:rPr lang="en-US" b="0" i="0" dirty="0">
                <a:solidFill>
                  <a:srgbClr val="666666"/>
                </a:solidFill>
                <a:effectLst/>
                <a:latin typeface="Arial" panose="020B0604020202020204" pitchFamily="34" charset="0"/>
              </a:rPr>
              <a:t> are true or false.</a:t>
            </a:r>
            <a:endParaRPr lang="en-US" b="1" i="0" dirty="0">
              <a:solidFill>
                <a:srgbClr val="323232"/>
              </a:solidFill>
              <a:effectLst/>
              <a:latin typeface="Arial" panose="020B0604020202020204" pitchFamily="34" charset="0"/>
            </a:endParaRPr>
          </a:p>
          <a:p>
            <a:r>
              <a:rPr lang="en-US" b="0" i="0" dirty="0">
                <a:solidFill>
                  <a:srgbClr val="666666"/>
                </a:solidFill>
                <a:effectLst/>
                <a:latin typeface="Arial" panose="020B0604020202020204" pitchFamily="34" charset="0"/>
              </a:rPr>
              <a:t>EDA is often compared to detective work, while CDA is akin to the work of a judge or jury during a court trial -- a distinction first drawn by statistician John W. Tukey in his 1977 book </a:t>
            </a:r>
            <a:r>
              <a:rPr lang="en-US" b="0" i="1" dirty="0">
                <a:solidFill>
                  <a:srgbClr val="666666"/>
                </a:solidFill>
                <a:effectLst/>
                <a:latin typeface="Arial" panose="020B0604020202020204" pitchFamily="34" charset="0"/>
              </a:rPr>
              <a:t>Exploratory Data Analysis</a:t>
            </a:r>
            <a:r>
              <a:rPr lang="en-US" b="0" i="0" dirty="0">
                <a:solidFill>
                  <a:srgbClr val="666666"/>
                </a:solidFill>
                <a:effectLst/>
                <a:latin typeface="Arial" panose="020B0604020202020204" pitchFamily="34" charset="0"/>
              </a:rPr>
              <a:t>.</a:t>
            </a:r>
            <a:endParaRPr lang="en-US" b="1" i="0" dirty="0">
              <a:solidFill>
                <a:srgbClr val="32323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12164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Types of Data Analytics applications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r>
              <a:rPr lang="en-US" b="0" i="0" dirty="0">
                <a:solidFill>
                  <a:srgbClr val="666666"/>
                </a:solidFill>
                <a:effectLst/>
                <a:latin typeface="Arial" panose="020B0604020202020204" pitchFamily="34" charset="0"/>
              </a:rPr>
              <a:t>Data analytics can also be separated into quantitative data analysis and qualitative data analysis.</a:t>
            </a:r>
          </a:p>
          <a:p>
            <a:r>
              <a:rPr lang="en-US" b="0" i="0" dirty="0">
                <a:solidFill>
                  <a:srgbClr val="666666"/>
                </a:solidFill>
                <a:effectLst/>
                <a:latin typeface="Arial" panose="020B0604020202020204" pitchFamily="34" charset="0"/>
              </a:rPr>
              <a:t>The former involves the analysis of numerical data with quantifiable variables. These variables can be compared or measured statistically. </a:t>
            </a:r>
            <a:endParaRPr lang="en-US" dirty="0">
              <a:solidFill>
                <a:srgbClr val="666666"/>
              </a:solidFill>
              <a:latin typeface="Arial" panose="020B0604020202020204" pitchFamily="34" charset="0"/>
            </a:endParaRPr>
          </a:p>
          <a:p>
            <a:r>
              <a:rPr lang="en-US" b="0" i="0" dirty="0">
                <a:solidFill>
                  <a:srgbClr val="666666"/>
                </a:solidFill>
                <a:effectLst/>
                <a:latin typeface="Arial" panose="020B0604020202020204" pitchFamily="34" charset="0"/>
              </a:rPr>
              <a:t>The qualitative approach is more interpretive -- it focuses on understanding the content of non-numerical data like text, images, audio and video, as well as common phrases, themes and points of view.</a:t>
            </a:r>
            <a:endParaRPr lang="en-US" dirty="0"/>
          </a:p>
        </p:txBody>
      </p:sp>
    </p:spTree>
    <p:extLst>
      <p:ext uri="{BB962C8B-B14F-4D97-AF65-F5344CB8AC3E}">
        <p14:creationId xmlns:p14="http://schemas.microsoft.com/office/powerpoint/2010/main" val="200093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Types of Data Analytics applications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r>
              <a:rPr lang="en-US" b="0" i="0" dirty="0">
                <a:solidFill>
                  <a:srgbClr val="666666"/>
                </a:solidFill>
                <a:effectLst/>
                <a:latin typeface="Arial" panose="020B0604020202020204" pitchFamily="34" charset="0"/>
              </a:rPr>
              <a:t>At the application level, BI and reporting provide business executives and corporate workers with actionable information about </a:t>
            </a:r>
            <a:r>
              <a:rPr lang="en-US" b="0" i="0" u="sng" dirty="0">
                <a:solidFill>
                  <a:srgbClr val="007CAD"/>
                </a:solidFill>
                <a:effectLst/>
                <a:latin typeface="Arial" panose="020B0604020202020204" pitchFamily="34" charset="0"/>
                <a:hlinkClick r:id="rId2"/>
              </a:rPr>
              <a:t>key performance indicators</a:t>
            </a:r>
            <a:r>
              <a:rPr lang="en-US" b="0" i="0" dirty="0">
                <a:solidFill>
                  <a:srgbClr val="666666"/>
                </a:solidFill>
                <a:effectLst/>
                <a:latin typeface="Arial" panose="020B0604020202020204" pitchFamily="34" charset="0"/>
              </a:rPr>
              <a:t>, business operations, customers and more.</a:t>
            </a:r>
          </a:p>
          <a:p>
            <a:r>
              <a:rPr lang="en-US" b="0" i="0" dirty="0">
                <a:solidFill>
                  <a:srgbClr val="666666"/>
                </a:solidFill>
                <a:effectLst/>
                <a:latin typeface="Arial" panose="020B0604020202020204" pitchFamily="34" charset="0"/>
              </a:rPr>
              <a:t>In the past, data queries and reports typically were created for end users by BI developers who worked in IT</a:t>
            </a:r>
            <a:endParaRPr lang="en-US" dirty="0">
              <a:solidFill>
                <a:srgbClr val="666666"/>
              </a:solidFill>
              <a:latin typeface="Arial" panose="020B0604020202020204" pitchFamily="34" charset="0"/>
            </a:endParaRPr>
          </a:p>
          <a:p>
            <a:r>
              <a:rPr lang="en-US" b="0" i="0" dirty="0">
                <a:solidFill>
                  <a:srgbClr val="666666"/>
                </a:solidFill>
                <a:effectLst/>
                <a:latin typeface="Arial" panose="020B0604020202020204" pitchFamily="34" charset="0"/>
              </a:rPr>
              <a:t>Now, more organizations use </a:t>
            </a:r>
            <a:r>
              <a:rPr lang="en-US" b="0" i="0" u="sng" dirty="0">
                <a:solidFill>
                  <a:srgbClr val="007CAD"/>
                </a:solidFill>
                <a:effectLst/>
                <a:latin typeface="Arial" panose="020B0604020202020204" pitchFamily="34" charset="0"/>
                <a:hlinkClick r:id="rId3"/>
              </a:rPr>
              <a:t>self-service BI</a:t>
            </a:r>
            <a:r>
              <a:rPr lang="en-US" b="0" i="0" dirty="0">
                <a:solidFill>
                  <a:srgbClr val="666666"/>
                </a:solidFill>
                <a:effectLst/>
                <a:latin typeface="Arial" panose="020B0604020202020204" pitchFamily="34" charset="0"/>
              </a:rPr>
              <a:t> tools that let executives, business analysts and operational workers run their own ad hoc queries and build reports themselves.</a:t>
            </a:r>
            <a:endParaRPr lang="en-US" dirty="0"/>
          </a:p>
        </p:txBody>
      </p:sp>
    </p:spTree>
    <p:extLst>
      <p:ext uri="{BB962C8B-B14F-4D97-AF65-F5344CB8AC3E}">
        <p14:creationId xmlns:p14="http://schemas.microsoft.com/office/powerpoint/2010/main" val="372751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4A64-EAFE-45BC-9CCE-A0D887F4AE0E}"/>
              </a:ext>
            </a:extLst>
          </p:cNvPr>
          <p:cNvSpPr>
            <a:spLocks noGrp="1"/>
          </p:cNvSpPr>
          <p:nvPr>
            <p:ph type="title"/>
          </p:nvPr>
        </p:nvSpPr>
        <p:spPr/>
        <p:txBody>
          <a:bodyPr/>
          <a:lstStyle/>
          <a:p>
            <a:r>
              <a:rPr lang="en-US" dirty="0"/>
              <a:t>Types of Data Analytics applications</a:t>
            </a:r>
          </a:p>
        </p:txBody>
      </p:sp>
      <p:sp>
        <p:nvSpPr>
          <p:cNvPr id="3" name="Content Placeholder 2">
            <a:extLst>
              <a:ext uri="{FF2B5EF4-FFF2-40B4-BE49-F238E27FC236}">
                <a16:creationId xmlns:a16="http://schemas.microsoft.com/office/drawing/2014/main" id="{FFB78AFD-2F09-4916-BA37-A771E8E18855}"/>
              </a:ext>
            </a:extLst>
          </p:cNvPr>
          <p:cNvSpPr>
            <a:spLocks noGrp="1"/>
          </p:cNvSpPr>
          <p:nvPr>
            <p:ph idx="1"/>
          </p:nvPr>
        </p:nvSpPr>
        <p:spPr/>
        <p:txBody>
          <a:bodyPr>
            <a:normAutofit/>
          </a:bodyPr>
          <a:lstStyle/>
          <a:p>
            <a:r>
              <a:rPr lang="en-US" b="0" i="0" dirty="0">
                <a:solidFill>
                  <a:srgbClr val="666666"/>
                </a:solidFill>
                <a:effectLst/>
                <a:latin typeface="Arial" panose="020B0604020202020204" pitchFamily="34" charset="0"/>
              </a:rPr>
              <a:t>Advanced types of data analytics include </a:t>
            </a:r>
            <a:r>
              <a:rPr lang="en-US" b="0" i="0" u="sng" dirty="0">
                <a:solidFill>
                  <a:srgbClr val="007CAD"/>
                </a:solidFill>
                <a:effectLst/>
                <a:latin typeface="Arial" panose="020B0604020202020204" pitchFamily="34" charset="0"/>
                <a:hlinkClick r:id="rId2"/>
              </a:rPr>
              <a:t>data mining</a:t>
            </a:r>
            <a:r>
              <a:rPr lang="en-US" b="0" i="0" dirty="0">
                <a:solidFill>
                  <a:srgbClr val="666666"/>
                </a:solidFill>
                <a:effectLst/>
                <a:latin typeface="Arial" panose="020B0604020202020204" pitchFamily="34" charset="0"/>
              </a:rPr>
              <a:t>, which involves sorting through large data sets to identify trends, patterns and relationships</a:t>
            </a:r>
          </a:p>
          <a:p>
            <a:r>
              <a:rPr lang="en-US" b="0" i="0" dirty="0">
                <a:solidFill>
                  <a:srgbClr val="666666"/>
                </a:solidFill>
                <a:effectLst/>
                <a:latin typeface="Arial" panose="020B0604020202020204" pitchFamily="34" charset="0"/>
              </a:rPr>
              <a:t>Another is </a:t>
            </a:r>
            <a:r>
              <a:rPr lang="en-US" b="0" i="0" u="sng" dirty="0">
                <a:solidFill>
                  <a:srgbClr val="007CAD"/>
                </a:solidFill>
                <a:effectLst/>
                <a:latin typeface="Arial" panose="020B0604020202020204" pitchFamily="34" charset="0"/>
                <a:hlinkClick r:id="rId3"/>
              </a:rPr>
              <a:t>predictive analytics</a:t>
            </a:r>
            <a:r>
              <a:rPr lang="en-US" b="0" i="0" dirty="0">
                <a:solidFill>
                  <a:srgbClr val="666666"/>
                </a:solidFill>
                <a:effectLst/>
                <a:latin typeface="Arial" panose="020B0604020202020204" pitchFamily="34" charset="0"/>
              </a:rPr>
              <a:t>, which seeks to predict customer behavior, equipment failures and other future business scenarios and events.</a:t>
            </a:r>
            <a:endParaRPr lang="en-US" dirty="0">
              <a:solidFill>
                <a:srgbClr val="666666"/>
              </a:solidFill>
              <a:latin typeface="Arial" panose="020B0604020202020204" pitchFamily="34" charset="0"/>
            </a:endParaRPr>
          </a:p>
          <a:p>
            <a:r>
              <a:rPr lang="en-US" b="0" i="0" u="sng" dirty="0">
                <a:solidFill>
                  <a:srgbClr val="005272"/>
                </a:solidFill>
                <a:effectLst/>
                <a:latin typeface="Arial" panose="020B0604020202020204" pitchFamily="34" charset="0"/>
                <a:hlinkClick r:id="rId4"/>
              </a:rPr>
              <a:t>Machine learning</a:t>
            </a:r>
            <a:r>
              <a:rPr lang="en-US" b="0" i="0" dirty="0">
                <a:solidFill>
                  <a:srgbClr val="666666"/>
                </a:solidFill>
                <a:effectLst/>
                <a:latin typeface="Arial" panose="020B0604020202020204" pitchFamily="34" charset="0"/>
              </a:rPr>
              <a:t> can also be used for data analytics, by running automated algorithms to churn through data sets more quickly than </a:t>
            </a:r>
            <a:r>
              <a:rPr lang="en-US" b="0" i="0" u="sng" dirty="0">
                <a:solidFill>
                  <a:srgbClr val="007CAD"/>
                </a:solidFill>
                <a:effectLst/>
                <a:latin typeface="Arial" panose="020B0604020202020204" pitchFamily="34" charset="0"/>
                <a:hlinkClick r:id="rId5"/>
              </a:rPr>
              <a:t>data scientists</a:t>
            </a:r>
            <a:r>
              <a:rPr lang="en-US" b="0" i="0" dirty="0">
                <a:solidFill>
                  <a:srgbClr val="666666"/>
                </a:solidFill>
                <a:effectLst/>
                <a:latin typeface="Arial" panose="020B0604020202020204" pitchFamily="34" charset="0"/>
              </a:rPr>
              <a:t> can do via conventional analytical modeling.</a:t>
            </a:r>
            <a:endParaRPr lang="en-US" dirty="0"/>
          </a:p>
        </p:txBody>
      </p:sp>
    </p:spTree>
    <p:extLst>
      <p:ext uri="{BB962C8B-B14F-4D97-AF65-F5344CB8AC3E}">
        <p14:creationId xmlns:p14="http://schemas.microsoft.com/office/powerpoint/2010/main" val="4281752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9579</TotalTime>
  <Words>3591</Words>
  <Application>Microsoft Office PowerPoint</Application>
  <PresentationFormat>Widescreen</PresentationFormat>
  <Paragraphs>264</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Akzidenz Grotesk BQ Light</vt:lpstr>
      <vt:lpstr>Akzidenz Grotesk BQ Medium</vt:lpstr>
      <vt:lpstr>Arial</vt:lpstr>
      <vt:lpstr>Calibri</vt:lpstr>
      <vt:lpstr>Calibri Light</vt:lpstr>
      <vt:lpstr>Lato</vt:lpstr>
      <vt:lpstr>Montserrat</vt:lpstr>
      <vt:lpstr>Office Theme</vt:lpstr>
      <vt:lpstr>Internet Of Things (IoT) Unit 4 – Data Analytics and Supporting Services – Part 1</vt:lpstr>
      <vt:lpstr>Topics</vt:lpstr>
      <vt:lpstr>Data Analytics</vt:lpstr>
      <vt:lpstr>Data Analytics</vt:lpstr>
      <vt:lpstr>Data Analytics</vt:lpstr>
      <vt:lpstr>Types of Data Analytics applications</vt:lpstr>
      <vt:lpstr>Types of Data Analytics applications</vt:lpstr>
      <vt:lpstr>Types of Data Analytics applications</vt:lpstr>
      <vt:lpstr>Types of Data Analytics applications</vt:lpstr>
      <vt:lpstr>Types of Data Analytics applications</vt:lpstr>
      <vt:lpstr>Data at rest vs Data in motion</vt:lpstr>
      <vt:lpstr>Data at rest vs Data in motion</vt:lpstr>
      <vt:lpstr>Data Science</vt:lpstr>
      <vt:lpstr>Data Science</vt:lpstr>
      <vt:lpstr>Data Science/Big Data Applications</vt:lpstr>
      <vt:lpstr>Data Science</vt:lpstr>
      <vt:lpstr>Data Science </vt:lpstr>
      <vt:lpstr>Data Science </vt:lpstr>
      <vt:lpstr>Data Science </vt:lpstr>
      <vt:lpstr>Data Science </vt:lpstr>
      <vt:lpstr>What is Artificial Intelligence ?</vt:lpstr>
      <vt:lpstr>What is Cognitive Computing ?</vt:lpstr>
      <vt:lpstr>What is AI/ML/DL ?</vt:lpstr>
      <vt:lpstr>What is Artificial Intelligence ?</vt:lpstr>
      <vt:lpstr>AI – History</vt:lpstr>
      <vt:lpstr>No SQL Databases ?</vt:lpstr>
      <vt:lpstr>No SQL Databases ?</vt:lpstr>
      <vt:lpstr>No SQL Databases ?</vt:lpstr>
      <vt:lpstr>Big Data</vt:lpstr>
      <vt:lpstr>Big Data</vt:lpstr>
      <vt:lpstr>Big Data</vt:lpstr>
      <vt:lpstr>Big Data</vt:lpstr>
      <vt:lpstr>Big Data</vt:lpstr>
      <vt:lpstr>Big Data</vt:lpstr>
      <vt:lpstr>Big Data</vt:lpstr>
      <vt:lpstr>Big Data</vt:lpstr>
      <vt:lpstr>Big Data</vt:lpstr>
      <vt:lpstr>Big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cp:lastModifiedBy>
  <cp:revision>671</cp:revision>
  <dcterms:created xsi:type="dcterms:W3CDTF">2017-06-25T15:07:02Z</dcterms:created>
  <dcterms:modified xsi:type="dcterms:W3CDTF">2022-11-05T07:27:27Z</dcterms:modified>
</cp:coreProperties>
</file>