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2" r:id="rId10"/>
    <p:sldId id="273"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difference-web-application-websit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Framework</a:t>
            </a:r>
          </a:p>
        </p:txBody>
      </p:sp>
      <p:sp>
        <p:nvSpPr>
          <p:cNvPr id="3" name="Subtitle 2"/>
          <p:cNvSpPr>
            <a:spLocks noGrp="1"/>
          </p:cNvSpPr>
          <p:nvPr>
            <p:ph type="subTitle" idx="1"/>
          </p:nvPr>
        </p:nvSpPr>
        <p:spPr/>
        <p:txBody>
          <a:bodyPr/>
          <a:lstStyle/>
          <a:p>
            <a:r>
              <a:rPr lang="en-US" dirty="0" err="1"/>
              <a:t>Raghu</a:t>
            </a:r>
            <a:r>
              <a:rPr lang="en-US" dirty="0"/>
              <a:t> Prasad </a:t>
            </a:r>
            <a:r>
              <a:rPr lang="en-US" dirty="0" err="1"/>
              <a:t>Konandur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9698" name="Picture 2" descr="https://cdn.ttgtmedia.com/rms/editorial/072618_inversion_of_control_fig2.png"/>
          <p:cNvPicPr>
            <a:picLocks noChangeAspect="1" noChangeArrowheads="1"/>
          </p:cNvPicPr>
          <p:nvPr/>
        </p:nvPicPr>
        <p:blipFill>
          <a:blip r:embed="rId2"/>
          <a:srcRect/>
          <a:stretch>
            <a:fillRect/>
          </a:stretch>
        </p:blipFill>
        <p:spPr bwMode="auto">
          <a:xfrm>
            <a:off x="1066800" y="1752600"/>
            <a:ext cx="5705475" cy="2819401"/>
          </a:xfrm>
          <a:prstGeom prst="rect">
            <a:avLst/>
          </a:prstGeom>
          <a:noFill/>
        </p:spPr>
      </p:pic>
      <p:pic>
        <p:nvPicPr>
          <p:cNvPr id="29700" name="Picture 4" descr="black box"/>
          <p:cNvPicPr>
            <a:picLocks noChangeAspect="1" noChangeArrowheads="1"/>
          </p:cNvPicPr>
          <p:nvPr/>
        </p:nvPicPr>
        <p:blipFill>
          <a:blip r:embed="rId3"/>
          <a:srcRect/>
          <a:stretch>
            <a:fillRect/>
          </a:stretch>
        </p:blipFill>
        <p:spPr bwMode="auto">
          <a:xfrm>
            <a:off x="3048000" y="4686299"/>
            <a:ext cx="2667000" cy="18669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Spring Core:</a:t>
            </a:r>
          </a:p>
          <a:p>
            <a:r>
              <a:rPr lang="en-US" dirty="0"/>
              <a:t>The Core module provides all the primary component of the spring framework. It includes </a:t>
            </a:r>
            <a:r>
              <a:rPr lang="en-US" dirty="0" err="1"/>
              <a:t>IoC</a:t>
            </a:r>
            <a:r>
              <a:rPr lang="en-US" dirty="0"/>
              <a:t> (Inversion of Control) and Dependency Injection features.</a:t>
            </a:r>
          </a:p>
          <a:p>
            <a:r>
              <a:rPr lang="en-US" b="1" dirty="0"/>
              <a:t>Spring Bean:</a:t>
            </a:r>
          </a:p>
          <a:p>
            <a:r>
              <a:rPr lang="en-US" dirty="0"/>
              <a:t>This module offers </a:t>
            </a:r>
            <a:r>
              <a:rPr lang="en-US" dirty="0" err="1"/>
              <a:t>BeanFactory</a:t>
            </a:r>
            <a:r>
              <a:rPr lang="en-US" dirty="0"/>
              <a:t>, which is a sophisticated implementation of the factory pattern.</a:t>
            </a:r>
          </a:p>
          <a:p>
            <a:r>
              <a:rPr lang="en-US" b="1" dirty="0"/>
              <a:t>Spring Context:</a:t>
            </a:r>
          </a:p>
          <a:p>
            <a:r>
              <a:rPr lang="en-US" dirty="0"/>
              <a:t>The Context module builds on the solid base provided by the Core and Beans modules, and it is a medium which helps you to access any objects defined and configured.</a:t>
            </a:r>
          </a:p>
          <a:p>
            <a:r>
              <a:rPr lang="en-US" b="1" dirty="0"/>
              <a:t>Spring Expression Languages (</a:t>
            </a:r>
            <a:r>
              <a:rPr lang="en-US" b="1" dirty="0" err="1"/>
              <a:t>SpEL</a:t>
            </a:r>
            <a:r>
              <a:rPr lang="en-US" b="1" dirty="0"/>
              <a:t>):</a:t>
            </a:r>
            <a:endParaRPr lang="en-US" dirty="0"/>
          </a:p>
          <a:p>
            <a:r>
              <a:rPr lang="en-US" dirty="0"/>
              <a:t>This module offers expression language for modifying and querying object graph during the runtime.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Data Access/Integration:</a:t>
            </a:r>
          </a:p>
          <a:p>
            <a:r>
              <a:rPr lang="en-US" dirty="0"/>
              <a:t>The Data Access and Integration layer consist of the JDBC, ORM, JDBC, OXM, JMS, and Transaction modules.</a:t>
            </a:r>
          </a:p>
          <a:p>
            <a:r>
              <a:rPr lang="en-US" dirty="0"/>
              <a:t>ORM: ORM module offers consistency/ portability to code irrespective of data access technologies. It will be based on object-oriented mapping concept.</a:t>
            </a:r>
          </a:p>
          <a:p>
            <a:r>
              <a:rPr lang="en-US" dirty="0"/>
              <a:t>The JDBC module consists of a JDBC-abstraction layer. It helps you elements the need to perform JDBC related coding.</a:t>
            </a:r>
          </a:p>
          <a:p>
            <a:r>
              <a:rPr lang="en-US" dirty="0"/>
              <a:t>OXM: Object XML </a:t>
            </a:r>
            <a:r>
              <a:rPr lang="en-US" dirty="0" err="1"/>
              <a:t>Mappers</a:t>
            </a:r>
            <a:r>
              <a:rPr lang="en-US" dirty="0"/>
              <a:t> (OCM) helps you to convert the objects into XML format and vice versa.</a:t>
            </a:r>
          </a:p>
          <a:p>
            <a:r>
              <a:rPr lang="en-US" dirty="0"/>
              <a:t>The Java Messaging Service module offers features like producing and consuming messages.</a:t>
            </a:r>
          </a:p>
          <a:p>
            <a:r>
              <a:rPr lang="en-US" dirty="0"/>
              <a:t>Transaction: This module offers declarative and programmatic management method for implementing unique interfaces and for all types of POJOs (Plain Old Java Object)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55000" lnSpcReduction="20000"/>
          </a:bodyPr>
          <a:lstStyle/>
          <a:p>
            <a:r>
              <a:rPr lang="en-US" b="1" dirty="0"/>
              <a:t>Spring Web:</a:t>
            </a:r>
          </a:p>
          <a:p>
            <a:r>
              <a:rPr lang="en-US" b="1" dirty="0"/>
              <a:t>Web</a:t>
            </a:r>
            <a:r>
              <a:rPr lang="en-US" dirty="0"/>
              <a:t>: This module uses </a:t>
            </a:r>
            <a:r>
              <a:rPr lang="en-US" dirty="0" err="1"/>
              <a:t>servlet</a:t>
            </a:r>
            <a:r>
              <a:rPr lang="en-US" dirty="0"/>
              <a:t> listeners and a web-oriented application context. It also offers a feature of web-oriented integration and functionality for multi-part file upload.</a:t>
            </a:r>
          </a:p>
          <a:p>
            <a:r>
              <a:rPr lang="en-US" b="1" dirty="0"/>
              <a:t>Web-</a:t>
            </a:r>
            <a:r>
              <a:rPr lang="en-US" b="1" dirty="0" err="1"/>
              <a:t>servlet</a:t>
            </a:r>
            <a:r>
              <a:rPr lang="en-US" dirty="0"/>
              <a:t>: This module stores MVC based implementation for </a:t>
            </a:r>
            <a:r>
              <a:rPr lang="en-US" dirty="0">
                <a:hlinkClick r:id="rId2"/>
              </a:rPr>
              <a:t>web applications</a:t>
            </a:r>
            <a:r>
              <a:rPr lang="en-US" dirty="0"/>
              <a:t>.</a:t>
            </a:r>
          </a:p>
          <a:p>
            <a:r>
              <a:rPr lang="en-US" b="1" dirty="0"/>
              <a:t>Web-Socket</a:t>
            </a:r>
            <a:r>
              <a:rPr lang="en-US" dirty="0"/>
              <a:t>: Module offers </a:t>
            </a:r>
            <a:r>
              <a:rPr lang="en-US" dirty="0" err="1"/>
              <a:t>WebSocket</a:t>
            </a:r>
            <a:r>
              <a:rPr lang="en-US" dirty="0"/>
              <a:t> based and two-way communication between the client and the server in web apps.</a:t>
            </a:r>
          </a:p>
          <a:p>
            <a:r>
              <a:rPr lang="en-US" b="1" dirty="0"/>
              <a:t>Web-</a:t>
            </a:r>
            <a:r>
              <a:rPr lang="en-US" b="1" dirty="0" err="1"/>
              <a:t>Portlet</a:t>
            </a:r>
            <a:r>
              <a:rPr lang="en-US" dirty="0"/>
              <a:t>: This module is also called Spring-MVC-</a:t>
            </a:r>
            <a:r>
              <a:rPr lang="en-US" dirty="0" err="1"/>
              <a:t>Portlet</a:t>
            </a:r>
            <a:r>
              <a:rPr lang="en-US" dirty="0"/>
              <a:t> module. It offers for Spring-based </a:t>
            </a:r>
            <a:r>
              <a:rPr lang="en-US" dirty="0" err="1"/>
              <a:t>Portlets</a:t>
            </a:r>
            <a:r>
              <a:rPr lang="en-US" dirty="0"/>
              <a:t> and copies all the functionality of a Web-</a:t>
            </a:r>
            <a:r>
              <a:rPr lang="en-US" dirty="0" err="1"/>
              <a:t>Servlet</a:t>
            </a:r>
            <a:r>
              <a:rPr lang="en-US" dirty="0"/>
              <a:t> module.</a:t>
            </a:r>
          </a:p>
          <a:p>
            <a:r>
              <a:rPr lang="en-US" b="1" dirty="0"/>
              <a:t>AOP</a:t>
            </a:r>
            <a:r>
              <a:rPr lang="en-US" dirty="0"/>
              <a:t>: AOP language is a useful tool which allows developers to add enterprise functionality to the application.</a:t>
            </a:r>
          </a:p>
          <a:p>
            <a:r>
              <a:rPr lang="en-US" dirty="0"/>
              <a:t>Instrumentation: This module offers class instrumentation and loader implementations. It is used for specific application servers.</a:t>
            </a:r>
          </a:p>
          <a:p>
            <a:r>
              <a:rPr lang="en-US" b="1" dirty="0"/>
              <a:t>Test: </a:t>
            </a:r>
            <a:r>
              <a:rPr lang="en-US" dirty="0"/>
              <a:t>This module provides support for testing of Spring components with </a:t>
            </a:r>
            <a:r>
              <a:rPr lang="en-US" dirty="0" err="1"/>
              <a:t>TestNG</a:t>
            </a:r>
            <a:r>
              <a:rPr lang="en-US" dirty="0"/>
              <a:t> or </a:t>
            </a:r>
            <a:r>
              <a:rPr lang="en-US" dirty="0" err="1"/>
              <a:t>JUnit</a:t>
            </a:r>
            <a:r>
              <a:rPr lang="en-US" dirty="0"/>
              <a:t> tools. It offers consistent loading of Spring </a:t>
            </a:r>
            <a:r>
              <a:rPr lang="en-US" dirty="0" err="1"/>
              <a:t>ApplicationContexts</a:t>
            </a:r>
            <a:r>
              <a:rPr lang="en-US" dirty="0"/>
              <a:t> and caching of those contexts.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a:bodyPr>
          <a:lstStyle/>
          <a:p>
            <a:endParaRPr lang="en-US" dirty="0"/>
          </a:p>
        </p:txBody>
      </p:sp>
      <p:pic>
        <p:nvPicPr>
          <p:cNvPr id="20482" name="Picture 2" descr="https://www.guru99.com/images/1/122118_0445_MVCTutorial1.png"/>
          <p:cNvPicPr>
            <a:picLocks noChangeAspect="1" noChangeArrowheads="1"/>
          </p:cNvPicPr>
          <p:nvPr/>
        </p:nvPicPr>
        <p:blipFill>
          <a:blip r:embed="rId2"/>
          <a:srcRect/>
          <a:stretch>
            <a:fillRect/>
          </a:stretch>
        </p:blipFill>
        <p:spPr bwMode="auto">
          <a:xfrm>
            <a:off x="762000" y="1828800"/>
            <a:ext cx="76962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fontScale="85000" lnSpcReduction="20000"/>
          </a:bodyPr>
          <a:lstStyle/>
          <a:p>
            <a:r>
              <a:rPr lang="en-US" dirty="0"/>
              <a:t>The Spring web MVC framework offers model-view-controller architecture offers components which helps you to be flexible and loosely coupled web applications.</a:t>
            </a:r>
          </a:p>
          <a:p>
            <a:r>
              <a:rPr lang="en-US" dirty="0"/>
              <a:t>The MVC pattern allows you to separate different aspects of the application while offering loose coupling between these elements. Spring MVC also helps you to build flexible and loosely coupled web applications.</a:t>
            </a:r>
          </a:p>
          <a:p>
            <a:r>
              <a:rPr lang="en-US" dirty="0"/>
              <a:t>The MVC design also allows you to separate business logic, presentation logic, and navigation logic. It also offers an elegant solution to use MVC in Spring Framework with the help of </a:t>
            </a:r>
            <a:r>
              <a:rPr lang="en-US" dirty="0" err="1"/>
              <a:t>DispatcherServlet</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a:bodyPr>
          <a:lstStyle/>
          <a:p>
            <a:endParaRPr lang="en-US" dirty="0"/>
          </a:p>
        </p:txBody>
      </p:sp>
      <p:pic>
        <p:nvPicPr>
          <p:cNvPr id="25602" name="Picture 2" descr="https://www.guru99.com/images/1/081319_1354_JavaSpringT3.png"/>
          <p:cNvPicPr>
            <a:picLocks noChangeAspect="1" noChangeArrowheads="1"/>
          </p:cNvPicPr>
          <p:nvPr/>
        </p:nvPicPr>
        <p:blipFill>
          <a:blip r:embed="rId2"/>
          <a:srcRect/>
          <a:stretch>
            <a:fillRect/>
          </a:stretch>
        </p:blipFill>
        <p:spPr bwMode="auto">
          <a:xfrm>
            <a:off x="609600" y="1676400"/>
            <a:ext cx="7924801" cy="45148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fontScale="77500" lnSpcReduction="20000"/>
          </a:bodyPr>
          <a:lstStyle/>
          <a:p>
            <a:r>
              <a:rPr lang="en-US" dirty="0" err="1"/>
              <a:t>DispatcherServlet</a:t>
            </a:r>
            <a:r>
              <a:rPr lang="en-US" dirty="0"/>
              <a:t> receives a request.</a:t>
            </a:r>
          </a:p>
          <a:p>
            <a:r>
              <a:rPr lang="en-US" dirty="0"/>
              <a:t>After that, the </a:t>
            </a:r>
            <a:r>
              <a:rPr lang="en-US" dirty="0" err="1"/>
              <a:t>DispatcherServlet</a:t>
            </a:r>
            <a:r>
              <a:rPr lang="en-US" dirty="0"/>
              <a:t> communicates with </a:t>
            </a:r>
            <a:r>
              <a:rPr lang="en-US" dirty="0" err="1"/>
              <a:t>HandlerMapping</a:t>
            </a:r>
            <a:r>
              <a:rPr lang="en-US" dirty="0"/>
              <a:t>. It also revokes controller associated with that specific request.</a:t>
            </a:r>
          </a:p>
          <a:p>
            <a:r>
              <a:rPr lang="en-US" dirty="0"/>
              <a:t>The Controller processes this request by calling the service methods, and a </a:t>
            </a:r>
            <a:r>
              <a:rPr lang="en-US" dirty="0" err="1"/>
              <a:t>ModelAndView</a:t>
            </a:r>
            <a:r>
              <a:rPr lang="en-US" dirty="0"/>
              <a:t> object returned by the </a:t>
            </a:r>
            <a:r>
              <a:rPr lang="en-US" dirty="0" err="1"/>
              <a:t>DispatcherServlet</a:t>
            </a:r>
            <a:r>
              <a:rPr lang="en-US" dirty="0"/>
              <a:t>.</a:t>
            </a:r>
          </a:p>
          <a:p>
            <a:r>
              <a:rPr lang="en-US" dirty="0"/>
              <a:t>The view name is sent to a </a:t>
            </a:r>
            <a:r>
              <a:rPr lang="en-US" dirty="0" err="1"/>
              <a:t>ViewResolver</a:t>
            </a:r>
            <a:r>
              <a:rPr lang="en-US" dirty="0"/>
              <a:t> to search the actual View to invoke.</a:t>
            </a:r>
          </a:p>
          <a:p>
            <a:r>
              <a:rPr lang="en-US" dirty="0"/>
              <a:t>After that, </a:t>
            </a:r>
            <a:r>
              <a:rPr lang="en-US" dirty="0" err="1"/>
              <a:t>DispatcherServlet</a:t>
            </a:r>
            <a:r>
              <a:rPr lang="en-US" dirty="0"/>
              <a:t> is passed to View to render the result.</a:t>
            </a:r>
          </a:p>
          <a:p>
            <a:r>
              <a:rPr lang="en-US" dirty="0"/>
              <a:t>By using the model data, the View renders and send back result back to the user.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Spring Framework</a:t>
            </a:r>
          </a:p>
          <a:p>
            <a:r>
              <a:rPr lang="en-US" dirty="0"/>
              <a:t>Features of Spring Framework</a:t>
            </a:r>
          </a:p>
          <a:p>
            <a:r>
              <a:rPr lang="en-US" dirty="0"/>
              <a:t>History of Spring Framework</a:t>
            </a:r>
          </a:p>
          <a:p>
            <a:r>
              <a:rPr lang="en-US" dirty="0"/>
              <a:t>Inversion of Control (</a:t>
            </a:r>
            <a:r>
              <a:rPr lang="en-US" dirty="0" err="1"/>
              <a:t>IoC</a:t>
            </a:r>
            <a:r>
              <a:rPr lang="en-US" dirty="0"/>
              <a:t>)</a:t>
            </a:r>
          </a:p>
          <a:p>
            <a:r>
              <a:rPr lang="en-US" dirty="0"/>
              <a:t>Dependency Injection (DI)</a:t>
            </a:r>
          </a:p>
          <a:p>
            <a:r>
              <a:rPr lang="en-US" dirty="0"/>
              <a:t>Architecture of Spring Framework</a:t>
            </a:r>
          </a:p>
          <a:p>
            <a:r>
              <a:rPr lang="en-US" dirty="0"/>
              <a:t>Spring MVC Framework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fontScale="92500" lnSpcReduction="10000"/>
          </a:bodyPr>
          <a:lstStyle/>
          <a:p>
            <a:r>
              <a:rPr lang="en-US" b="1" dirty="0"/>
              <a:t>Spring Framework</a:t>
            </a:r>
            <a:r>
              <a:rPr lang="en-US" dirty="0"/>
              <a:t> is an open-source framework for building web applications with Java as a programming language. It is powerful and lightweight yet easy to use, and it provides support for developing Java applications easily.</a:t>
            </a:r>
          </a:p>
          <a:p>
            <a:r>
              <a:rPr lang="en-US" dirty="0"/>
              <a:t>Spring is a lightweight framework which can be thought of as a framework of frameworks because it also offers support for various frameworks such as hibernate, struts, tapestry, and JSF.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a:bodyPr>
          <a:lstStyle/>
          <a:p>
            <a:endParaRPr lang="en-US" dirty="0"/>
          </a:p>
        </p:txBody>
      </p:sp>
      <p:pic>
        <p:nvPicPr>
          <p:cNvPr id="1026" name="Picture 2" descr="https://www.guru99.com/images/1/081319_1354_JavaSpringT1.png"/>
          <p:cNvPicPr>
            <a:picLocks noChangeAspect="1" noChangeArrowheads="1"/>
          </p:cNvPicPr>
          <p:nvPr/>
        </p:nvPicPr>
        <p:blipFill>
          <a:blip r:embed="rId2"/>
          <a:srcRect/>
          <a:stretch>
            <a:fillRect/>
          </a:stretch>
        </p:blipFill>
        <p:spPr bwMode="auto">
          <a:xfrm>
            <a:off x="533400" y="1752600"/>
            <a:ext cx="8153400"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Spring Framework</a:t>
            </a:r>
          </a:p>
        </p:txBody>
      </p:sp>
      <p:sp>
        <p:nvSpPr>
          <p:cNvPr id="3" name="Content Placeholder 2"/>
          <p:cNvSpPr>
            <a:spLocks noGrp="1"/>
          </p:cNvSpPr>
          <p:nvPr>
            <p:ph idx="1"/>
          </p:nvPr>
        </p:nvSpPr>
        <p:spPr/>
        <p:txBody>
          <a:bodyPr>
            <a:normAutofit fontScale="92500" lnSpcReduction="20000"/>
          </a:bodyPr>
          <a:lstStyle/>
          <a:p>
            <a:r>
              <a:rPr lang="en-US" dirty="0"/>
              <a:t>Predefined templates</a:t>
            </a:r>
          </a:p>
          <a:p>
            <a:r>
              <a:rPr lang="en-US" dirty="0"/>
              <a:t>Easy to test</a:t>
            </a:r>
          </a:p>
          <a:p>
            <a:r>
              <a:rPr lang="en-US" dirty="0"/>
              <a:t>Loose coupling</a:t>
            </a:r>
          </a:p>
          <a:p>
            <a:r>
              <a:rPr lang="en-US" dirty="0"/>
              <a:t>Lightweight</a:t>
            </a:r>
          </a:p>
          <a:p>
            <a:r>
              <a:rPr lang="en-US" dirty="0"/>
              <a:t>Fast development</a:t>
            </a:r>
          </a:p>
          <a:p>
            <a:r>
              <a:rPr lang="en-US" dirty="0"/>
              <a:t>Powerful abstraction</a:t>
            </a:r>
          </a:p>
          <a:p>
            <a:r>
              <a:rPr lang="en-US" dirty="0"/>
              <a:t>Offers an array of resources</a:t>
            </a:r>
          </a:p>
          <a:p>
            <a:r>
              <a:rPr lang="en-US" dirty="0"/>
              <a:t>Declarative support</a:t>
            </a:r>
          </a:p>
          <a:p>
            <a:r>
              <a:rPr lang="en-US" dirty="0"/>
              <a:t>Offers comprehensive tools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Spring Framework</a:t>
            </a:r>
          </a:p>
        </p:txBody>
      </p:sp>
      <p:sp>
        <p:nvSpPr>
          <p:cNvPr id="3" name="Content Placeholder 2"/>
          <p:cNvSpPr>
            <a:spLocks noGrp="1"/>
          </p:cNvSpPr>
          <p:nvPr>
            <p:ph idx="1"/>
          </p:nvPr>
        </p:nvSpPr>
        <p:spPr/>
        <p:txBody>
          <a:bodyPr>
            <a:normAutofit fontScale="70000" lnSpcReduction="20000"/>
          </a:bodyPr>
          <a:lstStyle/>
          <a:p>
            <a:r>
              <a:rPr lang="en-US" dirty="0"/>
              <a:t>Spring framework was written by Rod Johnson and was first released in June 2002.</a:t>
            </a:r>
          </a:p>
          <a:p>
            <a:r>
              <a:rPr lang="en-US" dirty="0"/>
              <a:t>Spring la</a:t>
            </a:r>
            <a:r>
              <a:rPr lang="en-US" baseline="30000" dirty="0"/>
              <a:t>s</a:t>
            </a:r>
            <a:r>
              <a:rPr lang="en-US" dirty="0"/>
              <a:t>t version release in March 2004</a:t>
            </a:r>
          </a:p>
          <a:p>
            <a:r>
              <a:rPr lang="en-US" dirty="0"/>
              <a:t>Spring 1.2.6 version release in 2006</a:t>
            </a:r>
          </a:p>
          <a:p>
            <a:r>
              <a:rPr lang="en-US" dirty="0"/>
              <a:t>Spring 2.0 version release in Oct 2006</a:t>
            </a:r>
          </a:p>
          <a:p>
            <a:r>
              <a:rPr lang="en-US" dirty="0"/>
              <a:t>Spring 2.5 version release in Nov 2007</a:t>
            </a:r>
          </a:p>
          <a:p>
            <a:r>
              <a:rPr lang="en-US" dirty="0"/>
              <a:t>Spring 3 version release in Dec 2009</a:t>
            </a:r>
          </a:p>
          <a:p>
            <a:r>
              <a:rPr lang="en-US" dirty="0"/>
              <a:t>Spring 3.1 version release in Dec 2011</a:t>
            </a:r>
          </a:p>
          <a:p>
            <a:r>
              <a:rPr lang="en-US" dirty="0"/>
              <a:t>Spring framework 4 version release in Dec 2013 with Java 8 support</a:t>
            </a:r>
          </a:p>
          <a:p>
            <a:r>
              <a:rPr lang="en-US" dirty="0"/>
              <a:t>Spring framework 4.2.0 version released on July 2015</a:t>
            </a:r>
          </a:p>
          <a:p>
            <a:r>
              <a:rPr lang="en-US" dirty="0"/>
              <a:t>Spring framework 4.2.1 version released in Sept 2015</a:t>
            </a:r>
          </a:p>
          <a:p>
            <a:r>
              <a:rPr lang="en-US" dirty="0"/>
              <a:t>Spring Framework 4.3 version released on 10 June 2016</a:t>
            </a:r>
          </a:p>
          <a:p>
            <a:r>
              <a:rPr lang="en-US" dirty="0"/>
              <a:t>Spring framework 5.0 version released on June 2017</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endParaRPr lang="en-US" dirty="0"/>
          </a:p>
        </p:txBody>
      </p:sp>
      <p:pic>
        <p:nvPicPr>
          <p:cNvPr id="17410" name="Picture 2" descr="https://www.guru99.com/images/1/081319_1354_JavaSpringT2.png"/>
          <p:cNvPicPr>
            <a:picLocks noChangeAspect="1" noChangeArrowheads="1"/>
          </p:cNvPicPr>
          <p:nvPr/>
        </p:nvPicPr>
        <p:blipFill>
          <a:blip r:embed="rId2"/>
          <a:srcRect/>
          <a:stretch>
            <a:fillRect/>
          </a:stretch>
        </p:blipFill>
        <p:spPr bwMode="auto">
          <a:xfrm>
            <a:off x="533400" y="1752600"/>
            <a:ext cx="8077199" cy="426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r>
              <a:rPr lang="en-US" dirty="0"/>
              <a:t>The </a:t>
            </a:r>
            <a:r>
              <a:rPr lang="en-US" b="1" dirty="0"/>
              <a:t>Core </a:t>
            </a:r>
            <a:r>
              <a:rPr lang="en-US" dirty="0"/>
              <a:t>and </a:t>
            </a:r>
            <a:r>
              <a:rPr lang="en-US" b="1" dirty="0"/>
              <a:t>Bean </a:t>
            </a:r>
            <a:r>
              <a:rPr lang="en-US" dirty="0"/>
              <a:t>provide the fundamental part of the framework, including </a:t>
            </a:r>
            <a:r>
              <a:rPr lang="en-US" dirty="0" err="1"/>
              <a:t>IoC</a:t>
            </a:r>
            <a:r>
              <a:rPr lang="en-US" dirty="0"/>
              <a:t> and DI.</a:t>
            </a:r>
          </a:p>
          <a:p>
            <a:r>
              <a:rPr lang="en-US" b="1" dirty="0"/>
              <a:t>Core Container</a:t>
            </a:r>
          </a:p>
          <a:p>
            <a:r>
              <a:rPr lang="en-US" dirty="0"/>
              <a:t>The Core Container is further divided by subcomponents like Core, Beans, Context, and Expression Language modules.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7650" name="Picture 2" descr="Dependency Injection (DI) vs. Inversion of Control (IOC) - CodeProject"/>
          <p:cNvPicPr>
            <a:picLocks noChangeAspect="1" noChangeArrowheads="1"/>
          </p:cNvPicPr>
          <p:nvPr/>
        </p:nvPicPr>
        <p:blipFill>
          <a:blip r:embed="rId2"/>
          <a:srcRect/>
          <a:stretch>
            <a:fillRect/>
          </a:stretch>
        </p:blipFill>
        <p:spPr bwMode="auto">
          <a:xfrm>
            <a:off x="1600200" y="2590800"/>
            <a:ext cx="5200650" cy="23717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902</Words>
  <Application>Microsoft Office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Spring Framework</vt:lpstr>
      <vt:lpstr>Agenda</vt:lpstr>
      <vt:lpstr>Introduction to Spring Framework</vt:lpstr>
      <vt:lpstr>Introduction to Spring Framework</vt:lpstr>
      <vt:lpstr>Features of Spring Framework</vt:lpstr>
      <vt:lpstr>History of Spring Framework</vt:lpstr>
      <vt:lpstr>Spring Framework Architecture</vt:lpstr>
      <vt:lpstr>Spring Framework Architecture</vt:lpstr>
      <vt:lpstr>Dependency Injection</vt:lpstr>
      <vt:lpstr>Inversion Of Control</vt:lpstr>
      <vt:lpstr>Spring Framework Architecture</vt:lpstr>
      <vt:lpstr>Spring Framework Architecture</vt:lpstr>
      <vt:lpstr>Spring Framework Architecture</vt:lpstr>
      <vt:lpstr>Spring - MVC Framework</vt:lpstr>
      <vt:lpstr>Spring - MVC Framework</vt:lpstr>
      <vt:lpstr>How MVC works in Spring?</vt:lpstr>
      <vt:lpstr>How MVC works in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lenovo</dc:creator>
  <cp:lastModifiedBy>raghu prasad</cp:lastModifiedBy>
  <cp:revision>42</cp:revision>
  <dcterms:created xsi:type="dcterms:W3CDTF">2006-08-16T00:00:00Z</dcterms:created>
  <dcterms:modified xsi:type="dcterms:W3CDTF">2021-11-20T03:15:53Z</dcterms:modified>
</cp:coreProperties>
</file>