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453" r:id="rId3"/>
    <p:sldId id="318" r:id="rId4"/>
    <p:sldId id="319" r:id="rId5"/>
    <p:sldId id="320" r:id="rId6"/>
    <p:sldId id="321" r:id="rId7"/>
    <p:sldId id="322" r:id="rId8"/>
    <p:sldId id="275" r:id="rId9"/>
    <p:sldId id="278" r:id="rId10"/>
    <p:sldId id="280" r:id="rId11"/>
    <p:sldId id="281" r:id="rId12"/>
    <p:sldId id="279" r:id="rId13"/>
    <p:sldId id="282" r:id="rId14"/>
    <p:sldId id="283" r:id="rId15"/>
    <p:sldId id="284" r:id="rId16"/>
    <p:sldId id="292" r:id="rId17"/>
    <p:sldId id="291" r:id="rId18"/>
    <p:sldId id="301" r:id="rId19"/>
    <p:sldId id="300" r:id="rId20"/>
    <p:sldId id="302" r:id="rId21"/>
    <p:sldId id="290" r:id="rId22"/>
    <p:sldId id="303" r:id="rId23"/>
    <p:sldId id="304" r:id="rId24"/>
    <p:sldId id="305" r:id="rId25"/>
    <p:sldId id="288" r:id="rId26"/>
    <p:sldId id="289" r:id="rId27"/>
    <p:sldId id="287" r:id="rId28"/>
    <p:sldId id="286" r:id="rId29"/>
    <p:sldId id="285" r:id="rId30"/>
    <p:sldId id="294" r:id="rId31"/>
    <p:sldId id="296" r:id="rId32"/>
    <p:sldId id="297" r:id="rId33"/>
    <p:sldId id="298" r:id="rId34"/>
    <p:sldId id="306" r:id="rId35"/>
    <p:sldId id="307" r:id="rId36"/>
    <p:sldId id="309" r:id="rId37"/>
    <p:sldId id="310" r:id="rId38"/>
    <p:sldId id="311" r:id="rId39"/>
    <p:sldId id="308" r:id="rId40"/>
    <p:sldId id="312" r:id="rId41"/>
    <p:sldId id="313" r:id="rId42"/>
    <p:sldId id="314" r:id="rId43"/>
    <p:sldId id="293" r:id="rId44"/>
    <p:sldId id="316" r:id="rId45"/>
    <p:sldId id="31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629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432BE-6B02-4775-BFAB-C35064248120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CECA3-D548-4A1D-81FF-633EA7E3ED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05608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40361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87636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82322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8395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6E55CF-1219-41C8-8B58-66B4AF66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AF10485-7D8A-498B-9366-1D903D80C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E81F86-01F4-4856-BDDF-3D5BC453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FE61DA-C2A5-48CA-9078-1B1D1357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6FA52B-470F-42FD-87C5-2DE4442D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2630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32E5AF-B45E-4818-B164-190A701E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95DC0C4-24D8-4EA1-A46C-DEAB571DB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53E1C6E-7D45-4DE3-A51D-3441C948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B068A0-6236-4080-8D00-67A59EB0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CBE01B-9213-429F-AB43-BDE1C077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173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0AC38E8-2FE5-4B4A-8A03-A2A65362F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244DB88-E0DF-4E2B-82D6-411109557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C84BC7-18AF-4C06-ACDB-EC2BE129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AB1688-CA98-4102-B67C-0CE7B371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95BB8E-8662-4EF1-A418-E85F60E9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7477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121897" tIns="121897" rIns="121897" bIns="121897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</p:spPr>
        <p:txBody>
          <a:bodyPr lIns="121897" tIns="121897" rIns="121897" bIns="121897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B33D71-9FA6-4C08-ACF0-C53C351D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BEE549-37DB-468D-9476-6B8C1C1F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E0A4DC-7735-47AD-851A-C7459962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943FBC-A5D1-43BD-9DA0-D398ABDA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B12916-2335-483B-94EA-D11851E5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4205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063A2F-18F7-4536-99F2-FC8B2759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8609D9B-9245-44DC-AC75-443ED57C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4A991A-C6AB-403A-B977-F4623836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34D9759-DC1E-4975-97B2-29C7C359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4CA209-750C-4C8B-B751-3416FE88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77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F4987-E498-4262-9559-D09193AD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12AE04-584A-4F87-BD3F-2056E4357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88D97F2-CC13-4DBD-9769-D973C0E93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F545AF0-178D-49FD-8D2A-89C0433B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45483B5-7D5A-45B3-A598-59629195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9FF5C5-AD43-44E6-80BD-C04A8C6B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018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715758-23C2-4D79-9E83-D4C69164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56DBBC0-5F55-4BDB-97E8-9092F9D54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6BBC9E7-1AD9-47BC-A0F5-3419A89AF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44AA541-9D84-43E6-93AC-26ACD49AB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3CA9F41-1D69-40B0-BB52-67C7B312F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960EBD2-2B98-43A1-B284-EDEE6265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E18D130-C756-42B5-A702-84186DC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C1C5564-0948-403D-A11A-0363F3B8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9772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B07483-06BC-40D1-A55A-6128B568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BF2182A-79CE-45F7-8387-6C454837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52DB040-5280-425A-B483-26C0059E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7BBA076-5D8E-41FA-9AF0-F0AF4DAB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393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8D1A081-B71C-4345-89F8-9CC0E8E6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CF222AE-D850-4966-A9FD-C25F7B3D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7DB98C3-564C-496D-8699-90B1B866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4697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0FC436-126E-4458-A651-DE1D872B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76E34A-3D2E-41BA-9394-4CA6D9C3B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2F80B13-0F72-4E99-BEC1-6E0BE3CF1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CBFC060-5E9C-455B-AE8D-53ED20C9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F7E7918-BF7D-44F8-8F9F-E373996A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CC38C50-9B37-4DF1-8F28-F241EAB6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356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5129F5-AD17-404B-A6EC-2DF9ABF9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121CD5B-EAF0-456D-93F4-242DBB7EF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F900FED-5D0C-4FB1-A607-68E64A974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6042A-E778-40B6-87F9-2CB8B959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9787971-2E19-4C5D-94F0-E4CEF7D1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E4E3BF-D202-4868-BA7C-52B27F1B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5542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339DD86-E235-4F02-B9D6-DB6200F2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EC0324-19E9-4A3B-B2A2-C3D9331B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0B1F1D-995C-4D9C-8447-9CCEBBE00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48485-EDEB-4E5A-BB3A-BC2391E627B4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EAA717-D969-4E51-B1F1-1BE930E17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269EE7-3E26-4A0E-9B5A-FE84B4D0E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5624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67D267-3931-42EE-8A02-E5E64C3D8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IN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959FEE3-B41D-441A-ADEC-C99C8C971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en-IN" dirty="0"/>
              <a:t>Raghu Prasad K S</a:t>
            </a:r>
          </a:p>
          <a:p>
            <a:r>
              <a:rPr lang="en-IN" dirty="0">
                <a:hlinkClick r:id="rId2"/>
              </a:rPr>
              <a:t>www.kaushalya.tech</a:t>
            </a:r>
            <a:endParaRPr lang="en-IN" dirty="0"/>
          </a:p>
          <a:p>
            <a:r>
              <a:rPr lang="en-IN" dirty="0"/>
              <a:t>9845547471</a:t>
            </a:r>
          </a:p>
        </p:txBody>
      </p:sp>
    </p:spTree>
    <p:extLst>
      <p:ext uri="{BB962C8B-B14F-4D97-AF65-F5344CB8AC3E}">
        <p14:creationId xmlns:p14="http://schemas.microsoft.com/office/powerpoint/2010/main" xmlns="" val="33239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3670"/>
            <a:ext cx="12192000" cy="5579165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It is a named-literal which helps to store a value in the program. </a:t>
            </a:r>
          </a:p>
          <a:p>
            <a:pPr algn="just"/>
            <a:r>
              <a:rPr lang="en-US" sz="2000" dirty="0"/>
              <a:t>Can take value that can be modified wherever required in the program. </a:t>
            </a:r>
          </a:p>
          <a:p>
            <a:pPr algn="just"/>
            <a:r>
              <a:rPr lang="en-US" sz="2000" dirty="0"/>
              <a:t>In Python, a variable need not be declared with a specific type before its usage. As required a variable, can be used and the type will be decided by the value assigned to it. A value can be assigned to a variable using </a:t>
            </a:r>
            <a:r>
              <a:rPr lang="en-US" sz="2000" i="1" dirty="0"/>
              <a:t>assignment operator (=). </a:t>
            </a:r>
          </a:p>
          <a:p>
            <a:pPr algn="just"/>
            <a:r>
              <a:rPr lang="en-US" sz="2000" dirty="0"/>
              <a:t>Examples as given below– </a:t>
            </a:r>
          </a:p>
          <a:p>
            <a:pPr lvl="1" algn="just">
              <a:buNone/>
            </a:pPr>
            <a:r>
              <a:rPr lang="en-US" sz="1600" dirty="0"/>
              <a:t>x=10  ; print(x) ; type(x) &gt;&gt;&gt; 10 int</a:t>
            </a:r>
          </a:p>
          <a:p>
            <a:pPr lvl="1" algn="just">
              <a:buNone/>
            </a:pPr>
            <a:r>
              <a:rPr lang="en-US" sz="1600" dirty="0"/>
              <a:t>y="hi" ; print(y) ; type(y) &gt;&gt;&gt;hi str</a:t>
            </a:r>
          </a:p>
          <a:p>
            <a:pPr algn="just">
              <a:buNone/>
            </a:pPr>
            <a:endParaRPr lang="en-IN" sz="2000" u="sng" dirty="0"/>
          </a:p>
          <a:p>
            <a:pPr algn="just">
              <a:buNone/>
            </a:pPr>
            <a:r>
              <a:rPr lang="en-IN" sz="2000" u="sng" dirty="0"/>
              <a:t>Rules for Variable Names in Python</a:t>
            </a:r>
          </a:p>
          <a:p>
            <a:r>
              <a:rPr lang="en-US" sz="2000" dirty="0"/>
              <a:t>A variable name must start with a letter or the underscore character</a:t>
            </a:r>
          </a:p>
          <a:p>
            <a:r>
              <a:rPr lang="en-US" sz="2000" dirty="0"/>
              <a:t>A variable name cannot start with a number</a:t>
            </a:r>
          </a:p>
          <a:p>
            <a:r>
              <a:rPr lang="en-US" sz="2000" dirty="0"/>
              <a:t>A variable name can only contain alpha-numeric characters and underscores (A-z, 0-9, and _ )</a:t>
            </a:r>
          </a:p>
          <a:p>
            <a:r>
              <a:rPr lang="en-US" sz="2000" dirty="0"/>
              <a:t>Variable names are case-sensitive (age, Age and AGE are three different variables)</a:t>
            </a:r>
          </a:p>
          <a:p>
            <a:pPr algn="just">
              <a:buNone/>
            </a:pPr>
            <a:endParaRPr lang="en-IN" sz="20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Legal and Illegal Variables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7078" y="984928"/>
            <a:ext cx="4014166" cy="508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Variable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6191"/>
            <a:ext cx="12192000" cy="56984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000" dirty="0"/>
              <a:t>Python allows to assign values to multiple variables in one line and can assign the </a:t>
            </a:r>
            <a:r>
              <a:rPr lang="en-US" sz="2000" i="1" dirty="0"/>
              <a:t>same</a:t>
            </a:r>
            <a:r>
              <a:rPr lang="en-US" sz="2000" dirty="0"/>
              <a:t> value to multiple variables in one line as shown in the below examples</a:t>
            </a:r>
          </a:p>
          <a:p>
            <a:pPr algn="just"/>
            <a:endParaRPr lang="en-US" sz="2000" dirty="0"/>
          </a:p>
          <a:p>
            <a:pPr algn="just"/>
            <a:endParaRPr lang="en-IN" sz="20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7321" y="1748873"/>
            <a:ext cx="3824887" cy="10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10540" y="1815365"/>
            <a:ext cx="2968486" cy="1007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 txBox="1">
            <a:spLocks/>
          </p:cNvSpPr>
          <p:nvPr/>
        </p:nvSpPr>
        <p:spPr>
          <a:xfrm>
            <a:off x="0" y="3028121"/>
            <a:ext cx="12192000" cy="2034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  “print” statement is used to output variables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/>
              <a:t>Global Variables and Global Keyword:</a:t>
            </a:r>
          </a:p>
          <a:p>
            <a:pPr algn="just"/>
            <a:r>
              <a:rPr lang="en-US" sz="2000" dirty="0"/>
              <a:t>Variables that are created outside of a function (as in all of the examples above) are known as global variables.</a:t>
            </a:r>
          </a:p>
          <a:p>
            <a:pPr algn="just"/>
            <a:r>
              <a:rPr lang="en-US" sz="2000" dirty="0"/>
              <a:t>Global variables can be used by everyone, both inside of functions and outside. When a variable is created inside a function, that variable is local, and can only be used inside that function. To create a global variable inside a function, you can use the </a:t>
            </a:r>
            <a:r>
              <a:rPr lang="en-US" sz="2000" b="1" dirty="0"/>
              <a:t>global</a:t>
            </a:r>
            <a:r>
              <a:rPr lang="en-US" sz="2000" dirty="0"/>
              <a:t> keyword as shown in the below example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45668" y="5154061"/>
            <a:ext cx="181927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26689" y="4915314"/>
            <a:ext cx="17430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Keywords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304" y="954157"/>
            <a:ext cx="6665844" cy="568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7103166" y="1039792"/>
            <a:ext cx="48787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keywords have special meaning in any language and they are intended for doing specific task. </a:t>
            </a:r>
          </a:p>
          <a:p>
            <a:pPr algn="just"/>
            <a:r>
              <a:rPr lang="en-US" dirty="0"/>
              <a:t>Python has a finite set of keywords.</a:t>
            </a:r>
          </a:p>
          <a:p>
            <a:pPr algn="just"/>
            <a:r>
              <a:rPr lang="en-US" dirty="0"/>
              <a:t>The table in the LHS provides a list of those keywords.</a:t>
            </a:r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Data Types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1020562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any programming, data type plays an important concept. The variables can store data of different types, and different types can do different things. The following are the data types built-in by default, as provided below with examples: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862344"/>
            <a:ext cx="4094921" cy="317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5703" y="1919495"/>
            <a:ext cx="676275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/>
              <a:t>Python Numbers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7896"/>
            <a:ext cx="12192000" cy="597010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000" dirty="0"/>
              <a:t>The three numeric types basically used in Python are:</a:t>
            </a:r>
          </a:p>
          <a:p>
            <a:pPr algn="just">
              <a:buNone/>
            </a:pPr>
            <a:r>
              <a:rPr lang="en-US" sz="2000" b="1" dirty="0"/>
              <a:t>Int 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integer, is a whole number, positive or negative, without decimals, of unlimited length e.g.: </a:t>
            </a:r>
            <a:r>
              <a:rPr lang="pl-PL" sz="2000" dirty="0"/>
              <a:t>x = 1</a:t>
            </a:r>
          </a:p>
          <a:p>
            <a:pPr algn="just">
              <a:buNone/>
            </a:pPr>
            <a:r>
              <a:rPr lang="pl-PL" sz="2000" dirty="0"/>
              <a:t>y = 35656222554887711</a:t>
            </a:r>
            <a:r>
              <a:rPr lang="en-US" sz="2000" dirty="0"/>
              <a:t>;  </a:t>
            </a:r>
            <a:r>
              <a:rPr lang="pl-PL" sz="2000" dirty="0"/>
              <a:t>z = -3255522</a:t>
            </a:r>
            <a:endParaRPr lang="en-US" sz="2000" dirty="0"/>
          </a:p>
          <a:p>
            <a:pPr algn="just">
              <a:buNone/>
            </a:pPr>
            <a:r>
              <a:rPr lang="en-US" sz="2000" b="1" dirty="0"/>
              <a:t>Float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"floating point number" is a number, positive or negative, containing one or more decimals. Float can also be</a:t>
            </a:r>
          </a:p>
          <a:p>
            <a:pPr algn="just">
              <a:buNone/>
            </a:pPr>
            <a:r>
              <a:rPr lang="en-US" sz="2000" dirty="0"/>
              <a:t>scientific numbers with an "e" to indicate the power of 10 e.g.: x = 1.10; y = 1.0; z = -35.59 and x = 35e3; y = 12E4; </a:t>
            </a:r>
          </a:p>
          <a:p>
            <a:pPr algn="just">
              <a:buNone/>
            </a:pPr>
            <a:r>
              <a:rPr lang="en-US" sz="2000" dirty="0"/>
              <a:t>z = -87.7e100</a:t>
            </a:r>
          </a:p>
          <a:p>
            <a:pPr algn="just">
              <a:buNone/>
            </a:pPr>
            <a:r>
              <a:rPr lang="en-US" sz="2000" b="1" dirty="0"/>
              <a:t>Complex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they are written with j as imaginary part e.g.:  x=3+5j;  y=5j; z=-5j</a:t>
            </a:r>
            <a:endParaRPr lang="en-US" sz="2000" dirty="0"/>
          </a:p>
          <a:p>
            <a:pPr algn="just"/>
            <a:r>
              <a:rPr lang="en-IN" sz="2000" dirty="0"/>
              <a:t>type() function is used to find the type of any object</a:t>
            </a:r>
          </a:p>
          <a:p>
            <a:pPr algn="just">
              <a:buNone/>
            </a:pPr>
            <a:endParaRPr lang="en-IN" sz="2000" dirty="0"/>
          </a:p>
          <a:p>
            <a:pPr algn="just">
              <a:buNone/>
            </a:pPr>
            <a:r>
              <a:rPr lang="en-IN" sz="2000" b="1" dirty="0"/>
              <a:t>Type Conversion</a:t>
            </a:r>
            <a:r>
              <a:rPr lang="en-IN" sz="2000" dirty="0"/>
              <a:t>: to </a:t>
            </a:r>
            <a:r>
              <a:rPr lang="en-US" sz="2000" dirty="0"/>
              <a:t>convert from one type to another with the int(), float(), and complex() methods</a:t>
            </a:r>
          </a:p>
          <a:p>
            <a:pPr algn="just">
              <a:buNone/>
            </a:pPr>
            <a:r>
              <a:rPr lang="en-US" sz="2000" dirty="0"/>
              <a:t>x = 1 # int ; y = 2.8 # float; z = 1j # complex</a:t>
            </a:r>
          </a:p>
          <a:p>
            <a:pPr algn="just">
              <a:buNone/>
            </a:pPr>
            <a:endParaRPr lang="en-US" sz="2000" dirty="0"/>
          </a:p>
          <a:p>
            <a:pPr algn="just">
              <a:buNone/>
            </a:pPr>
            <a:r>
              <a:rPr lang="en-US" sz="2000" dirty="0"/>
              <a:t>#convert from int to float: a = float(x)</a:t>
            </a:r>
          </a:p>
          <a:p>
            <a:pPr algn="just">
              <a:buNone/>
            </a:pPr>
            <a:endParaRPr lang="en-US" sz="2000" dirty="0"/>
          </a:p>
          <a:p>
            <a:pPr algn="just">
              <a:buNone/>
            </a:pPr>
            <a:r>
              <a:rPr lang="en-US" sz="2000" dirty="0"/>
              <a:t>#convert from float to int: b = int(y)</a:t>
            </a:r>
          </a:p>
          <a:p>
            <a:pPr algn="just">
              <a:buNone/>
            </a:pPr>
            <a:endParaRPr lang="en-US" sz="2000" dirty="0"/>
          </a:p>
          <a:p>
            <a:pPr algn="just">
              <a:buNone/>
            </a:pPr>
            <a:r>
              <a:rPr lang="en-US" sz="2000" dirty="0"/>
              <a:t>#convert from int to complex: c = complex(x)</a:t>
            </a:r>
            <a:endParaRPr lang="en-IN" sz="2000" dirty="0"/>
          </a:p>
          <a:p>
            <a:pPr algn="just">
              <a:buNone/>
            </a:pPr>
            <a:endParaRPr lang="en-IN" sz="2000" dirty="0"/>
          </a:p>
          <a:p>
            <a:pPr algn="just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/>
              <a:t>Python Numbers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7896"/>
            <a:ext cx="12192000" cy="406841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sz="2000" b="1" dirty="0"/>
              <a:t>Random Number: </a:t>
            </a:r>
            <a:r>
              <a:rPr lang="en-US" sz="2000" dirty="0"/>
              <a:t>Python does not have a random() function to make a random number, but Python has a built-in</a:t>
            </a:r>
          </a:p>
          <a:p>
            <a:pPr algn="just">
              <a:buNone/>
            </a:pPr>
            <a:r>
              <a:rPr lang="en-US" sz="2000" dirty="0"/>
              <a:t>module called random that can be used to make random numbers</a:t>
            </a:r>
          </a:p>
          <a:p>
            <a:pPr algn="just">
              <a:buNone/>
            </a:pPr>
            <a:r>
              <a:rPr lang="en-US" sz="2000" dirty="0"/>
              <a:t>e.g.: </a:t>
            </a:r>
            <a:r>
              <a:rPr lang="en-IN" sz="2000" dirty="0"/>
              <a:t>import random print(</a:t>
            </a:r>
            <a:r>
              <a:rPr lang="en-IN" sz="2000" dirty="0" err="1"/>
              <a:t>random.randrange</a:t>
            </a:r>
            <a:r>
              <a:rPr lang="en-IN" sz="2000" dirty="0"/>
              <a:t>(1,10))</a:t>
            </a:r>
          </a:p>
          <a:p>
            <a:pPr algn="just">
              <a:buNone/>
            </a:pPr>
            <a:r>
              <a:rPr lang="en-IN" sz="2000" b="1" dirty="0"/>
              <a:t>Python Casting: </a:t>
            </a:r>
            <a:r>
              <a:rPr lang="en-US" sz="2000" dirty="0"/>
              <a:t>Python is an object-orientated language, and as such it uses classes to define data types, including</a:t>
            </a:r>
          </a:p>
          <a:p>
            <a:pPr algn="just">
              <a:buNone/>
            </a:pPr>
            <a:r>
              <a:rPr lang="en-US" sz="2000" dirty="0"/>
              <a:t>its primitive types. Casting in python is therefore done using constructor functions:</a:t>
            </a:r>
          </a:p>
          <a:p>
            <a:pPr algn="just">
              <a:buNone/>
            </a:pPr>
            <a:r>
              <a:rPr lang="en-US" sz="2000" dirty="0"/>
              <a:t>int() - constructs an integer number from an integer literal, a float literal (by rounding down to the previous whole</a:t>
            </a:r>
          </a:p>
          <a:p>
            <a:pPr algn="just">
              <a:buNone/>
            </a:pPr>
            <a:r>
              <a:rPr lang="en-US" sz="2000" dirty="0"/>
              <a:t>number), or a string literal (providing the string represents a whole number)</a:t>
            </a:r>
          </a:p>
          <a:p>
            <a:pPr algn="just">
              <a:buNone/>
            </a:pPr>
            <a:r>
              <a:rPr lang="en-US" sz="2000" dirty="0"/>
              <a:t>float() - constructs a float number from an integer literal, a float literal or a string literal (providing the string</a:t>
            </a:r>
          </a:p>
          <a:p>
            <a:pPr algn="just">
              <a:buNone/>
            </a:pPr>
            <a:r>
              <a:rPr lang="en-US" sz="2000" dirty="0"/>
              <a:t>represents a float or an integer)</a:t>
            </a:r>
          </a:p>
          <a:p>
            <a:pPr algn="just">
              <a:buNone/>
            </a:pPr>
            <a:r>
              <a:rPr lang="en-US" sz="2000" dirty="0"/>
              <a:t>str() - constructs a string from a wide variety of data types, including strings, integer literals and float literals</a:t>
            </a:r>
            <a:endParaRPr lang="en-IN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412" y="5268974"/>
            <a:ext cx="3060623" cy="959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3792" y="5358792"/>
            <a:ext cx="3419861" cy="1134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81449" y="5347874"/>
            <a:ext cx="3227131" cy="89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Operators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921" y="1020418"/>
            <a:ext cx="11232227" cy="5201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Operators - Arithmetic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462" y="1139687"/>
            <a:ext cx="9599956" cy="511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Operators – Assignment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5728" y="866774"/>
            <a:ext cx="6384911" cy="581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3200" b="1" i="1" dirty="0">
                <a:solidFill>
                  <a:srgbClr val="C00000"/>
                </a:solidFill>
              </a:rPr>
              <a:t>Raghu Prasad K S</a:t>
            </a:r>
            <a:r>
              <a:rPr lang="en-IN" sz="3200" dirty="0">
                <a:solidFill>
                  <a:srgbClr val="C00000"/>
                </a:solidFill>
              </a:rPr>
              <a:t> </a:t>
            </a:r>
            <a:r>
              <a:rPr lang="en-IN" sz="3200" dirty="0"/>
              <a:t>– BE, MS, CEO of </a:t>
            </a:r>
            <a:r>
              <a:rPr lang="en-IN" sz="3200" dirty="0" err="1"/>
              <a:t>Kasuhalya</a:t>
            </a:r>
            <a:r>
              <a:rPr lang="en-IN" sz="3200" dirty="0"/>
              <a:t> Technologies</a:t>
            </a:r>
          </a:p>
          <a:p>
            <a:r>
              <a:rPr lang="en-IN" sz="3200" dirty="0"/>
              <a:t>Total of 24 years of experience</a:t>
            </a:r>
          </a:p>
          <a:p>
            <a:r>
              <a:rPr lang="en-IN" sz="3200" dirty="0"/>
              <a:t>7 years as a lecturer in an Engineering College</a:t>
            </a:r>
          </a:p>
          <a:p>
            <a:r>
              <a:rPr lang="en-IN" sz="3200" dirty="0"/>
              <a:t>17 Years into IT</a:t>
            </a:r>
          </a:p>
          <a:p>
            <a:r>
              <a:rPr lang="en-IN" sz="3200" dirty="0"/>
              <a:t>Worked with companies like </a:t>
            </a:r>
            <a:r>
              <a:rPr lang="en-IN" sz="3200" dirty="0" err="1"/>
              <a:t>CISCO,CSC,ICICI,First</a:t>
            </a:r>
            <a:r>
              <a:rPr lang="en-IN" sz="3200" dirty="0"/>
              <a:t> Apex – NTT Data</a:t>
            </a:r>
          </a:p>
          <a:p>
            <a:r>
              <a:rPr lang="en-IN" sz="3200" dirty="0"/>
              <a:t>Currently into Corporate training and consultancy</a:t>
            </a:r>
          </a:p>
          <a:p>
            <a:r>
              <a:rPr lang="en-IN" sz="3200" dirty="0"/>
              <a:t>Worked with corporates and public sector</a:t>
            </a:r>
          </a:p>
          <a:p>
            <a:r>
              <a:rPr lang="en-IN" sz="3200" dirty="0"/>
              <a:t>Technologies – </a:t>
            </a:r>
            <a:r>
              <a:rPr lang="en-IN" sz="3200" dirty="0" err="1"/>
              <a:t>Java,Python,AI,ML,Web</a:t>
            </a:r>
            <a:r>
              <a:rPr lang="en-IN" sz="3200" dirty="0"/>
              <a:t> </a:t>
            </a:r>
            <a:r>
              <a:rPr lang="en-IN" sz="3200" dirty="0" err="1"/>
              <a:t>technologies,Java</a:t>
            </a:r>
            <a:r>
              <a:rPr lang="en-IN" sz="3200" dirty="0"/>
              <a:t> Script technologies (MEAN stack),</a:t>
            </a:r>
            <a:r>
              <a:rPr lang="en-IN" sz="3200" dirty="0" err="1"/>
              <a:t>IOT,Test</a:t>
            </a:r>
            <a:r>
              <a:rPr lang="en-IN" sz="3200" dirty="0"/>
              <a:t> Automation – </a:t>
            </a:r>
            <a:r>
              <a:rPr lang="en-IN" sz="3200" dirty="0" err="1"/>
              <a:t>Selenium,Jmeter</a:t>
            </a:r>
            <a:endParaRPr lang="en-IN" sz="3200" dirty="0"/>
          </a:p>
          <a:p>
            <a:r>
              <a:rPr lang="en-IN" sz="3200" b="1" dirty="0">
                <a:solidFill>
                  <a:srgbClr val="C00000"/>
                </a:solidFill>
              </a:rPr>
              <a:t>CSR Activities</a:t>
            </a:r>
          </a:p>
          <a:p>
            <a:r>
              <a:rPr lang="en-IN" sz="3200" dirty="0"/>
              <a:t>Professional Yoga Trainer and motivational speaker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81494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Operators - Comparison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130" y="1112450"/>
            <a:ext cx="10669262" cy="507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Operators - Logical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7078" y="1033670"/>
            <a:ext cx="11171583" cy="508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Operators - Identity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555" y="927654"/>
            <a:ext cx="9364846" cy="198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85532" y="3048001"/>
            <a:ext cx="644055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x = ["apple", "banana"]</a:t>
            </a:r>
          </a:p>
          <a:p>
            <a:r>
              <a:rPr lang="en-US" sz="1600" dirty="0"/>
              <a:t>y = ["apple", "banana"]</a:t>
            </a:r>
          </a:p>
          <a:p>
            <a:r>
              <a:rPr lang="en-US" sz="1600" dirty="0"/>
              <a:t>z = x</a:t>
            </a:r>
          </a:p>
          <a:p>
            <a:endParaRPr lang="en-US" sz="1600" dirty="0"/>
          </a:p>
          <a:p>
            <a:r>
              <a:rPr lang="en-US" sz="1600" dirty="0"/>
              <a:t>print(x is z)</a:t>
            </a:r>
          </a:p>
          <a:p>
            <a:r>
              <a:rPr lang="en-US" sz="1600" dirty="0"/>
              <a:t># returns True because z is the same object as x</a:t>
            </a:r>
          </a:p>
          <a:p>
            <a:endParaRPr lang="en-US" sz="1600" dirty="0"/>
          </a:p>
          <a:p>
            <a:r>
              <a:rPr lang="en-US" sz="1600" dirty="0"/>
              <a:t>print(x is y)</a:t>
            </a:r>
          </a:p>
          <a:p>
            <a:r>
              <a:rPr lang="en-US" sz="1600" dirty="0"/>
              <a:t># returns False because x is not the same object as y, even if they have the same content</a:t>
            </a:r>
          </a:p>
          <a:p>
            <a:endParaRPr lang="en-US" sz="1600" dirty="0"/>
          </a:p>
          <a:p>
            <a:r>
              <a:rPr lang="en-US" sz="1600" dirty="0"/>
              <a:t>print(x == y)</a:t>
            </a:r>
          </a:p>
          <a:p>
            <a:r>
              <a:rPr lang="en-US" sz="1600" dirty="0"/>
              <a:t># to demonstrate the difference between "is" and "==": this comparison returns True because x is equal to y</a:t>
            </a:r>
          </a:p>
        </p:txBody>
      </p:sp>
      <p:sp>
        <p:nvSpPr>
          <p:cNvPr id="7" name="Rectangle 6"/>
          <p:cNvSpPr/>
          <p:nvPr/>
        </p:nvSpPr>
        <p:spPr>
          <a:xfrm>
            <a:off x="6453808" y="3043733"/>
            <a:ext cx="556591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x = ["apple", "banana"]</a:t>
            </a:r>
          </a:p>
          <a:p>
            <a:r>
              <a:rPr lang="en-US" sz="1600" dirty="0"/>
              <a:t>y = ["apple", "banana"]</a:t>
            </a:r>
          </a:p>
          <a:p>
            <a:r>
              <a:rPr lang="en-US" sz="1600" dirty="0"/>
              <a:t>z = x</a:t>
            </a:r>
          </a:p>
          <a:p>
            <a:endParaRPr lang="en-US" sz="1600" dirty="0"/>
          </a:p>
          <a:p>
            <a:r>
              <a:rPr lang="en-US" sz="1600" dirty="0"/>
              <a:t>print(x is not z)</a:t>
            </a:r>
          </a:p>
          <a:p>
            <a:r>
              <a:rPr lang="en-US" sz="1600" dirty="0"/>
              <a:t># returns False because z is the same object as x</a:t>
            </a:r>
          </a:p>
          <a:p>
            <a:endParaRPr lang="en-US" sz="1600" dirty="0"/>
          </a:p>
          <a:p>
            <a:r>
              <a:rPr lang="en-US" sz="1600" dirty="0"/>
              <a:t>print(x is not y)</a:t>
            </a:r>
          </a:p>
          <a:p>
            <a:r>
              <a:rPr lang="en-US" sz="1600" dirty="0"/>
              <a:t># returns True because x is not the same object as y, even if they have the same content</a:t>
            </a:r>
          </a:p>
          <a:p>
            <a:endParaRPr lang="en-US" sz="1600" dirty="0"/>
          </a:p>
          <a:p>
            <a:r>
              <a:rPr lang="en-US" sz="1600" dirty="0"/>
              <a:t>print(x != y)</a:t>
            </a:r>
          </a:p>
          <a:p>
            <a:r>
              <a:rPr lang="en-US" sz="1600" dirty="0"/>
              <a:t># to demonstrate the difference between "is not" and "!=": this comparison returns False because x is equal to y</a:t>
            </a:r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Operators - Membership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0476" y="1007165"/>
            <a:ext cx="6748117" cy="2273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84313" y="3697357"/>
            <a:ext cx="53538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x = ["apple", "banana"]</a:t>
            </a:r>
          </a:p>
          <a:p>
            <a:endParaRPr lang="en-US" dirty="0"/>
          </a:p>
          <a:p>
            <a:r>
              <a:rPr lang="en-US" dirty="0"/>
              <a:t>print("banana" in x)</a:t>
            </a:r>
          </a:p>
          <a:p>
            <a:r>
              <a:rPr lang="en-US" dirty="0"/>
              <a:t># returns True because a sequence with the value "banana" is in the list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0" y="370477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x = ["apple", "banana"]</a:t>
            </a:r>
          </a:p>
          <a:p>
            <a:endParaRPr lang="en-US" dirty="0"/>
          </a:p>
          <a:p>
            <a:r>
              <a:rPr lang="en-US" dirty="0"/>
              <a:t>print("pineapple" not in x)</a:t>
            </a:r>
          </a:p>
          <a:p>
            <a:r>
              <a:rPr lang="en-US" dirty="0"/>
              <a:t># returns True because a sequence with the value "pineapple" is not in the list</a:t>
            </a:r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Operators - Bitwise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549" y="1152939"/>
            <a:ext cx="11689376" cy="5062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Conditional Statements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927653"/>
            <a:ext cx="1201972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Python supports the usual logical conditions from mathematics:</a:t>
            </a:r>
          </a:p>
          <a:p>
            <a:r>
              <a:rPr lang="en-US" sz="2000" dirty="0"/>
              <a:t>Equals: a == b</a:t>
            </a:r>
          </a:p>
          <a:p>
            <a:r>
              <a:rPr lang="en-US" sz="2000" dirty="0"/>
              <a:t>Not Equals: a != b</a:t>
            </a:r>
          </a:p>
          <a:p>
            <a:r>
              <a:rPr lang="en-US" sz="2000" dirty="0"/>
              <a:t>Less than: a &lt; b</a:t>
            </a:r>
          </a:p>
          <a:p>
            <a:r>
              <a:rPr lang="en-US" sz="2000" dirty="0"/>
              <a:t>Less than or equal to: a &lt;= b</a:t>
            </a:r>
          </a:p>
          <a:p>
            <a:r>
              <a:rPr lang="en-US" sz="2000" dirty="0"/>
              <a:t>Greater than: a &gt; b</a:t>
            </a:r>
          </a:p>
          <a:p>
            <a:r>
              <a:rPr lang="en-US" sz="2000" dirty="0"/>
              <a:t>Greater than or equal to: a &gt;= b</a:t>
            </a:r>
          </a:p>
          <a:p>
            <a:r>
              <a:rPr lang="en-US" sz="2000" dirty="0"/>
              <a:t>These conditions can be used in several ways, most commonly in "if statements" and loops.</a:t>
            </a:r>
          </a:p>
          <a:p>
            <a:endParaRPr lang="en-US" sz="2000" dirty="0"/>
          </a:p>
          <a:p>
            <a:r>
              <a:rPr lang="en-US" sz="2000" dirty="0"/>
              <a:t>An "</a:t>
            </a:r>
            <a:r>
              <a:rPr lang="en-US" sz="2000" b="1" dirty="0"/>
              <a:t>if</a:t>
            </a:r>
            <a:r>
              <a:rPr lang="en-US" sz="2000" dirty="0"/>
              <a:t> statement" is written by using the</a:t>
            </a:r>
            <a:r>
              <a:rPr lang="en-US" sz="2000" b="1" dirty="0"/>
              <a:t> if &lt;condition&gt;: </a:t>
            </a:r>
            <a:r>
              <a:rPr lang="en-US" sz="2000" dirty="0"/>
              <a:t>keyword and used along with </a:t>
            </a:r>
            <a:r>
              <a:rPr lang="en-US" sz="2000" dirty="0" err="1"/>
              <a:t>elif</a:t>
            </a:r>
            <a:r>
              <a:rPr lang="en-US" sz="2000" dirty="0"/>
              <a:t>:, else:</a:t>
            </a:r>
          </a:p>
          <a:p>
            <a:endParaRPr lang="en-US" sz="2000" dirty="0"/>
          </a:p>
          <a:p>
            <a:r>
              <a:rPr lang="en-US" sz="2000" dirty="0"/>
              <a:t>Examples to be referred and practiced from the programs listed under the file explorer of anaconda IDE </a:t>
            </a:r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Loops 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92765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Python has two primitive loop commands: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while loops: </a:t>
            </a:r>
          </a:p>
          <a:p>
            <a:r>
              <a:rPr lang="en-US" sz="2000" dirty="0"/>
              <a:t>With the </a:t>
            </a:r>
            <a:r>
              <a:rPr lang="en-US" sz="2000" b="1" dirty="0"/>
              <a:t>while</a:t>
            </a:r>
            <a:r>
              <a:rPr lang="en-US" sz="2000" dirty="0"/>
              <a:t> loop a set of statements can be executed as long the condition is true.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067339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while </a:t>
            </a:r>
            <a:r>
              <a:rPr lang="en-US" sz="2000" dirty="0"/>
              <a:t>loop statement can be used alone or along with </a:t>
            </a:r>
            <a:r>
              <a:rPr lang="en-US" sz="2000" b="1" dirty="0"/>
              <a:t>break, continue and else </a:t>
            </a:r>
            <a:r>
              <a:rPr lang="en-US" sz="2000" dirty="0"/>
              <a:t>statements, e.g. shown below  </a:t>
            </a:r>
            <a:endParaRPr lang="en-US" sz="2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8516" y="3006172"/>
            <a:ext cx="1479727" cy="135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80521" y="3010654"/>
            <a:ext cx="1709530" cy="194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77949" y="3050847"/>
            <a:ext cx="1630016" cy="1820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87049" y="3021495"/>
            <a:ext cx="3782149" cy="1694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Loops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915842"/>
            <a:ext cx="1219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for loops:</a:t>
            </a:r>
          </a:p>
          <a:p>
            <a:r>
              <a:rPr lang="en-US" b="1" dirty="0"/>
              <a:t>for</a:t>
            </a:r>
            <a:r>
              <a:rPr lang="en-US" dirty="0"/>
              <a:t> loop is used for iterating over a sequence (that is either a list, a tuple, a dictionary, a set, or a string). It is similar to any other programming languages, and works more like an iterate method as found in other object-orientated programming languages. </a:t>
            </a:r>
            <a:r>
              <a:rPr lang="en-US" b="1" dirty="0"/>
              <a:t>for</a:t>
            </a:r>
            <a:r>
              <a:rPr lang="en-US" dirty="0"/>
              <a:t> loop a set of statements can be executed, once for each item in a list, tuple, set etc.  Also they can be used with break, continue, range, else and nested loops statements e.g. as provided below: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17913"/>
            <a:ext cx="4469143" cy="99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629856"/>
            <a:ext cx="2411897" cy="722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49647" y="2491408"/>
            <a:ext cx="3865674" cy="1351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31322" y="3856382"/>
            <a:ext cx="3823453" cy="1385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672394" y="2531164"/>
            <a:ext cx="3519605" cy="1247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4505739"/>
            <a:ext cx="2149714" cy="67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-1" y="5234609"/>
            <a:ext cx="2341215" cy="66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-1" y="5989983"/>
            <a:ext cx="2696229" cy="701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610678" y="5393636"/>
            <a:ext cx="3062332" cy="1193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8525480" y="4595472"/>
            <a:ext cx="3666519" cy="164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Strings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915842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String Literals</a:t>
            </a:r>
          </a:p>
          <a:p>
            <a:r>
              <a:rPr lang="en-US" dirty="0"/>
              <a:t>String literals in python are surrounded by either single quotation marks, or double quotation marks.</a:t>
            </a:r>
          </a:p>
          <a:p>
            <a:endParaRPr lang="en-US" dirty="0"/>
          </a:p>
          <a:p>
            <a:r>
              <a:rPr lang="en-US" dirty="0"/>
              <a:t>'hello' is the same as "hello".</a:t>
            </a:r>
          </a:p>
          <a:p>
            <a:endParaRPr lang="en-US" dirty="0"/>
          </a:p>
          <a:p>
            <a:r>
              <a:rPr lang="en-US" dirty="0"/>
              <a:t>You can display a string literal with the print() function: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2088" y="1896612"/>
            <a:ext cx="2056364" cy="773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2887682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Assign String to a Variable</a:t>
            </a:r>
          </a:p>
          <a:p>
            <a:r>
              <a:rPr lang="en-US" dirty="0"/>
              <a:t>Assigning a string to a variable is done with the variable name followed by an equal sign and the string:</a:t>
            </a:r>
          </a:p>
          <a:p>
            <a:r>
              <a:rPr lang="en-US" dirty="0"/>
              <a:t>a = "Hello"</a:t>
            </a:r>
          </a:p>
          <a:p>
            <a:r>
              <a:rPr lang="en-US" dirty="0"/>
              <a:t>print(a)</a:t>
            </a:r>
          </a:p>
          <a:p>
            <a:endParaRPr lang="en-US" dirty="0"/>
          </a:p>
          <a:p>
            <a:r>
              <a:rPr lang="en-US" b="1" dirty="0"/>
              <a:t>Multiline Strings</a:t>
            </a:r>
          </a:p>
          <a:p>
            <a:r>
              <a:rPr lang="en-US" dirty="0"/>
              <a:t>You can assign a multiline string to a variable by using three open and close quotes or three single open and close quotes:</a:t>
            </a:r>
          </a:p>
          <a:p>
            <a:endParaRPr lang="en-US" dirty="0"/>
          </a:p>
          <a:p>
            <a:r>
              <a:rPr lang="en-US" dirty="0"/>
              <a:t>a = """India is a</a:t>
            </a:r>
          </a:p>
          <a:p>
            <a:r>
              <a:rPr lang="en-US" dirty="0"/>
              <a:t>great country</a:t>
            </a:r>
          </a:p>
          <a:p>
            <a:r>
              <a:rPr lang="en-US" dirty="0"/>
              <a:t>and we live in harmony."""</a:t>
            </a:r>
          </a:p>
          <a:p>
            <a:r>
              <a:rPr lang="en-US" dirty="0"/>
              <a:t>print(a)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0522" y="5088835"/>
            <a:ext cx="29817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‘’’India is a</a:t>
            </a:r>
          </a:p>
          <a:p>
            <a:r>
              <a:rPr lang="en-US" dirty="0"/>
              <a:t>great country</a:t>
            </a:r>
          </a:p>
          <a:p>
            <a:r>
              <a:rPr lang="en-US" dirty="0"/>
              <a:t>and we live in harmony.’’’</a:t>
            </a:r>
          </a:p>
          <a:p>
            <a:r>
              <a:rPr lang="en-US" dirty="0"/>
              <a:t>print(a)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Strings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956896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Strings are Arrays: Like many other popular programming languages, strings in Python are arrays of bytes representing unicode characters. However, Python does not have a character data type, a single character is simply a string with a length of 1. Square brackets can be used to access elements of the string. The first character has the position 0.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= "Hello, World!"</a:t>
            </a:r>
          </a:p>
          <a:p>
            <a:pPr algn="just"/>
            <a:r>
              <a:rPr lang="en-US" dirty="0"/>
              <a:t>print(a[1])</a:t>
            </a:r>
          </a:p>
          <a:p>
            <a:pPr algn="just"/>
            <a:endParaRPr lang="en-US" dirty="0"/>
          </a:p>
          <a:p>
            <a:r>
              <a:rPr lang="en-US" b="1" dirty="0"/>
              <a:t>Slicing</a:t>
            </a:r>
          </a:p>
          <a:p>
            <a:pPr algn="just"/>
            <a:r>
              <a:rPr lang="en-US" dirty="0"/>
              <a:t>A range of characters can be returned by using the </a:t>
            </a:r>
            <a:r>
              <a:rPr lang="en-US" b="1" dirty="0"/>
              <a:t>slice</a:t>
            </a:r>
            <a:r>
              <a:rPr lang="en-US" dirty="0"/>
              <a:t> syntax. The start index and the end index, separated by a colon, has to be specified to return a part of the string.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b = "Hello, World!"</a:t>
            </a:r>
          </a:p>
          <a:p>
            <a:pPr algn="just"/>
            <a:r>
              <a:rPr lang="en-US" dirty="0"/>
              <a:t>print(b[2:5])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Negative Indexing</a:t>
            </a:r>
          </a:p>
          <a:p>
            <a:pPr algn="just"/>
            <a:r>
              <a:rPr lang="en-US" dirty="0"/>
              <a:t>Use negative indexes to start the slice from the end of the string: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Get the characters from position 5 to position 1, starting the count from the end of the string: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b = "Hello, World!"</a:t>
            </a:r>
          </a:p>
          <a:p>
            <a:pPr algn="just"/>
            <a:r>
              <a:rPr lang="en-US" dirty="0"/>
              <a:t>print(b[-5:-2])</a:t>
            </a:r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5617"/>
          </a:xfrm>
        </p:spPr>
        <p:txBody>
          <a:bodyPr/>
          <a:lstStyle/>
          <a:p>
            <a:r>
              <a:rPr lang="en-IN" dirty="0"/>
              <a:t>About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4643"/>
            <a:ext cx="12192000" cy="5302320"/>
          </a:xfrm>
        </p:spPr>
        <p:txBody>
          <a:bodyPr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Kaushalya Technologies (</a:t>
            </a:r>
            <a:r>
              <a:rPr lang="en-IN" sz="3200" b="1" i="1" dirty="0">
                <a:solidFill>
                  <a:schemeClr val="accent4">
                    <a:lumMod val="50000"/>
                  </a:schemeClr>
                </a:solidFill>
              </a:rPr>
              <a:t>www.kaushalya.tech</a:t>
            </a:r>
            <a:r>
              <a:rPr lang="en-IN" sz="3200" b="1" i="1" dirty="0">
                <a:solidFill>
                  <a:srgbClr val="C00000"/>
                </a:solidFill>
              </a:rPr>
              <a:t>) is an educational technology company started by IT Professionals and Academicians.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It has offices in Jakkur and </a:t>
            </a:r>
            <a:r>
              <a:rPr lang="en-IN" sz="3200" b="1" i="1" dirty="0" err="1">
                <a:solidFill>
                  <a:srgbClr val="C00000"/>
                </a:solidFill>
              </a:rPr>
              <a:t>Sahakara</a:t>
            </a:r>
            <a:r>
              <a:rPr lang="en-IN" sz="3200" b="1" i="1" dirty="0">
                <a:solidFill>
                  <a:srgbClr val="C00000"/>
                </a:solidFill>
              </a:rPr>
              <a:t> Nagara in Bengaluru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Kaushalya Technologies are into IT niche skills training, consultancy and educational application development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We conduct FDP,  SDP, Internships for educational institutions.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We conduct Boot camp and niche IT skills training for corporates.</a:t>
            </a:r>
            <a:endParaRPr lang="en-IN" dirty="0">
              <a:solidFill>
                <a:srgbClr val="C0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42730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Strings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948690"/>
            <a:ext cx="12192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String Length : </a:t>
            </a:r>
            <a:r>
              <a:rPr lang="en-US" dirty="0"/>
              <a:t>To get the length of a string, use the </a:t>
            </a:r>
            <a:r>
              <a:rPr lang="en-US" dirty="0" err="1"/>
              <a:t>len</a:t>
            </a:r>
            <a:r>
              <a:rPr lang="en-US" dirty="0"/>
              <a:t>() function.</a:t>
            </a:r>
          </a:p>
          <a:p>
            <a:r>
              <a:rPr lang="en-US" dirty="0"/>
              <a:t>a = "Hello, World!"</a:t>
            </a:r>
          </a:p>
          <a:p>
            <a:r>
              <a:rPr lang="en-US" dirty="0"/>
              <a:t>print(</a:t>
            </a:r>
            <a:r>
              <a:rPr lang="en-US" dirty="0" err="1"/>
              <a:t>len</a:t>
            </a:r>
            <a:r>
              <a:rPr lang="en-US" dirty="0"/>
              <a:t>(a))</a:t>
            </a:r>
          </a:p>
          <a:p>
            <a:endParaRPr lang="en-US" dirty="0"/>
          </a:p>
          <a:p>
            <a:r>
              <a:rPr lang="en-US" b="1" dirty="0"/>
              <a:t>String Methods : </a:t>
            </a:r>
            <a:r>
              <a:rPr lang="en-US" dirty="0"/>
              <a:t>Python has a set of built-in methods that you can use on strings.</a:t>
            </a:r>
          </a:p>
          <a:p>
            <a:r>
              <a:rPr lang="en-US" dirty="0"/>
              <a:t>a = " Hello, World! "</a:t>
            </a:r>
          </a:p>
          <a:p>
            <a:r>
              <a:rPr lang="en-US" dirty="0"/>
              <a:t>print(</a:t>
            </a:r>
            <a:r>
              <a:rPr lang="en-US" dirty="0" err="1"/>
              <a:t>a.strip</a:t>
            </a:r>
            <a:r>
              <a:rPr lang="en-US" dirty="0"/>
              <a:t>()) # returns "Hello, World!"</a:t>
            </a:r>
          </a:p>
          <a:p>
            <a:endParaRPr lang="en-US" dirty="0"/>
          </a:p>
          <a:p>
            <a:r>
              <a:rPr lang="en-US" dirty="0"/>
              <a:t>a = "Hello, World!"</a:t>
            </a:r>
          </a:p>
          <a:p>
            <a:r>
              <a:rPr lang="en-US" dirty="0"/>
              <a:t>print(</a:t>
            </a:r>
            <a:r>
              <a:rPr lang="en-US" dirty="0" err="1"/>
              <a:t>a.lower</a:t>
            </a:r>
            <a:r>
              <a:rPr lang="en-US" dirty="0"/>
              <a:t>())</a:t>
            </a:r>
          </a:p>
          <a:p>
            <a:endParaRPr lang="en-US" dirty="0"/>
          </a:p>
          <a:p>
            <a:r>
              <a:rPr lang="en-US" dirty="0"/>
              <a:t>a = "Hello, World!"</a:t>
            </a:r>
          </a:p>
          <a:p>
            <a:r>
              <a:rPr lang="en-US" dirty="0"/>
              <a:t>print(</a:t>
            </a:r>
            <a:r>
              <a:rPr lang="en-US" dirty="0" err="1"/>
              <a:t>a.upper</a:t>
            </a:r>
            <a:r>
              <a:rPr lang="en-US" dirty="0"/>
              <a:t>())</a:t>
            </a:r>
          </a:p>
          <a:p>
            <a:endParaRPr lang="en-US" dirty="0"/>
          </a:p>
          <a:p>
            <a:r>
              <a:rPr lang="en-US" dirty="0"/>
              <a:t>a = "Hello, World!"</a:t>
            </a:r>
          </a:p>
          <a:p>
            <a:r>
              <a:rPr lang="en-US" dirty="0"/>
              <a:t>print(</a:t>
            </a:r>
            <a:r>
              <a:rPr lang="en-US" dirty="0" err="1"/>
              <a:t>a.replace</a:t>
            </a:r>
            <a:r>
              <a:rPr lang="en-US" dirty="0"/>
              <a:t>("H", "J"))</a:t>
            </a:r>
          </a:p>
          <a:p>
            <a:endParaRPr lang="en-US" dirty="0"/>
          </a:p>
          <a:p>
            <a:r>
              <a:rPr lang="en-US" dirty="0"/>
              <a:t>a = "Hello, World!"</a:t>
            </a:r>
          </a:p>
          <a:p>
            <a:r>
              <a:rPr lang="en-US" dirty="0"/>
              <a:t>print(</a:t>
            </a:r>
            <a:r>
              <a:rPr lang="en-US" dirty="0" err="1"/>
              <a:t>a.split</a:t>
            </a:r>
            <a:r>
              <a:rPr lang="en-US" dirty="0"/>
              <a:t>(",")) # returns ['Hello', ' World!']</a:t>
            </a:r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Strings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927652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Check String : </a:t>
            </a:r>
            <a:r>
              <a:rPr lang="en-US" dirty="0"/>
              <a:t>To check if a certain phrase or character is present in a string, we can use the keywords in or not in.</a:t>
            </a:r>
          </a:p>
          <a:p>
            <a:endParaRPr lang="en-US" dirty="0"/>
          </a:p>
          <a:p>
            <a:r>
              <a:rPr lang="en-US" dirty="0"/>
              <a:t>txt = "The rain in Spain stays mainly in the plain"</a:t>
            </a:r>
          </a:p>
          <a:p>
            <a:r>
              <a:rPr lang="en-US" dirty="0"/>
              <a:t>x = "ain" in txt</a:t>
            </a:r>
          </a:p>
          <a:p>
            <a:r>
              <a:rPr lang="en-US" dirty="0"/>
              <a:t>print(x)</a:t>
            </a:r>
          </a:p>
          <a:p>
            <a:endParaRPr lang="en-US" dirty="0"/>
          </a:p>
          <a:p>
            <a:r>
              <a:rPr lang="en-US" dirty="0"/>
              <a:t>txt = "The rain in Spain stays mainly in the plain"</a:t>
            </a:r>
          </a:p>
          <a:p>
            <a:r>
              <a:rPr lang="en-US" dirty="0"/>
              <a:t>x = "ain" not in txt</a:t>
            </a:r>
          </a:p>
          <a:p>
            <a:r>
              <a:rPr lang="en-US" dirty="0"/>
              <a:t>print(x)</a:t>
            </a:r>
          </a:p>
          <a:p>
            <a:endParaRPr lang="en-US" dirty="0"/>
          </a:p>
          <a:p>
            <a:r>
              <a:rPr lang="en-US" b="1" dirty="0"/>
              <a:t>String Concatenation : </a:t>
            </a:r>
            <a:r>
              <a:rPr lang="en-US" dirty="0"/>
              <a:t>To concatenate, or combine, two strings the + operator can be used.</a:t>
            </a:r>
          </a:p>
          <a:p>
            <a:endParaRPr lang="en-US" dirty="0"/>
          </a:p>
          <a:p>
            <a:r>
              <a:rPr lang="en-US" dirty="0"/>
              <a:t>a = "Hello"</a:t>
            </a:r>
          </a:p>
          <a:p>
            <a:r>
              <a:rPr lang="en-US" dirty="0"/>
              <a:t>b = "World"</a:t>
            </a:r>
          </a:p>
          <a:p>
            <a:r>
              <a:rPr lang="en-US" dirty="0"/>
              <a:t>c = a + b</a:t>
            </a:r>
          </a:p>
          <a:p>
            <a:r>
              <a:rPr lang="en-US" dirty="0"/>
              <a:t>print(c)</a:t>
            </a:r>
          </a:p>
          <a:p>
            <a:endParaRPr lang="en-US" dirty="0"/>
          </a:p>
          <a:p>
            <a:r>
              <a:rPr lang="en-US" dirty="0"/>
              <a:t>a = "Hello"</a:t>
            </a:r>
          </a:p>
          <a:p>
            <a:r>
              <a:rPr lang="en-US" dirty="0"/>
              <a:t>b = "World"</a:t>
            </a:r>
          </a:p>
          <a:p>
            <a:r>
              <a:rPr lang="en-US" dirty="0"/>
              <a:t>c = a + " " + b</a:t>
            </a:r>
          </a:p>
          <a:p>
            <a:r>
              <a:rPr lang="en-US" dirty="0"/>
              <a:t>print(c)</a:t>
            </a:r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Strings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948690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String Format : </a:t>
            </a:r>
            <a:r>
              <a:rPr lang="en-US" dirty="0"/>
              <a:t>strings can be combined along with numbers by using the format() method. The format() method takes the passed arguments, formats them, and places them in the string where the placeholders {} are:</a:t>
            </a:r>
          </a:p>
          <a:p>
            <a:endParaRPr lang="en-US" dirty="0"/>
          </a:p>
          <a:p>
            <a:r>
              <a:rPr lang="en-US" dirty="0"/>
              <a:t>age = 36</a:t>
            </a:r>
          </a:p>
          <a:p>
            <a:r>
              <a:rPr lang="en-US" dirty="0"/>
              <a:t>txt = "My name is John, and I am {}"</a:t>
            </a:r>
          </a:p>
          <a:p>
            <a:r>
              <a:rPr lang="en-US" dirty="0"/>
              <a:t>print(</a:t>
            </a:r>
            <a:r>
              <a:rPr lang="en-US" dirty="0" err="1"/>
              <a:t>txt.format</a:t>
            </a:r>
            <a:r>
              <a:rPr lang="en-US" dirty="0"/>
              <a:t>(age))</a:t>
            </a:r>
          </a:p>
          <a:p>
            <a:endParaRPr lang="en-US" dirty="0"/>
          </a:p>
          <a:p>
            <a:r>
              <a:rPr lang="en-US" dirty="0"/>
              <a:t>The format() method takes unlimited number of arguments, and are placed into the respective placeholders (as shown below):</a:t>
            </a:r>
          </a:p>
          <a:p>
            <a:r>
              <a:rPr lang="en-US" dirty="0"/>
              <a:t>quantity = 3</a:t>
            </a:r>
          </a:p>
          <a:p>
            <a:r>
              <a:rPr lang="en-US" dirty="0" err="1"/>
              <a:t>itemno</a:t>
            </a:r>
            <a:r>
              <a:rPr lang="en-US" dirty="0"/>
              <a:t> = 567</a:t>
            </a:r>
          </a:p>
          <a:p>
            <a:r>
              <a:rPr lang="en-US" dirty="0"/>
              <a:t>price = 49.95</a:t>
            </a:r>
          </a:p>
          <a:p>
            <a:r>
              <a:rPr lang="en-US" dirty="0" err="1"/>
              <a:t>myorder</a:t>
            </a:r>
            <a:r>
              <a:rPr lang="en-US" dirty="0"/>
              <a:t> = "I want {} pieces of item {} for {} dollars."</a:t>
            </a:r>
          </a:p>
          <a:p>
            <a:r>
              <a:rPr lang="en-US" dirty="0"/>
              <a:t>print(</a:t>
            </a:r>
            <a:r>
              <a:rPr lang="en-US" dirty="0" err="1"/>
              <a:t>myorder.format</a:t>
            </a:r>
            <a:r>
              <a:rPr lang="en-US" dirty="0"/>
              <a:t>(quantity, </a:t>
            </a:r>
            <a:r>
              <a:rPr lang="en-US" dirty="0" err="1"/>
              <a:t>itemno</a:t>
            </a:r>
            <a:r>
              <a:rPr lang="en-US" dirty="0"/>
              <a:t>, price))</a:t>
            </a:r>
          </a:p>
          <a:p>
            <a:endParaRPr lang="en-US" dirty="0"/>
          </a:p>
          <a:p>
            <a:r>
              <a:rPr lang="en-US" dirty="0"/>
              <a:t>index numbers {0} can also be used for the arguments that are to be placed in the correct placeholders</a:t>
            </a:r>
          </a:p>
          <a:p>
            <a:endParaRPr lang="en-US" dirty="0"/>
          </a:p>
          <a:p>
            <a:r>
              <a:rPr lang="en-US" dirty="0"/>
              <a:t>quantity = 3</a:t>
            </a:r>
          </a:p>
          <a:p>
            <a:r>
              <a:rPr lang="en-US" dirty="0" err="1"/>
              <a:t>itemno</a:t>
            </a:r>
            <a:r>
              <a:rPr lang="en-US" dirty="0"/>
              <a:t> = 567</a:t>
            </a:r>
          </a:p>
          <a:p>
            <a:r>
              <a:rPr lang="en-US" dirty="0"/>
              <a:t>price = 49.95</a:t>
            </a:r>
          </a:p>
          <a:p>
            <a:r>
              <a:rPr lang="en-US" dirty="0" err="1"/>
              <a:t>myorder</a:t>
            </a:r>
            <a:r>
              <a:rPr lang="en-US" dirty="0"/>
              <a:t> = "I want to pay {2} dollars for {0} pieces of item {1}."</a:t>
            </a:r>
          </a:p>
          <a:p>
            <a:r>
              <a:rPr lang="en-US" dirty="0"/>
              <a:t>print(</a:t>
            </a:r>
            <a:r>
              <a:rPr lang="en-US" dirty="0" err="1"/>
              <a:t>myorder.format</a:t>
            </a:r>
            <a:r>
              <a:rPr lang="en-US" dirty="0"/>
              <a:t>(quantity, </a:t>
            </a:r>
            <a:r>
              <a:rPr lang="en-US" dirty="0" err="1"/>
              <a:t>itemno</a:t>
            </a:r>
            <a:r>
              <a:rPr lang="en-US" dirty="0"/>
              <a:t>, price))</a:t>
            </a:r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Strings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984697"/>
            <a:ext cx="120064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Escape Character : </a:t>
            </a:r>
            <a:r>
              <a:rPr lang="en-US" dirty="0"/>
              <a:t>To insert characters that are illegal in a string, use an escape character.</a:t>
            </a:r>
          </a:p>
          <a:p>
            <a:endParaRPr lang="en-US" dirty="0"/>
          </a:p>
          <a:p>
            <a:r>
              <a:rPr lang="en-US" dirty="0"/>
              <a:t>An escape character is a backslash \ followed by the character which has to be inserted.</a:t>
            </a:r>
          </a:p>
          <a:p>
            <a:endParaRPr lang="en-US" dirty="0"/>
          </a:p>
          <a:p>
            <a:r>
              <a:rPr lang="en-US" dirty="0"/>
              <a:t>An example of an illegal character is a double quote inside a string that is surrounded by double quotes:</a:t>
            </a:r>
          </a:p>
          <a:p>
            <a:endParaRPr lang="en-US" dirty="0"/>
          </a:p>
          <a:p>
            <a:r>
              <a:rPr lang="en-US" dirty="0"/>
              <a:t>txt = "We are the so-called "Vikings" from the north.“</a:t>
            </a:r>
          </a:p>
          <a:p>
            <a:r>
              <a:rPr lang="en-US" dirty="0"/>
              <a:t>txt = "We are the so-called \"Vikings\" from the north.“</a:t>
            </a:r>
          </a:p>
          <a:p>
            <a:endParaRPr lang="en-US" dirty="0"/>
          </a:p>
          <a:p>
            <a:r>
              <a:rPr lang="en-US" dirty="0"/>
              <a:t>Other escape characters used in Python: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60931" y="3578034"/>
            <a:ext cx="3259000" cy="3104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Collections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83097" y="1192696"/>
            <a:ext cx="107740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List</a:t>
            </a:r>
            <a:r>
              <a:rPr lang="en-US" sz="3200" dirty="0"/>
              <a:t> is a collection which is ordered and changeable. Allows duplicate members, lists are written with square brackets.</a:t>
            </a:r>
          </a:p>
          <a:p>
            <a:r>
              <a:rPr lang="en-US" sz="3200" b="1" dirty="0"/>
              <a:t>Tuple</a:t>
            </a:r>
            <a:r>
              <a:rPr lang="en-US" sz="3200" dirty="0"/>
              <a:t> is a collection which is ordered and unchangeable. Allows duplicate members, tuples are written with round brackets.</a:t>
            </a:r>
          </a:p>
          <a:p>
            <a:r>
              <a:rPr lang="en-US" sz="3200" b="1" dirty="0"/>
              <a:t>Set</a:t>
            </a:r>
            <a:r>
              <a:rPr lang="en-US" sz="3200" dirty="0"/>
              <a:t> is a collection which is unordered and un-indexed. No duplicate members, sets are written with curly brackets.</a:t>
            </a:r>
          </a:p>
          <a:p>
            <a:r>
              <a:rPr lang="en-US" sz="3200" b="1" dirty="0"/>
              <a:t>Dictionary</a:t>
            </a:r>
            <a:r>
              <a:rPr lang="en-US" sz="3200" dirty="0"/>
              <a:t> is a collection which is unordered, changeable and indexed. No duplicate members, dictionaries are written with curly brackets, and they have keys and values.</a:t>
            </a:r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– Classes and Objects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1020562"/>
            <a:ext cx="121919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Python is an object oriented programming language.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Almost everything in Python is an object, with its properties and methods.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A Class is like an object constructor, or a "blueprint" for creating objects.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Create a Class: </a:t>
            </a:r>
            <a:r>
              <a:rPr lang="en-US" sz="2000" dirty="0"/>
              <a:t>To create a class, use the keyword class:</a:t>
            </a:r>
          </a:p>
          <a:p>
            <a:endParaRPr lang="en-US" sz="2000" dirty="0"/>
          </a:p>
          <a:p>
            <a:r>
              <a:rPr lang="en-US" sz="2000" dirty="0"/>
              <a:t>class MyClass:</a:t>
            </a:r>
          </a:p>
          <a:p>
            <a:r>
              <a:rPr lang="en-US" sz="2000" dirty="0"/>
              <a:t>  x = 5</a:t>
            </a:r>
          </a:p>
          <a:p>
            <a:r>
              <a:rPr lang="en-US" sz="2000" dirty="0"/>
              <a:t>print(MyClass)</a:t>
            </a:r>
          </a:p>
          <a:p>
            <a:endParaRPr lang="en-US" sz="2000" dirty="0"/>
          </a:p>
          <a:p>
            <a:r>
              <a:rPr lang="en-US" sz="2000" b="1" dirty="0"/>
              <a:t>Create Object:  </a:t>
            </a:r>
            <a:r>
              <a:rPr lang="en-US" sz="2000" dirty="0"/>
              <a:t>We can use the class named myClass to create objects:</a:t>
            </a:r>
          </a:p>
          <a:p>
            <a:endParaRPr lang="en-US" sz="2000" dirty="0"/>
          </a:p>
          <a:p>
            <a:r>
              <a:rPr lang="en-US" sz="2000" dirty="0"/>
              <a:t>class MyClass:</a:t>
            </a:r>
          </a:p>
          <a:p>
            <a:r>
              <a:rPr lang="en-US" sz="2000" dirty="0"/>
              <a:t>  x = 5</a:t>
            </a:r>
          </a:p>
          <a:p>
            <a:endParaRPr lang="en-US" sz="2000" dirty="0"/>
          </a:p>
          <a:p>
            <a:r>
              <a:rPr lang="en-US" sz="2000" dirty="0"/>
              <a:t>p1 = MyClass()</a:t>
            </a:r>
          </a:p>
          <a:p>
            <a:r>
              <a:rPr lang="en-US" sz="2000" dirty="0"/>
              <a:t>print(p1.x)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– Classes and Objects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103043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The __init__() Function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The examples above are classes and objects in their simplest form, and are not really useful in real life applications.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To understand the meaning of classes we have to understand the built-in __init__() function. 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All classes have a function called __init__(), which is always executed when the class is being initiated. The __init__() function is used to assign values to object properties, or other operations that are necessary to do when the object is being created</a:t>
            </a:r>
          </a:p>
          <a:p>
            <a:endParaRPr lang="en-US" sz="2000" dirty="0"/>
          </a:p>
          <a:p>
            <a:r>
              <a:rPr lang="en-US" sz="2000" dirty="0"/>
              <a:t>class Person:</a:t>
            </a:r>
          </a:p>
          <a:p>
            <a:r>
              <a:rPr lang="en-US" sz="2000" dirty="0"/>
              <a:t>  def __init__(self, name, age):</a:t>
            </a:r>
          </a:p>
          <a:p>
            <a:r>
              <a:rPr lang="en-US" sz="2000" dirty="0"/>
              <a:t>    self.name = name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self.age</a:t>
            </a:r>
            <a:r>
              <a:rPr lang="en-US" sz="2000" dirty="0"/>
              <a:t> = age</a:t>
            </a:r>
          </a:p>
          <a:p>
            <a:endParaRPr lang="en-US" sz="2000" dirty="0"/>
          </a:p>
          <a:p>
            <a:r>
              <a:rPr lang="en-US" sz="2000" dirty="0"/>
              <a:t>p1 = Person("John", 36)</a:t>
            </a:r>
          </a:p>
          <a:p>
            <a:endParaRPr lang="en-US" sz="2000" dirty="0"/>
          </a:p>
          <a:p>
            <a:r>
              <a:rPr lang="en-US" sz="2000" dirty="0"/>
              <a:t>print(p1.name)</a:t>
            </a:r>
          </a:p>
          <a:p>
            <a:r>
              <a:rPr lang="en-US" sz="2000" dirty="0"/>
              <a:t>print(p1.age)</a:t>
            </a:r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– Classes and Objects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1033670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Object Methods : </a:t>
            </a:r>
            <a:r>
              <a:rPr lang="en-US" dirty="0"/>
              <a:t>Objects can also contain methods. Methods in objects are functions that belong to the object</a:t>
            </a:r>
          </a:p>
          <a:p>
            <a:endParaRPr lang="en-US" dirty="0"/>
          </a:p>
          <a:p>
            <a:r>
              <a:rPr lang="en-US" dirty="0"/>
              <a:t>class Person:</a:t>
            </a:r>
          </a:p>
          <a:p>
            <a:r>
              <a:rPr lang="en-US" dirty="0"/>
              <a:t>  def __init__(self, name, age):</a:t>
            </a:r>
          </a:p>
          <a:p>
            <a:r>
              <a:rPr lang="en-US" dirty="0"/>
              <a:t>    self.name = name</a:t>
            </a:r>
          </a:p>
          <a:p>
            <a:r>
              <a:rPr lang="en-US" dirty="0"/>
              <a:t>    </a:t>
            </a:r>
            <a:r>
              <a:rPr lang="en-US" dirty="0" err="1"/>
              <a:t>self.age</a:t>
            </a:r>
            <a:r>
              <a:rPr lang="en-US" dirty="0"/>
              <a:t> = age</a:t>
            </a:r>
          </a:p>
          <a:p>
            <a:endParaRPr lang="en-US" dirty="0"/>
          </a:p>
          <a:p>
            <a:r>
              <a:rPr lang="en-US" dirty="0"/>
              <a:t>  def </a:t>
            </a:r>
            <a:r>
              <a:rPr lang="en-US" dirty="0" err="1"/>
              <a:t>myfunc</a:t>
            </a:r>
            <a:r>
              <a:rPr lang="en-US" dirty="0"/>
              <a:t>(self):</a:t>
            </a:r>
          </a:p>
          <a:p>
            <a:r>
              <a:rPr lang="en-US" dirty="0"/>
              <a:t>    print("Hello my name is " + self.name)</a:t>
            </a:r>
          </a:p>
          <a:p>
            <a:endParaRPr lang="en-US" dirty="0"/>
          </a:p>
          <a:p>
            <a:r>
              <a:rPr lang="en-US" dirty="0"/>
              <a:t>p1 = Person("John", 36)</a:t>
            </a:r>
          </a:p>
          <a:p>
            <a:r>
              <a:rPr lang="en-US" dirty="0"/>
              <a:t>p1.myfunc()</a:t>
            </a:r>
          </a:p>
          <a:p>
            <a:endParaRPr lang="en-US" dirty="0"/>
          </a:p>
          <a:p>
            <a:r>
              <a:rPr lang="en-US" dirty="0"/>
              <a:t>The self parameter is a reference to the current instance of the class, and is used to access variables that belongs to the class.</a:t>
            </a:r>
          </a:p>
          <a:p>
            <a:r>
              <a:rPr lang="en-US" dirty="0"/>
              <a:t>It does not have to be named self , it can be called as defined, but it has to be the first parameter of any function in the class.</a:t>
            </a:r>
          </a:p>
          <a:p>
            <a:endParaRPr lang="en-US" dirty="0"/>
          </a:p>
          <a:p>
            <a:r>
              <a:rPr lang="en-US" dirty="0"/>
              <a:t>We can have </a:t>
            </a:r>
            <a:r>
              <a:rPr lang="en-US" i="1" dirty="0" err="1"/>
              <a:t>mysillyobject</a:t>
            </a:r>
            <a:r>
              <a:rPr lang="en-US" dirty="0"/>
              <a:t> and </a:t>
            </a:r>
            <a:r>
              <a:rPr lang="en-US" i="1" dirty="0" err="1"/>
              <a:t>abc</a:t>
            </a:r>
            <a:r>
              <a:rPr lang="en-US" dirty="0"/>
              <a:t> instead of </a:t>
            </a:r>
            <a:r>
              <a:rPr lang="en-US" i="1" dirty="0"/>
              <a:t>self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– Classes and Objects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948690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Modify Object Properties : </a:t>
            </a:r>
            <a:r>
              <a:rPr lang="en-US" dirty="0"/>
              <a:t>Properties on objects can be modified as e.g.</a:t>
            </a:r>
          </a:p>
          <a:p>
            <a:endParaRPr lang="en-US" dirty="0"/>
          </a:p>
          <a:p>
            <a:r>
              <a:rPr lang="en-US" dirty="0"/>
              <a:t>class Person:</a:t>
            </a:r>
          </a:p>
          <a:p>
            <a:r>
              <a:rPr lang="en-US" dirty="0"/>
              <a:t>  def __init__(self, name, age):</a:t>
            </a:r>
          </a:p>
          <a:p>
            <a:r>
              <a:rPr lang="en-US" dirty="0"/>
              <a:t>    self.name = name</a:t>
            </a:r>
          </a:p>
          <a:p>
            <a:r>
              <a:rPr lang="en-US" dirty="0"/>
              <a:t>    </a:t>
            </a:r>
            <a:r>
              <a:rPr lang="en-US" dirty="0" err="1"/>
              <a:t>self.age</a:t>
            </a:r>
            <a:r>
              <a:rPr lang="en-US" dirty="0"/>
              <a:t> = age</a:t>
            </a:r>
          </a:p>
          <a:p>
            <a:r>
              <a:rPr lang="en-US" dirty="0"/>
              <a:t>  def </a:t>
            </a:r>
            <a:r>
              <a:rPr lang="en-US" dirty="0" err="1"/>
              <a:t>myfunc</a:t>
            </a:r>
            <a:r>
              <a:rPr lang="en-US" dirty="0"/>
              <a:t>(self):</a:t>
            </a:r>
          </a:p>
          <a:p>
            <a:r>
              <a:rPr lang="en-US" dirty="0"/>
              <a:t>    print("Hello my name is " + self.name)</a:t>
            </a:r>
          </a:p>
          <a:p>
            <a:r>
              <a:rPr lang="en-US" dirty="0"/>
              <a:t>p1 = Person("John", 36)</a:t>
            </a:r>
          </a:p>
          <a:p>
            <a:r>
              <a:rPr lang="en-US" dirty="0"/>
              <a:t>p1.age = 40</a:t>
            </a:r>
          </a:p>
          <a:p>
            <a:r>
              <a:rPr lang="en-US" dirty="0"/>
              <a:t>print(p1.age)</a:t>
            </a:r>
          </a:p>
          <a:p>
            <a:endParaRPr lang="en-US" dirty="0"/>
          </a:p>
          <a:p>
            <a:r>
              <a:rPr lang="en-US" dirty="0"/>
              <a:t>Properties on the objects and objects can be deleted as shown below  using the keyword del</a:t>
            </a:r>
          </a:p>
          <a:p>
            <a:r>
              <a:rPr lang="en-US" b="1" dirty="0"/>
              <a:t>del p1.age</a:t>
            </a:r>
          </a:p>
          <a:p>
            <a:r>
              <a:rPr lang="en-US" b="1" dirty="0"/>
              <a:t>del p1</a:t>
            </a:r>
          </a:p>
          <a:p>
            <a:endParaRPr lang="en-US" b="1" dirty="0"/>
          </a:p>
          <a:p>
            <a:r>
              <a:rPr lang="en-US" b="1" dirty="0"/>
              <a:t>The pass Statement: </a:t>
            </a:r>
            <a:r>
              <a:rPr lang="en-US" dirty="0"/>
              <a:t>class definitions cannot be empty, but for some reason to have a class definition with no content, put in the pass statement to avoid getting an error.</a:t>
            </a:r>
          </a:p>
          <a:p>
            <a:endParaRPr lang="en-US" dirty="0"/>
          </a:p>
          <a:p>
            <a:r>
              <a:rPr lang="en-US" dirty="0"/>
              <a:t>class Person:</a:t>
            </a:r>
          </a:p>
          <a:p>
            <a:r>
              <a:rPr lang="en-US" dirty="0"/>
              <a:t>  pass</a:t>
            </a:r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– Inheritance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989377"/>
            <a:ext cx="1219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Inheritance allows us to define a class that inherits all the methods and properties from another class.</a:t>
            </a:r>
          </a:p>
          <a:p>
            <a:endParaRPr lang="en-US" dirty="0"/>
          </a:p>
          <a:p>
            <a:r>
              <a:rPr lang="en-US" b="1" dirty="0"/>
              <a:t>Parent class </a:t>
            </a:r>
            <a:r>
              <a:rPr lang="en-US" dirty="0"/>
              <a:t>is the class being inherited from, also called </a:t>
            </a:r>
            <a:r>
              <a:rPr lang="en-US" b="1" dirty="0"/>
              <a:t>base class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Child class </a:t>
            </a:r>
            <a:r>
              <a:rPr lang="en-US" dirty="0"/>
              <a:t>is the class that inherits from another class, also called </a:t>
            </a:r>
            <a:r>
              <a:rPr lang="en-US" b="1" dirty="0"/>
              <a:t>derived class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791" y="2735280"/>
            <a:ext cx="4505739" cy="347787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class Person:</a:t>
            </a:r>
          </a:p>
          <a:p>
            <a:r>
              <a:rPr lang="en-US" sz="2000" dirty="0"/>
              <a:t>  def __init__(self, </a:t>
            </a:r>
            <a:r>
              <a:rPr lang="en-US" sz="2000" dirty="0" err="1"/>
              <a:t>fname</a:t>
            </a:r>
            <a:r>
              <a:rPr lang="en-US" sz="2000" dirty="0"/>
              <a:t>, </a:t>
            </a:r>
            <a:r>
              <a:rPr lang="en-US" sz="2000" dirty="0" err="1"/>
              <a:t>lname</a:t>
            </a:r>
            <a:r>
              <a:rPr lang="en-US" sz="2000" dirty="0"/>
              <a:t>):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self.firstname</a:t>
            </a:r>
            <a:r>
              <a:rPr lang="en-US" sz="2000" dirty="0"/>
              <a:t> = </a:t>
            </a:r>
            <a:r>
              <a:rPr lang="en-US" sz="2000" dirty="0" err="1"/>
              <a:t>fname</a:t>
            </a:r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 err="1"/>
              <a:t>self.lastname</a:t>
            </a:r>
            <a:r>
              <a:rPr lang="en-US" sz="2000" dirty="0"/>
              <a:t> = </a:t>
            </a:r>
            <a:r>
              <a:rPr lang="en-US" sz="2000" dirty="0" err="1"/>
              <a:t>lname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def </a:t>
            </a:r>
            <a:r>
              <a:rPr lang="en-US" sz="2000" dirty="0" err="1"/>
              <a:t>printname</a:t>
            </a:r>
            <a:r>
              <a:rPr lang="en-US" sz="2000" dirty="0"/>
              <a:t>(self):</a:t>
            </a:r>
          </a:p>
          <a:p>
            <a:r>
              <a:rPr lang="en-US" sz="2000" dirty="0"/>
              <a:t>    print(</a:t>
            </a:r>
            <a:r>
              <a:rPr lang="en-US" sz="2000" dirty="0" err="1"/>
              <a:t>self.firstname</a:t>
            </a:r>
            <a:r>
              <a:rPr lang="en-US" sz="2000" dirty="0"/>
              <a:t>, </a:t>
            </a:r>
            <a:r>
              <a:rPr lang="en-US" sz="2000" dirty="0" err="1"/>
              <a:t>self.lastname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x = Person("John", "Doe")</a:t>
            </a:r>
          </a:p>
          <a:p>
            <a:r>
              <a:rPr lang="en-US" sz="2000" dirty="0" err="1"/>
              <a:t>x.printname</a:t>
            </a:r>
            <a:r>
              <a:rPr lang="en-US" sz="2000" dirty="0"/>
              <a:t>()</a:t>
            </a:r>
          </a:p>
        </p:txBody>
      </p:sp>
      <p:sp>
        <p:nvSpPr>
          <p:cNvPr id="7" name="Rectangle 6"/>
          <p:cNvSpPr/>
          <p:nvPr/>
        </p:nvSpPr>
        <p:spPr>
          <a:xfrm>
            <a:off x="5830956" y="2682271"/>
            <a:ext cx="6096000" cy="3693319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class Person:</a:t>
            </a:r>
          </a:p>
          <a:p>
            <a:r>
              <a:rPr lang="en-US" dirty="0"/>
              <a:t>  def __init__(self,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self.firstname</a:t>
            </a:r>
            <a:r>
              <a:rPr lang="en-US" dirty="0"/>
              <a:t> = </a:t>
            </a:r>
            <a:r>
              <a:rPr lang="en-US" dirty="0" err="1"/>
              <a:t>fname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self.lastname</a:t>
            </a:r>
            <a:r>
              <a:rPr lang="en-US" dirty="0"/>
              <a:t> = </a:t>
            </a:r>
            <a:r>
              <a:rPr lang="en-US" dirty="0" err="1"/>
              <a:t>lname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  def </a:t>
            </a:r>
            <a:r>
              <a:rPr lang="en-US" dirty="0" err="1"/>
              <a:t>printname</a:t>
            </a:r>
            <a:r>
              <a:rPr lang="en-US" dirty="0"/>
              <a:t>(self):</a:t>
            </a:r>
          </a:p>
          <a:p>
            <a:r>
              <a:rPr lang="en-US" dirty="0"/>
              <a:t>    print(</a:t>
            </a:r>
            <a:r>
              <a:rPr lang="en-US" dirty="0" err="1"/>
              <a:t>self.firstname</a:t>
            </a:r>
            <a:r>
              <a:rPr lang="en-US" dirty="0"/>
              <a:t>, </a:t>
            </a:r>
            <a:r>
              <a:rPr lang="en-US" dirty="0" err="1"/>
              <a:t>self.lastname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class Student(Person):</a:t>
            </a:r>
          </a:p>
          <a:p>
            <a:r>
              <a:rPr lang="en-US" dirty="0"/>
              <a:t>  pass</a:t>
            </a:r>
          </a:p>
          <a:p>
            <a:endParaRPr lang="en-US" dirty="0"/>
          </a:p>
          <a:p>
            <a:r>
              <a:rPr lang="en-US" dirty="0"/>
              <a:t>x = Student("Mike", "Olsen")</a:t>
            </a:r>
          </a:p>
          <a:p>
            <a:r>
              <a:rPr lang="en-US" dirty="0" err="1"/>
              <a:t>x.printname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81878"/>
          </a:xfrm>
        </p:spPr>
        <p:txBody>
          <a:bodyPr/>
          <a:lstStyle/>
          <a:p>
            <a:r>
              <a:rPr lang="en-IN" dirty="0"/>
              <a:t>Our Major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262563"/>
          </a:xfrm>
        </p:spPr>
        <p:txBody>
          <a:bodyPr>
            <a:normAutofit fontScale="92500" lnSpcReduction="20000"/>
          </a:bodyPr>
          <a:lstStyle/>
          <a:p>
            <a:r>
              <a:rPr lang="en-IN" sz="3200" b="1" i="1" dirty="0">
                <a:solidFill>
                  <a:srgbClr val="C00000"/>
                </a:solidFill>
              </a:rPr>
              <a:t>Educational Institutions</a:t>
            </a:r>
          </a:p>
          <a:p>
            <a:r>
              <a:rPr lang="en-IN" sz="3200" b="1" i="1" dirty="0"/>
              <a:t>Acharya Institute of Technology, REVA University,Dayanand Sagar University, Nagarjuna Engineering College,  Bengaluru</a:t>
            </a:r>
          </a:p>
          <a:p>
            <a:endParaRPr lang="en-IN" sz="3200" b="1" i="1" dirty="0"/>
          </a:p>
          <a:p>
            <a:r>
              <a:rPr lang="en-IN" sz="3200" b="1" i="1" dirty="0"/>
              <a:t>BGSIT- Bellur, Malnad Engineering College-Hassan, NIE-Mysore, MYCEM, Mysore, NIT-Manipur</a:t>
            </a:r>
          </a:p>
          <a:p>
            <a:r>
              <a:rPr lang="en-IN" sz="3200" b="1" i="1" dirty="0"/>
              <a:t>Sindhi College, SB College of Management, Bengaluru</a:t>
            </a:r>
          </a:p>
          <a:p>
            <a:endParaRPr lang="en-IN" sz="3200" b="1" i="1" dirty="0">
              <a:solidFill>
                <a:schemeClr val="accent1"/>
              </a:solidFill>
            </a:endParaRPr>
          </a:p>
          <a:p>
            <a:r>
              <a:rPr lang="en-IN" sz="3200" b="1" i="1" dirty="0">
                <a:solidFill>
                  <a:srgbClr val="C00000"/>
                </a:solidFill>
              </a:rPr>
              <a:t>IT Companies</a:t>
            </a:r>
          </a:p>
          <a:p>
            <a:r>
              <a:rPr lang="en-IN" sz="3200" b="1" i="1" dirty="0"/>
              <a:t>L &amp; T – Mysore,NextGen-Bengaluru,Philips-Bengaluru,Incarnus-Chennai,Aspire Systems-Chennai, Infidata Technologies – Bengaluru, Edulife- Bengaluru</a:t>
            </a:r>
          </a:p>
          <a:p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833771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– Inheritance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51791" y="1016388"/>
            <a:ext cx="5393635" cy="5632311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Function Override: </a:t>
            </a:r>
            <a:r>
              <a:rPr lang="en-US" dirty="0"/>
              <a:t>When the __init__() function is added, the child class will no longer inherit the parent's __init__() function. Hence The child's __init__() function overrides the inheritance of the parent's __init__() function</a:t>
            </a:r>
          </a:p>
          <a:p>
            <a:endParaRPr lang="en-US" dirty="0"/>
          </a:p>
          <a:p>
            <a:r>
              <a:rPr lang="en-US" dirty="0"/>
              <a:t>class Person:</a:t>
            </a:r>
          </a:p>
          <a:p>
            <a:r>
              <a:rPr lang="en-US" dirty="0"/>
              <a:t>  def __init__(self,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self.firstname</a:t>
            </a:r>
            <a:r>
              <a:rPr lang="en-US" dirty="0"/>
              <a:t> = </a:t>
            </a:r>
            <a:r>
              <a:rPr lang="en-US" dirty="0" err="1"/>
              <a:t>fname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self.lastname</a:t>
            </a:r>
            <a:r>
              <a:rPr lang="en-US" dirty="0"/>
              <a:t> = </a:t>
            </a:r>
            <a:r>
              <a:rPr lang="en-US" dirty="0" err="1"/>
              <a:t>lname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  def </a:t>
            </a:r>
            <a:r>
              <a:rPr lang="en-US" dirty="0" err="1"/>
              <a:t>printname</a:t>
            </a:r>
            <a:r>
              <a:rPr lang="en-US" dirty="0"/>
              <a:t>(self):</a:t>
            </a:r>
          </a:p>
          <a:p>
            <a:r>
              <a:rPr lang="en-US" dirty="0"/>
              <a:t>    print(</a:t>
            </a:r>
            <a:r>
              <a:rPr lang="en-US" dirty="0" err="1"/>
              <a:t>self.firstname</a:t>
            </a:r>
            <a:r>
              <a:rPr lang="en-US" dirty="0"/>
              <a:t>, </a:t>
            </a:r>
            <a:r>
              <a:rPr lang="en-US" dirty="0" err="1"/>
              <a:t>self.lastname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class Student(Person):</a:t>
            </a:r>
          </a:p>
          <a:p>
            <a:r>
              <a:rPr lang="en-US" dirty="0"/>
              <a:t>  def __init__(self,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Person.__init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x = Student("Mike", "Olsen")</a:t>
            </a:r>
          </a:p>
          <a:p>
            <a:r>
              <a:rPr lang="en-US" dirty="0" err="1"/>
              <a:t>x.printname</a:t>
            </a:r>
            <a:r>
              <a:rPr lang="en-US" dirty="0"/>
              <a:t>()</a:t>
            </a:r>
          </a:p>
        </p:txBody>
      </p:sp>
      <p:sp>
        <p:nvSpPr>
          <p:cNvPr id="6" name="Rectangle 5"/>
          <p:cNvSpPr/>
          <p:nvPr/>
        </p:nvSpPr>
        <p:spPr>
          <a:xfrm>
            <a:off x="6069495" y="1028343"/>
            <a:ext cx="5698436" cy="5601533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Python also has a super() function that will make the child class inherit all the methods and properties from its parent:</a:t>
            </a:r>
          </a:p>
          <a:p>
            <a:endParaRPr lang="en-US" sz="2000" dirty="0"/>
          </a:p>
          <a:p>
            <a:r>
              <a:rPr lang="en-US" sz="2000" dirty="0"/>
              <a:t>class Person:</a:t>
            </a:r>
          </a:p>
          <a:p>
            <a:r>
              <a:rPr lang="en-US" sz="2000" dirty="0"/>
              <a:t>  def __init__(self, </a:t>
            </a:r>
            <a:r>
              <a:rPr lang="en-US" sz="2000" dirty="0" err="1"/>
              <a:t>fname</a:t>
            </a:r>
            <a:r>
              <a:rPr lang="en-US" sz="2000" dirty="0"/>
              <a:t>, </a:t>
            </a:r>
            <a:r>
              <a:rPr lang="en-US" sz="2000" dirty="0" err="1"/>
              <a:t>lname</a:t>
            </a:r>
            <a:r>
              <a:rPr lang="en-US" sz="2000" dirty="0"/>
              <a:t>):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self.firstname</a:t>
            </a:r>
            <a:r>
              <a:rPr lang="en-US" sz="2000" dirty="0"/>
              <a:t> = </a:t>
            </a:r>
            <a:r>
              <a:rPr lang="en-US" sz="2000" dirty="0" err="1"/>
              <a:t>fname</a:t>
            </a:r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 err="1"/>
              <a:t>self.lastname</a:t>
            </a:r>
            <a:r>
              <a:rPr lang="en-US" sz="2000" dirty="0"/>
              <a:t> = </a:t>
            </a:r>
            <a:r>
              <a:rPr lang="en-US" sz="2000" dirty="0" err="1"/>
              <a:t>lname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def </a:t>
            </a:r>
            <a:r>
              <a:rPr lang="en-US" sz="2000" dirty="0" err="1"/>
              <a:t>printname</a:t>
            </a:r>
            <a:r>
              <a:rPr lang="en-US" sz="2000" dirty="0"/>
              <a:t>(self):</a:t>
            </a:r>
          </a:p>
          <a:p>
            <a:r>
              <a:rPr lang="en-US" sz="2000" dirty="0"/>
              <a:t>    print(</a:t>
            </a:r>
            <a:r>
              <a:rPr lang="en-US" sz="2000" dirty="0" err="1"/>
              <a:t>self.firstname</a:t>
            </a:r>
            <a:r>
              <a:rPr lang="en-US" sz="2000" dirty="0"/>
              <a:t>, </a:t>
            </a:r>
            <a:r>
              <a:rPr lang="en-US" sz="2000" dirty="0" err="1"/>
              <a:t>self.lastname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class Student(Person):</a:t>
            </a:r>
          </a:p>
          <a:p>
            <a:r>
              <a:rPr lang="en-US" sz="2000" dirty="0"/>
              <a:t>  def __init__(self, </a:t>
            </a:r>
            <a:r>
              <a:rPr lang="en-US" sz="2000" dirty="0" err="1"/>
              <a:t>fname</a:t>
            </a:r>
            <a:r>
              <a:rPr lang="en-US" sz="2000" dirty="0"/>
              <a:t>, </a:t>
            </a:r>
            <a:r>
              <a:rPr lang="en-US" sz="2000" dirty="0" err="1"/>
              <a:t>lname</a:t>
            </a:r>
            <a:r>
              <a:rPr lang="en-US" sz="2000" dirty="0"/>
              <a:t>):</a:t>
            </a:r>
          </a:p>
          <a:p>
            <a:r>
              <a:rPr lang="en-US" sz="2000" dirty="0"/>
              <a:t>    super().__init__(</a:t>
            </a:r>
            <a:r>
              <a:rPr lang="en-US" sz="2000" dirty="0" err="1"/>
              <a:t>fname</a:t>
            </a:r>
            <a:r>
              <a:rPr lang="en-US" sz="2000" dirty="0"/>
              <a:t>, </a:t>
            </a:r>
            <a:r>
              <a:rPr lang="en-US" sz="2000" dirty="0" err="1"/>
              <a:t>lname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x = Student("Mike", "Olsen")</a:t>
            </a:r>
          </a:p>
          <a:p>
            <a:r>
              <a:rPr lang="en-US" sz="2000" dirty="0" err="1"/>
              <a:t>x.printname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– Inheritance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5530" y="1109154"/>
            <a:ext cx="5605670" cy="5355312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Add Properties</a:t>
            </a:r>
          </a:p>
          <a:p>
            <a:endParaRPr lang="en-US" dirty="0"/>
          </a:p>
          <a:p>
            <a:r>
              <a:rPr lang="en-US" dirty="0"/>
              <a:t>Add a property called </a:t>
            </a:r>
            <a:r>
              <a:rPr lang="en-US" dirty="0" err="1"/>
              <a:t>graduationyear</a:t>
            </a:r>
            <a:r>
              <a:rPr lang="en-US" dirty="0"/>
              <a:t> to the Student class</a:t>
            </a:r>
          </a:p>
          <a:p>
            <a:endParaRPr lang="en-US" dirty="0"/>
          </a:p>
          <a:p>
            <a:r>
              <a:rPr lang="en-US" dirty="0"/>
              <a:t>class Person:</a:t>
            </a:r>
          </a:p>
          <a:p>
            <a:r>
              <a:rPr lang="en-US" dirty="0"/>
              <a:t>  def __init__(self,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self.firstname</a:t>
            </a:r>
            <a:r>
              <a:rPr lang="en-US" dirty="0"/>
              <a:t> = </a:t>
            </a:r>
            <a:r>
              <a:rPr lang="en-US" dirty="0" err="1"/>
              <a:t>fname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self.lastname</a:t>
            </a:r>
            <a:r>
              <a:rPr lang="en-US" dirty="0"/>
              <a:t> = </a:t>
            </a:r>
            <a:r>
              <a:rPr lang="en-US" dirty="0" err="1"/>
              <a:t>lname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  def </a:t>
            </a:r>
            <a:r>
              <a:rPr lang="en-US" dirty="0" err="1"/>
              <a:t>printname</a:t>
            </a:r>
            <a:r>
              <a:rPr lang="en-US" dirty="0"/>
              <a:t>(self):</a:t>
            </a:r>
          </a:p>
          <a:p>
            <a:r>
              <a:rPr lang="en-US" dirty="0"/>
              <a:t>    print(</a:t>
            </a:r>
            <a:r>
              <a:rPr lang="en-US" dirty="0" err="1"/>
              <a:t>self.firstname</a:t>
            </a:r>
            <a:r>
              <a:rPr lang="en-US" dirty="0"/>
              <a:t>, </a:t>
            </a:r>
            <a:r>
              <a:rPr lang="en-US" dirty="0" err="1"/>
              <a:t>self.lastname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class Student(Person):</a:t>
            </a:r>
          </a:p>
          <a:p>
            <a:r>
              <a:rPr lang="en-US" dirty="0"/>
              <a:t>  def __init__(self,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r>
              <a:rPr lang="en-US" dirty="0"/>
              <a:t>    super().__init__(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self.graduationyear</a:t>
            </a:r>
            <a:r>
              <a:rPr lang="en-US" dirty="0"/>
              <a:t> = 2019</a:t>
            </a:r>
          </a:p>
          <a:p>
            <a:endParaRPr lang="en-US" dirty="0"/>
          </a:p>
          <a:p>
            <a:r>
              <a:rPr lang="en-US" dirty="0"/>
              <a:t>x = Student("Mike", "Olsen")</a:t>
            </a:r>
          </a:p>
          <a:p>
            <a:r>
              <a:rPr lang="en-US" dirty="0"/>
              <a:t>print(</a:t>
            </a:r>
            <a:r>
              <a:rPr lang="en-US" dirty="0" err="1"/>
              <a:t>x.graduationyear</a:t>
            </a:r>
            <a:r>
              <a:rPr lang="en-US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9008" y="1116427"/>
            <a:ext cx="5247861" cy="5355312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The year 2019 should be a variable, and passed into the Student class when creating student objects. To do so, add another parameter in the __init__() function:</a:t>
            </a:r>
          </a:p>
          <a:p>
            <a:endParaRPr lang="en-US" dirty="0"/>
          </a:p>
          <a:p>
            <a:r>
              <a:rPr lang="en-US" dirty="0"/>
              <a:t>class Person:</a:t>
            </a:r>
          </a:p>
          <a:p>
            <a:r>
              <a:rPr lang="en-US" dirty="0"/>
              <a:t>  def __init__(self,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self.firstname</a:t>
            </a:r>
            <a:r>
              <a:rPr lang="en-US" dirty="0"/>
              <a:t> = </a:t>
            </a:r>
            <a:r>
              <a:rPr lang="en-US" dirty="0" err="1"/>
              <a:t>fname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self.lastname</a:t>
            </a:r>
            <a:r>
              <a:rPr lang="en-US" dirty="0"/>
              <a:t> = </a:t>
            </a:r>
            <a:r>
              <a:rPr lang="en-US" dirty="0" err="1"/>
              <a:t>lname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  def </a:t>
            </a:r>
            <a:r>
              <a:rPr lang="en-US" dirty="0" err="1"/>
              <a:t>printname</a:t>
            </a:r>
            <a:r>
              <a:rPr lang="en-US" dirty="0"/>
              <a:t>(self):</a:t>
            </a:r>
          </a:p>
          <a:p>
            <a:r>
              <a:rPr lang="en-US" dirty="0"/>
              <a:t>    print(</a:t>
            </a:r>
            <a:r>
              <a:rPr lang="en-US" dirty="0" err="1"/>
              <a:t>self.firstname</a:t>
            </a:r>
            <a:r>
              <a:rPr lang="en-US" dirty="0"/>
              <a:t>, </a:t>
            </a:r>
            <a:r>
              <a:rPr lang="en-US" dirty="0" err="1"/>
              <a:t>self.lastname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class Student(Person):</a:t>
            </a:r>
          </a:p>
          <a:p>
            <a:r>
              <a:rPr lang="en-US" dirty="0"/>
              <a:t>  def __init__(self,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year):</a:t>
            </a:r>
          </a:p>
          <a:p>
            <a:r>
              <a:rPr lang="en-US" dirty="0"/>
              <a:t>    super().__init__(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self.graduationyear</a:t>
            </a:r>
            <a:r>
              <a:rPr lang="en-US" dirty="0"/>
              <a:t> = year</a:t>
            </a:r>
          </a:p>
          <a:p>
            <a:endParaRPr lang="en-US" dirty="0"/>
          </a:p>
          <a:p>
            <a:r>
              <a:rPr lang="en-US" dirty="0"/>
              <a:t>x = Student("Mike", "Olsen", 2019)</a:t>
            </a:r>
          </a:p>
          <a:p>
            <a:r>
              <a:rPr lang="en-US" dirty="0"/>
              <a:t>print(</a:t>
            </a:r>
            <a:r>
              <a:rPr lang="en-US" dirty="0" err="1"/>
              <a:t>x.graduationyear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– Inheritance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98781" y="967407"/>
            <a:ext cx="11595653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Add Methods : </a:t>
            </a:r>
            <a:r>
              <a:rPr lang="en-US" sz="1600" dirty="0"/>
              <a:t>Add a method called welcome to the Student class:</a:t>
            </a:r>
          </a:p>
          <a:p>
            <a:endParaRPr lang="en-US" sz="1600" dirty="0"/>
          </a:p>
          <a:p>
            <a:r>
              <a:rPr lang="en-US" sz="1600" dirty="0"/>
              <a:t>class Person:</a:t>
            </a:r>
          </a:p>
          <a:p>
            <a:r>
              <a:rPr lang="en-US" sz="1600" dirty="0"/>
              <a:t>  def __init__(self, </a:t>
            </a:r>
            <a:r>
              <a:rPr lang="en-US" sz="1600" dirty="0" err="1"/>
              <a:t>fname</a:t>
            </a:r>
            <a:r>
              <a:rPr lang="en-US" sz="1600" dirty="0"/>
              <a:t>, </a:t>
            </a:r>
            <a:r>
              <a:rPr lang="en-US" sz="1600" dirty="0" err="1"/>
              <a:t>lname</a:t>
            </a:r>
            <a:r>
              <a:rPr lang="en-US" sz="1600" dirty="0"/>
              <a:t>):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self.firstname</a:t>
            </a:r>
            <a:r>
              <a:rPr lang="en-US" sz="1600" dirty="0"/>
              <a:t> = </a:t>
            </a:r>
            <a:r>
              <a:rPr lang="en-US" sz="1600" dirty="0" err="1"/>
              <a:t>fname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self.lastname</a:t>
            </a:r>
            <a:r>
              <a:rPr lang="en-US" sz="1600" dirty="0"/>
              <a:t> = </a:t>
            </a:r>
            <a:r>
              <a:rPr lang="en-US" sz="1600" dirty="0" err="1"/>
              <a:t>lname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def </a:t>
            </a:r>
            <a:r>
              <a:rPr lang="en-US" sz="1600" dirty="0" err="1"/>
              <a:t>printname</a:t>
            </a:r>
            <a:r>
              <a:rPr lang="en-US" sz="1600" dirty="0"/>
              <a:t>(self):</a:t>
            </a:r>
          </a:p>
          <a:p>
            <a:r>
              <a:rPr lang="en-US" sz="1600" dirty="0"/>
              <a:t>    print(</a:t>
            </a:r>
            <a:r>
              <a:rPr lang="en-US" sz="1600" dirty="0" err="1"/>
              <a:t>self.firstname</a:t>
            </a:r>
            <a:r>
              <a:rPr lang="en-US" sz="1600" dirty="0"/>
              <a:t>, </a:t>
            </a:r>
            <a:r>
              <a:rPr lang="en-US" sz="1600" dirty="0" err="1"/>
              <a:t>self.lastname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class Student(Person):</a:t>
            </a:r>
          </a:p>
          <a:p>
            <a:r>
              <a:rPr lang="en-US" sz="1600" dirty="0"/>
              <a:t>  def __init__(self, </a:t>
            </a:r>
            <a:r>
              <a:rPr lang="en-US" sz="1600" dirty="0" err="1"/>
              <a:t>fname</a:t>
            </a:r>
            <a:r>
              <a:rPr lang="en-US" sz="1600" dirty="0"/>
              <a:t>, </a:t>
            </a:r>
            <a:r>
              <a:rPr lang="en-US" sz="1600" dirty="0" err="1"/>
              <a:t>lname</a:t>
            </a:r>
            <a:r>
              <a:rPr lang="en-US" sz="1600" dirty="0"/>
              <a:t>, year):</a:t>
            </a:r>
          </a:p>
          <a:p>
            <a:r>
              <a:rPr lang="en-US" sz="1600" dirty="0"/>
              <a:t>    super().__init__(</a:t>
            </a:r>
            <a:r>
              <a:rPr lang="en-US" sz="1600" dirty="0" err="1"/>
              <a:t>fname</a:t>
            </a:r>
            <a:r>
              <a:rPr lang="en-US" sz="1600" dirty="0"/>
              <a:t>, </a:t>
            </a:r>
            <a:r>
              <a:rPr lang="en-US" sz="1600" dirty="0" err="1"/>
              <a:t>lname</a:t>
            </a:r>
            <a:r>
              <a:rPr lang="en-US" sz="1600" dirty="0"/>
              <a:t>)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self.graduationyear</a:t>
            </a:r>
            <a:r>
              <a:rPr lang="en-US" sz="1600" dirty="0"/>
              <a:t> = year</a:t>
            </a:r>
          </a:p>
          <a:p>
            <a:endParaRPr lang="en-US" sz="1600" dirty="0"/>
          </a:p>
          <a:p>
            <a:r>
              <a:rPr lang="en-US" sz="1600" dirty="0"/>
              <a:t>  def welcome(self):</a:t>
            </a:r>
          </a:p>
          <a:p>
            <a:r>
              <a:rPr lang="en-US" sz="1600" dirty="0"/>
              <a:t>    print("Welcome", </a:t>
            </a:r>
            <a:r>
              <a:rPr lang="en-US" sz="1600" dirty="0" err="1"/>
              <a:t>self.firstname</a:t>
            </a:r>
            <a:r>
              <a:rPr lang="en-US" sz="1600" dirty="0"/>
              <a:t>, </a:t>
            </a:r>
            <a:r>
              <a:rPr lang="en-US" sz="1600" dirty="0" err="1"/>
              <a:t>self.lastname</a:t>
            </a:r>
            <a:r>
              <a:rPr lang="en-US" sz="1600" dirty="0"/>
              <a:t>, "to the class of", </a:t>
            </a:r>
            <a:r>
              <a:rPr lang="en-US" sz="1600" dirty="0" err="1"/>
              <a:t>self.graduationyear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x = Student("Mike", "Olsen", 2019)</a:t>
            </a:r>
          </a:p>
          <a:p>
            <a:r>
              <a:rPr lang="en-US" sz="1600" dirty="0" err="1"/>
              <a:t>x.welcome</a:t>
            </a:r>
            <a:r>
              <a:rPr lang="en-US" sz="1600" dirty="0"/>
              <a:t>()</a:t>
            </a:r>
          </a:p>
          <a:p>
            <a:endParaRPr lang="en-US" sz="1600" dirty="0"/>
          </a:p>
          <a:p>
            <a:r>
              <a:rPr lang="en-US" sz="1600" b="1" dirty="0"/>
              <a:t>If a method is added in the child class with the same name as a function in the parent class, the inheritance of the parent method will be overridden.</a:t>
            </a:r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pPr algn="ctr"/>
            <a:r>
              <a:rPr lang="en-IN" dirty="0"/>
              <a:t>Module 2 Learning and Exercises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3670"/>
            <a:ext cx="12192000" cy="5579165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Detailed Learning with respect to the following were covered:</a:t>
            </a:r>
          </a:p>
          <a:p>
            <a:pPr marL="800100" lvl="1" indent="-342900" algn="just">
              <a:buAutoNum type="alphaLcPeriod"/>
            </a:pPr>
            <a:r>
              <a:rPr lang="en-US" sz="2000" dirty="0"/>
              <a:t>Variables</a:t>
            </a:r>
          </a:p>
          <a:p>
            <a:pPr marL="800100" lvl="1" indent="-342900" algn="just">
              <a:buAutoNum type="alphaLcPeriod"/>
            </a:pPr>
            <a:r>
              <a:rPr lang="en-US" sz="2000" dirty="0"/>
              <a:t>Numbers and Operators</a:t>
            </a:r>
          </a:p>
          <a:p>
            <a:pPr marL="800100" lvl="1" indent="-342900" algn="just">
              <a:buAutoNum type="alphaLcPeriod"/>
            </a:pPr>
            <a:r>
              <a:rPr lang="en-US" sz="2000" dirty="0"/>
              <a:t>Loops, Conditional Statements</a:t>
            </a:r>
          </a:p>
          <a:p>
            <a:pPr marL="800100" lvl="1" indent="-342900" algn="just">
              <a:buAutoNum type="alphaLcPeriod"/>
            </a:pPr>
            <a:r>
              <a:rPr lang="en-US" sz="2000" dirty="0"/>
              <a:t>Strings</a:t>
            </a:r>
          </a:p>
          <a:p>
            <a:pPr marL="800100" lvl="1" indent="-342900" algn="just">
              <a:buAutoNum type="alphaLcPeriod"/>
            </a:pPr>
            <a:r>
              <a:rPr lang="en-US" sz="2000" dirty="0"/>
              <a:t>Class and Objects</a:t>
            </a:r>
          </a:p>
          <a:p>
            <a:pPr marL="800100" lvl="1" indent="-342900" algn="just">
              <a:buAutoNum type="alphaLcPeriod"/>
            </a:pPr>
            <a:r>
              <a:rPr lang="en-US" sz="2000" dirty="0"/>
              <a:t>Inheritance</a:t>
            </a:r>
          </a:p>
          <a:p>
            <a:pPr algn="just">
              <a:buNone/>
            </a:pPr>
            <a:endParaRPr lang="en-IN" sz="2000" u="sng" dirty="0"/>
          </a:p>
          <a:p>
            <a:pPr algn="just">
              <a:buNone/>
            </a:pPr>
            <a:r>
              <a:rPr lang="en-IN" sz="2000" u="sng" dirty="0"/>
              <a:t>Let’s cover some programs that are associated with the above sub modules</a:t>
            </a:r>
          </a:p>
          <a:p>
            <a:pPr algn="just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0" y="198783"/>
            <a:ext cx="10972800" cy="728870"/>
          </a:xfrm>
          <a:prstGeom prst="rect">
            <a:avLst/>
          </a:prstGeom>
        </p:spPr>
        <p:txBody>
          <a:bodyPr lIns="121897" tIns="121897" rIns="121897" bIns="121897" anchor="b" anchorCtr="0">
            <a:noAutofit/>
          </a:bodyPr>
          <a:lstStyle/>
          <a:p>
            <a:r>
              <a:rPr lang="en-IN" dirty="0"/>
              <a:t>Why Us</a:t>
            </a:r>
            <a:endParaRPr lang="en" dirty="0"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0" y="954158"/>
            <a:ext cx="12192000" cy="5493340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marL="609585" indent="-609585"/>
            <a:r>
              <a:rPr lang="en-US" sz="2700" b="1" i="1" dirty="0" err="1">
                <a:solidFill>
                  <a:schemeClr val="accent6"/>
                </a:solidFill>
              </a:rPr>
              <a:t>Kaushalya</a:t>
            </a:r>
            <a:r>
              <a:rPr lang="en-US" sz="2700" b="1" i="1" dirty="0">
                <a:solidFill>
                  <a:schemeClr val="accent6"/>
                </a:solidFill>
              </a:rPr>
              <a:t> is built by IT Professions having experience in academia</a:t>
            </a:r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Our vision is to Skill, Up-Skill and Re-Skill in order to bridge the gap between academia and industry</a:t>
            </a:r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Training is conducted by experienced IT Professionals</a:t>
            </a:r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Vendors for major educational institutions and corporates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511421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09600" y="1479898"/>
            <a:ext cx="10972800" cy="4967599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lvl="0" algn="ctr"/>
            <a:endParaRPr lang="en-IN" sz="6400" dirty="0"/>
          </a:p>
          <a:p>
            <a:pPr lvl="0" algn="ctr"/>
            <a:endParaRPr lang="en-IN" sz="6400" dirty="0"/>
          </a:p>
          <a:p>
            <a:pPr lvl="0" algn="ctr">
              <a:buNone/>
            </a:pPr>
            <a:r>
              <a:rPr lang="en-IN" sz="6400" b="1" dirty="0"/>
              <a:t>Thank You</a:t>
            </a:r>
            <a:endParaRPr sz="6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E8757D8-C09F-4D59-8B0C-F98479C64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189" y="98051"/>
            <a:ext cx="3078747" cy="28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339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972800" cy="742122"/>
          </a:xfrm>
          <a:prstGeom prst="rect">
            <a:avLst/>
          </a:prstGeom>
        </p:spPr>
        <p:txBody>
          <a:bodyPr lIns="121897" tIns="121897" rIns="121897" bIns="121897" anchor="b" anchorCtr="0">
            <a:noAutofit/>
          </a:bodyPr>
          <a:lstStyle/>
          <a:p>
            <a:r>
              <a:rPr lang="en-US" dirty="0"/>
              <a:t>Course Objectives</a:t>
            </a:r>
            <a:endParaRPr lang="en" dirty="0"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0" y="980661"/>
            <a:ext cx="12192000" cy="5587139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marL="609585" indent="-304792">
              <a:buChar char="●"/>
            </a:pPr>
            <a:r>
              <a:rPr lang="en-US" sz="2100" dirty="0"/>
              <a:t>Introduce trainees to Python as a generic programming language</a:t>
            </a:r>
          </a:p>
          <a:p>
            <a:pPr marL="609585" indent="-304792">
              <a:buChar char="●"/>
            </a:pPr>
            <a:r>
              <a:rPr lang="en-US" sz="2100" dirty="0"/>
              <a:t>Introduce trainees to Object Oriented Programming and its usages</a:t>
            </a:r>
            <a:endParaRPr lang="en" sz="2100" dirty="0"/>
          </a:p>
          <a:p>
            <a:pPr marL="609585" indent="-304792">
              <a:buChar char="●"/>
            </a:pPr>
            <a:r>
              <a:rPr lang="en-US" sz="2100" dirty="0"/>
              <a:t>Code as you learn</a:t>
            </a:r>
          </a:p>
          <a:p>
            <a:pPr marL="609585" indent="-304792">
              <a:buChar char="●"/>
            </a:pPr>
            <a:r>
              <a:rPr lang="en-US" sz="2100" dirty="0"/>
              <a:t>Build ability to solve a problem by developing necessary algorithms</a:t>
            </a:r>
          </a:p>
          <a:p>
            <a:pPr marL="609585" indent="-304792">
              <a:buChar char="●"/>
            </a:pPr>
            <a:r>
              <a:rPr lang="en-US" sz="2100" dirty="0"/>
              <a:t>Bridge the gap between actual skills required for the industry and the current skills possessed by the trainees</a:t>
            </a:r>
          </a:p>
          <a:p>
            <a:pPr marL="609585" indent="-304792">
              <a:buChar char="●"/>
            </a:pPr>
            <a:r>
              <a:rPr lang="en-US" sz="2100" dirty="0"/>
              <a:t>Prepare trainees for hackathons and placements</a:t>
            </a:r>
            <a:endParaRPr lang="en" sz="2100" dirty="0"/>
          </a:p>
          <a:p>
            <a:pPr>
              <a:buNone/>
            </a:pPr>
            <a:endParaRPr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5664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972800" cy="768626"/>
          </a:xfrm>
          <a:prstGeom prst="rect">
            <a:avLst/>
          </a:prstGeom>
        </p:spPr>
        <p:txBody>
          <a:bodyPr lIns="121897" tIns="121897" rIns="121897" bIns="121897" anchor="b" anchorCtr="0">
            <a:noAutofit/>
          </a:bodyPr>
          <a:lstStyle/>
          <a:p>
            <a:r>
              <a:rPr lang="en-US" dirty="0"/>
              <a:t>Course Outcome</a:t>
            </a:r>
            <a:endParaRPr lang="en" dirty="0"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0" y="914401"/>
            <a:ext cx="12192000" cy="5653400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marL="609585" indent="-304792">
              <a:buChar char="●"/>
            </a:pPr>
            <a:r>
              <a:rPr lang="en-US" sz="2100" dirty="0"/>
              <a:t>Trainees are expected to gain theoretical and practical exposure in basics of Python</a:t>
            </a:r>
          </a:p>
          <a:p>
            <a:pPr marL="609585" indent="-304792">
              <a:buChar char="●"/>
            </a:pPr>
            <a:r>
              <a:rPr lang="en-US" sz="2100" dirty="0"/>
              <a:t>Hands-on and minds-on Learning</a:t>
            </a:r>
          </a:p>
          <a:p>
            <a:pPr marL="609585" indent="-304792">
              <a:buChar char="●"/>
            </a:pPr>
            <a:r>
              <a:rPr lang="en-US" sz="2100" dirty="0"/>
              <a:t>Build a project at the end of the training</a:t>
            </a:r>
          </a:p>
          <a:p>
            <a:pPr marL="609585" indent="-304792">
              <a:buChar char="●"/>
            </a:pPr>
            <a:r>
              <a:rPr lang="en-US" sz="2100" dirty="0"/>
              <a:t>Learn soft skills aspects such as  being a team player and critical thinking ability</a:t>
            </a:r>
          </a:p>
          <a:p>
            <a:pPr marL="609585" indent="-304792">
              <a:buChar char="●"/>
            </a:pPr>
            <a:r>
              <a:rPr lang="en-US" sz="2100" dirty="0"/>
              <a:t>Well prepared to participate in hackathon and campus</a:t>
            </a:r>
          </a:p>
          <a:p>
            <a:pPr marL="609585" indent="-304792">
              <a:buChar char="●"/>
            </a:pPr>
            <a:r>
              <a:rPr lang="en-US" sz="2100" dirty="0"/>
              <a:t>Well versed with software development life cycle</a:t>
            </a:r>
          </a:p>
          <a:p>
            <a:pPr marL="609585" indent="-304792">
              <a:buChar char="●"/>
            </a:pPr>
            <a:endParaRPr lang="en-US" sz="2100" dirty="0"/>
          </a:p>
          <a:p>
            <a:pPr>
              <a:buNone/>
            </a:pPr>
            <a:endParaRPr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7003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0" y="159026"/>
            <a:ext cx="10972800" cy="649357"/>
          </a:xfrm>
          <a:prstGeom prst="rect">
            <a:avLst/>
          </a:prstGeom>
        </p:spPr>
        <p:txBody>
          <a:bodyPr lIns="121897" tIns="121897" rIns="121897" bIns="121897" anchor="b" anchorCtr="0">
            <a:noAutofit/>
          </a:bodyPr>
          <a:lstStyle/>
          <a:p>
            <a:r>
              <a:rPr lang="en-IN" dirty="0"/>
              <a:t>Training Methodology</a:t>
            </a:r>
            <a:endParaRPr lang="en" dirty="0"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0" y="980662"/>
            <a:ext cx="11582400" cy="5466836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marL="609585" indent="-609585"/>
            <a:r>
              <a:rPr lang="en-IN" sz="2100" dirty="0"/>
              <a:t>It’s combination of theoretical and practical sessions. We will introduce to a concept and use hands-on session to further strengthen their understanding of the concept. </a:t>
            </a:r>
          </a:p>
          <a:p>
            <a:pPr marL="609585" indent="-609585"/>
            <a:r>
              <a:rPr lang="en-IN" sz="2100" dirty="0"/>
              <a:t>It’s a </a:t>
            </a:r>
            <a:r>
              <a:rPr lang="en-IN" sz="2100" dirty="0" smtClean="0"/>
              <a:t>30 </a:t>
            </a:r>
            <a:r>
              <a:rPr lang="en-IN" sz="2100" dirty="0"/>
              <a:t>hour course</a:t>
            </a:r>
            <a:endParaRPr lang="en-US" sz="2100" dirty="0"/>
          </a:p>
          <a:p>
            <a:pPr marL="609585" indent="-609585"/>
            <a:r>
              <a:rPr lang="en-IN" sz="2100" dirty="0"/>
              <a:t>Following assessment methodology would be performed</a:t>
            </a:r>
          </a:p>
          <a:p>
            <a:pPr marL="609585" lvl="2" indent="-609585">
              <a:buFont typeface="Wingdings" panose="05000000000000000000" pitchFamily="2" charset="2"/>
              <a:buChar char="ü"/>
            </a:pPr>
            <a:r>
              <a:rPr lang="en-IN" sz="2100" dirty="0"/>
              <a:t>Pre-assessment test</a:t>
            </a:r>
            <a:endParaRPr lang="en-US" sz="2100" dirty="0"/>
          </a:p>
          <a:p>
            <a:pPr marL="609585" lvl="2" indent="-609585">
              <a:buFont typeface="Wingdings" panose="05000000000000000000" pitchFamily="2" charset="2"/>
              <a:buChar char="ü"/>
            </a:pPr>
            <a:r>
              <a:rPr lang="en-IN" sz="2100" dirty="0"/>
              <a:t>Attendance and attentiveness in the class</a:t>
            </a:r>
            <a:endParaRPr lang="en-US" sz="2100" dirty="0"/>
          </a:p>
          <a:p>
            <a:pPr marL="609585" lvl="2" indent="-609585">
              <a:buFont typeface="Wingdings" panose="05000000000000000000" pitchFamily="2" charset="2"/>
              <a:buChar char="ü"/>
            </a:pPr>
            <a:r>
              <a:rPr lang="en-IN" sz="2100" dirty="0"/>
              <a:t>Completion of hands-on session</a:t>
            </a:r>
            <a:endParaRPr lang="en-US" sz="2100" dirty="0"/>
          </a:p>
          <a:p>
            <a:pPr marL="609585" lvl="2" indent="-609585">
              <a:buFont typeface="Wingdings" panose="05000000000000000000" pitchFamily="2" charset="2"/>
              <a:buChar char="ü"/>
            </a:pPr>
            <a:r>
              <a:rPr lang="en-IN" sz="2100" dirty="0"/>
              <a:t>Completion of assignments</a:t>
            </a:r>
          </a:p>
          <a:p>
            <a:pPr marL="609585" lvl="2" indent="-609585">
              <a:buFont typeface="Wingdings" panose="05000000000000000000" pitchFamily="2" charset="2"/>
              <a:buChar char="ü"/>
            </a:pPr>
            <a:r>
              <a:rPr lang="en-IN" sz="2100" dirty="0"/>
              <a:t>Completion of project</a:t>
            </a:r>
            <a:endParaRPr lang="en-US" sz="2100" dirty="0"/>
          </a:p>
          <a:p>
            <a:pPr marL="609585" lvl="2" indent="-609585">
              <a:buFont typeface="Wingdings" panose="05000000000000000000" pitchFamily="2" charset="2"/>
              <a:buChar char="ü"/>
            </a:pPr>
            <a:r>
              <a:rPr lang="en-IN" sz="2100" dirty="0"/>
              <a:t>Feedback</a:t>
            </a:r>
            <a:endParaRPr lang="en-US" sz="2100" dirty="0"/>
          </a:p>
          <a:p>
            <a:pPr marL="609585" lvl="2" indent="-609585">
              <a:buFont typeface="Wingdings" panose="05000000000000000000" pitchFamily="2" charset="2"/>
              <a:buChar char="ü"/>
            </a:pPr>
            <a:r>
              <a:rPr lang="en-IN" sz="2100" dirty="0"/>
              <a:t>Post-assessment test</a:t>
            </a:r>
          </a:p>
          <a:p>
            <a:pPr marL="609585" indent="-609585"/>
            <a:r>
              <a:rPr lang="en-IN" sz="2100" dirty="0"/>
              <a:t>Softcopy of the course material would be handed over to each student at the end of the course. </a:t>
            </a:r>
          </a:p>
          <a:p>
            <a:pPr marL="609585" indent="-609585"/>
            <a:r>
              <a:rPr lang="en-IN" sz="2100" dirty="0"/>
              <a:t>Joint certificate by the college and </a:t>
            </a:r>
            <a:r>
              <a:rPr lang="en-IN" sz="2100" dirty="0" err="1"/>
              <a:t>Kaushalya</a:t>
            </a:r>
            <a:r>
              <a:rPr lang="en-IN" sz="2100" dirty="0"/>
              <a:t> would be issued to the trainees</a:t>
            </a:r>
            <a:endParaRPr lang="en-US" sz="2100" dirty="0"/>
          </a:p>
          <a:p>
            <a:pPr marL="609585" indent="-609585"/>
            <a:endParaRPr lang="en-US" sz="2700" dirty="0"/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91951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6191"/>
            <a:ext cx="12192000" cy="5446644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Introduction to Python</a:t>
            </a:r>
          </a:p>
          <a:p>
            <a:pPr algn="just"/>
            <a:r>
              <a:rPr lang="en-IN" dirty="0"/>
              <a:t>Installation of Python and getting started with python</a:t>
            </a:r>
          </a:p>
          <a:p>
            <a:pPr algn="just"/>
            <a:r>
              <a:rPr lang="en-IN" dirty="0"/>
              <a:t>Introduction to IDE and Installation of Anaconda</a:t>
            </a:r>
          </a:p>
          <a:p>
            <a:pPr algn="just"/>
            <a:r>
              <a:rPr lang="en-IN" dirty="0"/>
              <a:t>Features of Python </a:t>
            </a:r>
          </a:p>
          <a:p>
            <a:pPr algn="just"/>
            <a:r>
              <a:rPr lang="en-IN" dirty="0"/>
              <a:t>Object Orientation</a:t>
            </a:r>
          </a:p>
          <a:p>
            <a:pPr algn="just"/>
            <a:r>
              <a:rPr lang="en-IN" dirty="0"/>
              <a:t>File Operations</a:t>
            </a:r>
          </a:p>
          <a:p>
            <a:pPr algn="just"/>
            <a:r>
              <a:rPr lang="en-IN" dirty="0"/>
              <a:t>GUI</a:t>
            </a:r>
          </a:p>
          <a:p>
            <a:pPr algn="just"/>
            <a:r>
              <a:rPr lang="en-IN" dirty="0"/>
              <a:t>Database Interaction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Autofit/>
          </a:bodyPr>
          <a:lstStyle/>
          <a:p>
            <a:r>
              <a:rPr lang="en-IN" sz="4000" dirty="0"/>
              <a:t>Features Of Python - Building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7165"/>
            <a:ext cx="12192000" cy="544664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Variables</a:t>
            </a:r>
          </a:p>
          <a:p>
            <a:pPr algn="just"/>
            <a:r>
              <a:rPr lang="en-US" dirty="0"/>
              <a:t>Data Types</a:t>
            </a:r>
          </a:p>
          <a:p>
            <a:pPr algn="just"/>
            <a:r>
              <a:rPr lang="en-US" dirty="0"/>
              <a:t>Operators</a:t>
            </a:r>
          </a:p>
          <a:p>
            <a:pPr algn="just"/>
            <a:r>
              <a:rPr lang="en-US" dirty="0"/>
              <a:t>Conditional Statements</a:t>
            </a:r>
          </a:p>
          <a:p>
            <a:pPr algn="just"/>
            <a:r>
              <a:rPr lang="en-US" dirty="0"/>
              <a:t>Loops</a:t>
            </a:r>
          </a:p>
          <a:p>
            <a:pPr algn="just"/>
            <a:r>
              <a:rPr lang="en-US" dirty="0"/>
              <a:t>Strings</a:t>
            </a:r>
          </a:p>
          <a:p>
            <a:pPr algn="just"/>
            <a:r>
              <a:rPr lang="en-US" dirty="0"/>
              <a:t>Overview of Collections</a:t>
            </a:r>
          </a:p>
          <a:p>
            <a:pPr algn="just"/>
            <a:r>
              <a:rPr lang="en-US" dirty="0"/>
              <a:t>Overview of Class, Objects and Inheritance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3662</Words>
  <Application>Microsoft Office PowerPoint</Application>
  <PresentationFormat>Custom</PresentationFormat>
  <Paragraphs>530</Paragraphs>
  <Slides>45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Python</vt:lpstr>
      <vt:lpstr>Introduction</vt:lpstr>
      <vt:lpstr>About Us</vt:lpstr>
      <vt:lpstr>Our Major clients</vt:lpstr>
      <vt:lpstr>Course Objectives</vt:lpstr>
      <vt:lpstr>Course Outcome</vt:lpstr>
      <vt:lpstr>Training Methodology</vt:lpstr>
      <vt:lpstr>Course Outline</vt:lpstr>
      <vt:lpstr>Features Of Python - Building Blocks</vt:lpstr>
      <vt:lpstr>Variables</vt:lpstr>
      <vt:lpstr>Legal and Illegal Variables</vt:lpstr>
      <vt:lpstr>Variable Contd..</vt:lpstr>
      <vt:lpstr>Python Keywords</vt:lpstr>
      <vt:lpstr>Python Data Types</vt:lpstr>
      <vt:lpstr>Python Numbers</vt:lpstr>
      <vt:lpstr>Python Numbers</vt:lpstr>
      <vt:lpstr>Python Operators</vt:lpstr>
      <vt:lpstr>Python Operators - Arithmetic</vt:lpstr>
      <vt:lpstr>Python Operators – Assignment</vt:lpstr>
      <vt:lpstr>Python Operators - Comparison</vt:lpstr>
      <vt:lpstr>Python Operators - Logical</vt:lpstr>
      <vt:lpstr>Python Operators - Identity</vt:lpstr>
      <vt:lpstr>Python Operators - Membership</vt:lpstr>
      <vt:lpstr>Python Operators - Bitwise</vt:lpstr>
      <vt:lpstr>Python Conditional Statements</vt:lpstr>
      <vt:lpstr>Python Loops </vt:lpstr>
      <vt:lpstr>Python Loops</vt:lpstr>
      <vt:lpstr>Python Strings</vt:lpstr>
      <vt:lpstr>Python Strings</vt:lpstr>
      <vt:lpstr>Python Strings</vt:lpstr>
      <vt:lpstr>Python Strings</vt:lpstr>
      <vt:lpstr>Python Strings</vt:lpstr>
      <vt:lpstr>Python Strings</vt:lpstr>
      <vt:lpstr>Python Collections</vt:lpstr>
      <vt:lpstr>Python – Classes and Objects</vt:lpstr>
      <vt:lpstr>Python – Classes and Objects</vt:lpstr>
      <vt:lpstr>Python – Classes and Objects</vt:lpstr>
      <vt:lpstr>Python – Classes and Objects</vt:lpstr>
      <vt:lpstr>Python – Inheritance</vt:lpstr>
      <vt:lpstr>Python – Inheritance</vt:lpstr>
      <vt:lpstr>Python – Inheritance</vt:lpstr>
      <vt:lpstr>Python – Inheritance</vt:lpstr>
      <vt:lpstr>Module 2 Learning and Exercises</vt:lpstr>
      <vt:lpstr>Why Us</vt:lpstr>
      <vt:lpstr>Slide 45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prasad</dc:creator>
  <cp:lastModifiedBy>lenovo</cp:lastModifiedBy>
  <cp:revision>167</cp:revision>
  <dcterms:created xsi:type="dcterms:W3CDTF">2018-01-28T06:02:15Z</dcterms:created>
  <dcterms:modified xsi:type="dcterms:W3CDTF">2020-08-04T00:23:14Z</dcterms:modified>
</cp:coreProperties>
</file>