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0" r:id="rId3"/>
    <p:sldId id="318" r:id="rId4"/>
    <p:sldId id="319" r:id="rId5"/>
    <p:sldId id="320" r:id="rId6"/>
    <p:sldId id="321" r:id="rId7"/>
    <p:sldId id="322" r:id="rId8"/>
    <p:sldId id="306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16" r:id="rId35"/>
    <p:sldId id="31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432BE-6B02-4775-BFAB-C35064248120}" type="datetimeFigureOut">
              <a:rPr lang="en-US" smtClean="0"/>
              <a:pPr/>
              <a:t>18-Feb-20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CECA3-D548-4A1D-81FF-633EA7E3E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0560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4036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8763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8232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 smtClean="0"/>
              <a:t>Ramesh V</a:t>
            </a:r>
            <a:endParaRPr lang="en-IN" dirty="0"/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 smtClean="0"/>
              <a:t>9845547471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23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List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9272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List is a collection which is ordered and changeable and are written with square brackets. Allows duplicate members.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59026" y="1422809"/>
            <a:ext cx="11873948" cy="535531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#Creating a list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print(type(</a:t>
            </a:r>
            <a:r>
              <a:rPr lang="en-US" b="1" dirty="0" err="1" smtClean="0"/>
              <a:t>thislist</a:t>
            </a:r>
            <a:r>
              <a:rPr lang="en-US" b="1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#Access the List items using Index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[1])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[-1])</a:t>
            </a:r>
          </a:p>
          <a:p>
            <a:endParaRPr lang="en-US" dirty="0" smtClean="0"/>
          </a:p>
          <a:p>
            <a:r>
              <a:rPr lang="en-US" dirty="0" smtClean="0"/>
              <a:t>#Range of List is specified to get start and end of the list and new list is formed, the search will start at index 2 (included) and end at index 5 (not included) 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"cherry", "orange", "kiwi", "melon", "mango"]</a:t>
            </a:r>
          </a:p>
          <a:p>
            <a:r>
              <a:rPr lang="en-US" b="1" dirty="0" err="1" smtClean="0"/>
              <a:t>newlist</a:t>
            </a:r>
            <a:r>
              <a:rPr lang="en-US" b="1" dirty="0" smtClean="0"/>
              <a:t> =</a:t>
            </a:r>
            <a:r>
              <a:rPr lang="en-US" b="1" dirty="0" err="1" smtClean="0"/>
              <a:t>thislist</a:t>
            </a:r>
            <a:r>
              <a:rPr lang="en-US" b="1" dirty="0" smtClean="0"/>
              <a:t>[2:5]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newlist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#This will return the items from index 0 to index 4. Remember that index 0 is the first item, and index 4 is the fifth item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"cherry", "orange", "kiwi", "melon", "mango"]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[:4])</a:t>
            </a:r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List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901148"/>
            <a:ext cx="12192000" cy="606319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#This will return the items from index 2 to the end. Remember that index 0 is the first item, and index 2 is the third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"cherry", "orange", "kiwi", "melon", "mango"]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[2:])</a:t>
            </a:r>
          </a:p>
          <a:p>
            <a:endParaRPr lang="en-US" dirty="0" smtClean="0"/>
          </a:p>
          <a:p>
            <a:r>
              <a:rPr lang="en-US" dirty="0" smtClean="0"/>
              <a:t>#Negative Indexes range in list,  -</a:t>
            </a:r>
            <a:r>
              <a:rPr lang="en-US" dirty="0" err="1" smtClean="0"/>
              <a:t>ve</a:t>
            </a:r>
            <a:r>
              <a:rPr lang="en-US" dirty="0" smtClean="0"/>
              <a:t> indexing means starting from the end of the list index -1. This example returns the items from index -4 (included) to index -1 (excluded)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"cherry", "orange", "kiwi", "melon", "mango"]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[-4:-1])</a:t>
            </a:r>
          </a:p>
          <a:p>
            <a:endParaRPr lang="en-US" b="1" dirty="0" smtClean="0"/>
          </a:p>
          <a:p>
            <a:r>
              <a:rPr lang="en-US" dirty="0" smtClean="0"/>
              <a:t>#Change Item Value, To change the value of a specific item, refer to the index number (here second number/index)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[1] = "blackcurrant“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 To check if Item Exists, use the in keyword, check if "apple" is present in the list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smtClean="0"/>
              <a:t>if "apple" in </a:t>
            </a:r>
            <a:r>
              <a:rPr lang="en-US" b="1" dirty="0" err="1" smtClean="0"/>
              <a:t>thislist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 print("Yes, 'apple' is in the fruits list")</a:t>
            </a:r>
          </a:p>
          <a:p>
            <a:endParaRPr lang="en-US" b="1" dirty="0" smtClean="0"/>
          </a:p>
          <a:p>
            <a:r>
              <a:rPr lang="en-US" dirty="0" smtClean="0"/>
              <a:t>#List Length, use the </a:t>
            </a:r>
            <a:r>
              <a:rPr lang="en-US" dirty="0" err="1" smtClean="0"/>
              <a:t>len</a:t>
            </a:r>
            <a:r>
              <a:rPr lang="en-US" dirty="0" smtClean="0"/>
              <a:t>() function</a:t>
            </a:r>
          </a:p>
          <a:p>
            <a:r>
              <a:rPr lang="en-US" sz="1400" b="1" dirty="0" err="1" smtClean="0"/>
              <a:t>thislist</a:t>
            </a:r>
            <a:r>
              <a:rPr lang="en-US" sz="1400" b="1" dirty="0" smtClean="0"/>
              <a:t> = ["apple", "banana", "cherry"]</a:t>
            </a:r>
          </a:p>
          <a:p>
            <a:r>
              <a:rPr lang="en-US" sz="1400" b="1" dirty="0" smtClean="0"/>
              <a:t>print(</a:t>
            </a:r>
            <a:r>
              <a:rPr lang="en-US" sz="1400" b="1" dirty="0" err="1" smtClean="0"/>
              <a:t>len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thislist</a:t>
            </a:r>
            <a:r>
              <a:rPr lang="en-US" sz="1400" b="1" dirty="0" smtClean="0"/>
              <a:t>))</a:t>
            </a: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List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901148"/>
            <a:ext cx="12192000" cy="563231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#add an item to the end of the list, use the append() method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err="1" smtClean="0"/>
              <a:t>thislist.append</a:t>
            </a:r>
            <a:r>
              <a:rPr lang="en-US" b="1" dirty="0" smtClean="0"/>
              <a:t>("orange")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#add an item at the specified index, use the insert() method, insert at second position (index 1)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err="1" smtClean="0"/>
              <a:t>thislist.insert</a:t>
            </a:r>
            <a:r>
              <a:rPr lang="en-US" b="1" dirty="0" smtClean="0"/>
              <a:t>(1, "orange")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#several methods to remove items from a list</a:t>
            </a:r>
          </a:p>
          <a:p>
            <a:r>
              <a:rPr lang="en-US" dirty="0" smtClean="0"/>
              <a:t>#1. Use Remove method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err="1" smtClean="0"/>
              <a:t>thislist.remove</a:t>
            </a:r>
            <a:r>
              <a:rPr lang="en-US" b="1" dirty="0" smtClean="0"/>
              <a:t>("banana")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#2. pop() method removes the specified index, (or the last item if index is not specified)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smtClean="0"/>
              <a:t>thislist.pop()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List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901148"/>
            <a:ext cx="12192000" cy="563231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#3. del keyword removes the specified index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smtClean="0"/>
              <a:t>del </a:t>
            </a:r>
            <a:r>
              <a:rPr lang="en-US" b="1" dirty="0" err="1" smtClean="0"/>
              <a:t>thislist</a:t>
            </a:r>
            <a:r>
              <a:rPr lang="en-US" b="1" dirty="0" smtClean="0"/>
              <a:t>[0]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#4. del keyword can also delete the list completely, this will cause an error because you have </a:t>
            </a:r>
            <a:r>
              <a:rPr lang="en-US" dirty="0" err="1" smtClean="0"/>
              <a:t>succsesfully</a:t>
            </a:r>
            <a:r>
              <a:rPr lang="en-US" dirty="0" smtClean="0"/>
              <a:t> deleted "</a:t>
            </a:r>
            <a:r>
              <a:rPr lang="en-US" dirty="0" err="1" smtClean="0"/>
              <a:t>thislist</a:t>
            </a:r>
            <a:r>
              <a:rPr lang="en-US" dirty="0" smtClean="0"/>
              <a:t>".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smtClean="0"/>
              <a:t>del </a:t>
            </a:r>
            <a:r>
              <a:rPr lang="en-US" b="1" dirty="0" err="1" smtClean="0"/>
              <a:t>thislist</a:t>
            </a:r>
            <a:endParaRPr lang="en-US" b="1" dirty="0" smtClean="0"/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#5. clear() method empties the list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err="1" smtClean="0"/>
              <a:t>thislist.clear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#Copy a List Method1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err="1" smtClean="0"/>
              <a:t>mylist</a:t>
            </a:r>
            <a:r>
              <a:rPr lang="en-US" b="1" dirty="0" smtClean="0"/>
              <a:t> = </a:t>
            </a:r>
            <a:r>
              <a:rPr lang="en-US" b="1" dirty="0" err="1" smtClean="0"/>
              <a:t>thislist.copy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mylist</a:t>
            </a:r>
            <a:r>
              <a:rPr lang="en-US" b="1" dirty="0" smtClean="0"/>
              <a:t>)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009322" y="5021421"/>
            <a:ext cx="6679095" cy="120032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#Copy a List Method2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r>
              <a:rPr lang="en-US" b="1" dirty="0" err="1" smtClean="0"/>
              <a:t>mylist</a:t>
            </a:r>
            <a:r>
              <a:rPr lang="en-US" b="1" dirty="0" smtClean="0"/>
              <a:t> = list(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mylist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List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1046922"/>
            <a:ext cx="12192000" cy="563231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#To Join, or Concatenate, two or more lists in Python</a:t>
            </a:r>
          </a:p>
          <a:p>
            <a:endParaRPr lang="en-US" dirty="0" smtClean="0"/>
          </a:p>
          <a:p>
            <a:r>
              <a:rPr lang="en-US" dirty="0" smtClean="0"/>
              <a:t>#1. To use the operator + sign</a:t>
            </a:r>
          </a:p>
          <a:p>
            <a:r>
              <a:rPr lang="en-US" b="1" dirty="0" smtClean="0"/>
              <a:t>list1 = ["a", "b" , "c"]</a:t>
            </a:r>
          </a:p>
          <a:p>
            <a:r>
              <a:rPr lang="en-US" b="1" dirty="0" smtClean="0"/>
              <a:t>list2 = [1, 2, 3]</a:t>
            </a:r>
          </a:p>
          <a:p>
            <a:r>
              <a:rPr lang="en-US" b="1" dirty="0" smtClean="0"/>
              <a:t>list3 = list1 + list2</a:t>
            </a:r>
          </a:p>
          <a:p>
            <a:r>
              <a:rPr lang="en-US" b="1" dirty="0" smtClean="0"/>
              <a:t>print(list3)</a:t>
            </a:r>
          </a:p>
          <a:p>
            <a:endParaRPr lang="en-US" b="1" dirty="0" smtClean="0"/>
          </a:p>
          <a:p>
            <a:r>
              <a:rPr lang="en-US" dirty="0" smtClean="0"/>
              <a:t>#2. Join two lists by appending all the items from list2 into list1</a:t>
            </a:r>
          </a:p>
          <a:p>
            <a:r>
              <a:rPr lang="en-US" b="1" dirty="0" smtClean="0"/>
              <a:t>list1 = ["a", "b" , "c"]</a:t>
            </a:r>
          </a:p>
          <a:p>
            <a:r>
              <a:rPr lang="en-US" b="1" dirty="0" smtClean="0"/>
              <a:t>list2 = [1, 2, 3]</a:t>
            </a:r>
          </a:p>
          <a:p>
            <a:r>
              <a:rPr lang="en-US" b="1" dirty="0" smtClean="0"/>
              <a:t>for x in list2:</a:t>
            </a:r>
          </a:p>
          <a:p>
            <a:r>
              <a:rPr lang="en-US" b="1" dirty="0" smtClean="0"/>
              <a:t>  list1.append(x)</a:t>
            </a:r>
          </a:p>
          <a:p>
            <a:r>
              <a:rPr lang="en-US" b="1" dirty="0" smtClean="0"/>
              <a:t>print(list1)</a:t>
            </a:r>
          </a:p>
          <a:p>
            <a:endParaRPr lang="en-US" b="1" dirty="0" smtClean="0"/>
          </a:p>
          <a:p>
            <a:r>
              <a:rPr lang="en-US" dirty="0" smtClean="0"/>
              <a:t>#3. use the extend() method, which purpose is to add elements from one list to another list</a:t>
            </a:r>
          </a:p>
          <a:p>
            <a:r>
              <a:rPr lang="en-US" b="1" dirty="0" smtClean="0"/>
              <a:t>list1 = ["a", "b" , "c"]</a:t>
            </a:r>
          </a:p>
          <a:p>
            <a:r>
              <a:rPr lang="en-US" b="1" dirty="0" smtClean="0"/>
              <a:t>list2 = [1, 2, 3]</a:t>
            </a:r>
          </a:p>
          <a:p>
            <a:r>
              <a:rPr lang="en-US" b="1" dirty="0" smtClean="0"/>
              <a:t>list1.extend(list2)</a:t>
            </a:r>
          </a:p>
          <a:p>
            <a:r>
              <a:rPr lang="en-US" b="1" dirty="0" smtClean="0"/>
              <a:t>print(list1)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List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1046922"/>
            <a:ext cx="12192000" cy="92333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#The list() Constructor: It is also possible to use the list() constructor to make a new list</a:t>
            </a:r>
          </a:p>
          <a:p>
            <a:r>
              <a:rPr lang="en-US" b="1" dirty="0" err="1" smtClean="0"/>
              <a:t>thislist</a:t>
            </a:r>
            <a:r>
              <a:rPr lang="en-US" b="1" dirty="0" smtClean="0"/>
              <a:t> = list(("apple", "banana", "cherry"))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0922" y="2188695"/>
            <a:ext cx="9448799" cy="448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72278" y="3856383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LIST METHODS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1948069" y="3882886"/>
            <a:ext cx="47707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Tuples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9272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 </a:t>
            </a:r>
            <a:r>
              <a:rPr lang="en-US" b="1" dirty="0" smtClean="0"/>
              <a:t>Tuple </a:t>
            </a:r>
            <a:r>
              <a:rPr lang="en-US" b="1" dirty="0" smtClean="0"/>
              <a:t>is a collection which is ordered and unchangeable. In Python tuples are written with round brackets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59026" y="1422809"/>
            <a:ext cx="11873948" cy="535531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#Creating a </a:t>
            </a:r>
            <a:r>
              <a:rPr lang="en-US" dirty="0" smtClean="0"/>
              <a:t>Tuple</a:t>
            </a:r>
            <a:endParaRPr lang="en-US" dirty="0" smtClean="0"/>
          </a:p>
          <a:p>
            <a:r>
              <a:rPr lang="en-US" b="1" dirty="0" smtClean="0"/>
              <a:t>thistuple = ("apple", "banana", "cherry")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thistuple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print(type(</a:t>
            </a:r>
            <a:r>
              <a:rPr lang="en-US" b="1" dirty="0" err="1" smtClean="0"/>
              <a:t>thistuple</a:t>
            </a:r>
            <a:r>
              <a:rPr lang="en-US" b="1" dirty="0" smtClean="0"/>
              <a:t>))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smtClean="0"/>
              <a:t>Access Tuple </a:t>
            </a:r>
            <a:r>
              <a:rPr lang="en-US" dirty="0" smtClean="0"/>
              <a:t>Items, </a:t>
            </a:r>
            <a:r>
              <a:rPr lang="en-US" dirty="0" smtClean="0"/>
              <a:t>by referring to the index number, inside square brackets</a:t>
            </a:r>
          </a:p>
          <a:p>
            <a:r>
              <a:rPr lang="en-US" b="1" dirty="0" smtClean="0"/>
              <a:t>thistuple = ("apple", "banana", "cherry")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thistuple</a:t>
            </a:r>
            <a:r>
              <a:rPr lang="en-US" b="1" dirty="0" smtClean="0"/>
              <a:t>[1</a:t>
            </a:r>
            <a:r>
              <a:rPr lang="en-US" b="1" dirty="0" smtClean="0"/>
              <a:t>])</a:t>
            </a:r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smtClean="0"/>
              <a:t>Negative indexing means beginning from the end, -1 refers to the last item, -2 refers to the second last item etc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b="1" dirty="0" smtClean="0"/>
              <a:t>thistuple = ("apple", "banana", "cherry")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thistuple</a:t>
            </a:r>
            <a:r>
              <a:rPr lang="en-US" b="1" dirty="0" smtClean="0"/>
              <a:t>[-1</a:t>
            </a:r>
            <a:r>
              <a:rPr lang="en-US" b="1" dirty="0" smtClean="0"/>
              <a:t>])</a:t>
            </a:r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smtClean="0"/>
              <a:t>Range of </a:t>
            </a:r>
            <a:r>
              <a:rPr lang="en-US" dirty="0" smtClean="0"/>
              <a:t>Indexes, this </a:t>
            </a:r>
            <a:r>
              <a:rPr lang="en-US" dirty="0" smtClean="0"/>
              <a:t>will return the items from position 2 to 5</a:t>
            </a:r>
            <a:r>
              <a:rPr lang="en-US" dirty="0" smtClean="0"/>
              <a:t>. The </a:t>
            </a:r>
            <a:r>
              <a:rPr lang="en-US" dirty="0" smtClean="0"/>
              <a:t>first item is position </a:t>
            </a:r>
            <a:r>
              <a:rPr lang="en-US" dirty="0" smtClean="0"/>
              <a:t>0 and item </a:t>
            </a:r>
            <a:r>
              <a:rPr lang="en-US" dirty="0" smtClean="0"/>
              <a:t>in position 5 is NOT </a:t>
            </a:r>
            <a:r>
              <a:rPr lang="en-US" dirty="0" smtClean="0"/>
              <a:t>included, first item having Index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0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thistuple = ("apple", "banana", "cherry", "orange", "kiwi", "melon", "mango")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thistuple</a:t>
            </a:r>
            <a:r>
              <a:rPr lang="en-US" dirty="0" smtClean="0"/>
              <a:t>[2:5</a:t>
            </a:r>
            <a:r>
              <a:rPr lang="en-US" dirty="0" smtClean="0"/>
              <a:t>])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Tuples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940904"/>
            <a:ext cx="12192000" cy="590931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#Range of Negative Indexes in Tuple, starts from end of the tuple. E.g. below returns items form index -4(included) and index -#1(excluded) and the last item has the index -1</a:t>
            </a:r>
            <a:endParaRPr lang="en-US" dirty="0" smtClean="0"/>
          </a:p>
          <a:p>
            <a:r>
              <a:rPr lang="en-US" b="1" dirty="0" smtClean="0"/>
              <a:t>thistuple = ("apple", "banana", "cherry", "orange", "kiwi", "melon", "mango")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thistuple</a:t>
            </a:r>
            <a:r>
              <a:rPr lang="en-US" b="1" dirty="0" smtClean="0"/>
              <a:t>[-4:-1])</a:t>
            </a:r>
          </a:p>
          <a:p>
            <a:endParaRPr lang="en-US" b="1" dirty="0" smtClean="0"/>
          </a:p>
          <a:p>
            <a:r>
              <a:rPr lang="en-US" dirty="0" smtClean="0"/>
              <a:t>#</a:t>
            </a:r>
            <a:r>
              <a:rPr lang="en-US" dirty="0" smtClean="0"/>
              <a:t>Change Tuple </a:t>
            </a:r>
            <a:r>
              <a:rPr lang="en-US" dirty="0" smtClean="0"/>
              <a:t>Values, as tuples are created its values cannot be changed (immutable). Workaround is convert tuple to list, #change the list and this is converted back to tuple</a:t>
            </a:r>
            <a:endParaRPr lang="en-US" dirty="0" smtClean="0"/>
          </a:p>
          <a:p>
            <a:r>
              <a:rPr lang="es-ES" b="1" dirty="0" smtClean="0"/>
              <a:t>x = ("</a:t>
            </a:r>
            <a:r>
              <a:rPr lang="es-ES" b="1" dirty="0" err="1" smtClean="0"/>
              <a:t>apple</a:t>
            </a:r>
            <a:r>
              <a:rPr lang="es-ES" b="1" dirty="0" smtClean="0"/>
              <a:t>", "banana", "</a:t>
            </a:r>
            <a:r>
              <a:rPr lang="es-ES" b="1" dirty="0" err="1" smtClean="0"/>
              <a:t>cherry</a:t>
            </a:r>
            <a:r>
              <a:rPr lang="es-ES" b="1" dirty="0" smtClean="0"/>
              <a:t>")</a:t>
            </a:r>
          </a:p>
          <a:p>
            <a:r>
              <a:rPr lang="es-ES" b="1" dirty="0" smtClean="0"/>
              <a:t>y = </a:t>
            </a:r>
            <a:r>
              <a:rPr lang="es-ES" b="1" dirty="0" err="1" smtClean="0"/>
              <a:t>list</a:t>
            </a:r>
            <a:r>
              <a:rPr lang="es-ES" b="1" dirty="0" smtClean="0"/>
              <a:t>(x)</a:t>
            </a:r>
          </a:p>
          <a:p>
            <a:r>
              <a:rPr lang="es-ES" b="1" dirty="0" smtClean="0"/>
              <a:t>y[1] = "kiwi"</a:t>
            </a:r>
          </a:p>
          <a:p>
            <a:r>
              <a:rPr lang="es-ES" b="1" dirty="0" smtClean="0"/>
              <a:t>x = tuple(y)</a:t>
            </a:r>
          </a:p>
          <a:p>
            <a:r>
              <a:rPr lang="es-ES" b="1" dirty="0" err="1" smtClean="0"/>
              <a:t>print</a:t>
            </a:r>
            <a:r>
              <a:rPr lang="es-ES" b="1" dirty="0" smtClean="0"/>
              <a:t>(x)</a:t>
            </a:r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smtClean="0"/>
              <a:t>loop through the tuple items by using a </a:t>
            </a:r>
            <a:r>
              <a:rPr lang="en-US" b="1" dirty="0" smtClean="0"/>
              <a:t>for</a:t>
            </a:r>
            <a:r>
              <a:rPr lang="en-US" dirty="0" smtClean="0"/>
              <a:t> loop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b="1" dirty="0" smtClean="0"/>
              <a:t>thistuple = ("apple", "banana", "cherry")</a:t>
            </a:r>
          </a:p>
          <a:p>
            <a:r>
              <a:rPr lang="en-US" b="1" dirty="0" smtClean="0"/>
              <a:t>for x in thistuple:</a:t>
            </a:r>
          </a:p>
          <a:p>
            <a:r>
              <a:rPr lang="en-US" b="1" dirty="0" smtClean="0"/>
              <a:t>  print(x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smtClean="0"/>
              <a:t>To determine how many items a tuple has, use the </a:t>
            </a:r>
            <a:r>
              <a:rPr lang="en-US" dirty="0" err="1" smtClean="0"/>
              <a:t>len</a:t>
            </a:r>
            <a:r>
              <a:rPr lang="en-US" dirty="0" smtClean="0"/>
              <a:t>() </a:t>
            </a:r>
            <a:r>
              <a:rPr lang="en-US" dirty="0" smtClean="0"/>
              <a:t>method</a:t>
            </a:r>
          </a:p>
          <a:p>
            <a:r>
              <a:rPr lang="en-US" b="1" dirty="0" smtClean="0"/>
              <a:t>thistuple = ("apple", "banana", "cherry")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len</a:t>
            </a:r>
            <a:r>
              <a:rPr lang="en-US" b="1" dirty="0" smtClean="0"/>
              <a:t>(thistuple))</a:t>
            </a:r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Tuples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848140"/>
            <a:ext cx="12192000" cy="609397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</a:t>
            </a:r>
            <a:r>
              <a:rPr lang="en-US" dirty="0" smtClean="0"/>
              <a:t>To determine if a specified item is present in a tuple use the in </a:t>
            </a:r>
            <a:r>
              <a:rPr lang="en-US" dirty="0" smtClean="0"/>
              <a:t>keyword</a:t>
            </a:r>
          </a:p>
          <a:p>
            <a:r>
              <a:rPr lang="en-US" b="1" dirty="0" smtClean="0"/>
              <a:t>thistuple = ("apple", "banana", "cherry")</a:t>
            </a:r>
          </a:p>
          <a:p>
            <a:r>
              <a:rPr lang="en-US" b="1" dirty="0" smtClean="0"/>
              <a:t>if "apple" in thistuple:</a:t>
            </a:r>
          </a:p>
          <a:p>
            <a:r>
              <a:rPr lang="en-US" b="1" dirty="0" smtClean="0"/>
              <a:t>  print("Yes, 'apple' is in the fruits tuple</a:t>
            </a:r>
            <a:r>
              <a:rPr lang="en-US" b="1" dirty="0" smtClean="0"/>
              <a:t>")</a:t>
            </a:r>
          </a:p>
          <a:p>
            <a:endParaRPr lang="en-US" b="1" dirty="0" smtClean="0"/>
          </a:p>
          <a:p>
            <a:r>
              <a:rPr lang="en-US" dirty="0" smtClean="0"/>
              <a:t>#</a:t>
            </a:r>
            <a:r>
              <a:rPr lang="en-US" dirty="0" smtClean="0"/>
              <a:t>Add </a:t>
            </a:r>
            <a:r>
              <a:rPr lang="en-US" dirty="0" smtClean="0"/>
              <a:t>Items, you </a:t>
            </a:r>
            <a:r>
              <a:rPr lang="en-US" dirty="0" smtClean="0"/>
              <a:t>cannot add items to it. Tuples are </a:t>
            </a:r>
            <a:r>
              <a:rPr lang="en-US" b="1" dirty="0" smtClean="0"/>
              <a:t>unchangeable</a:t>
            </a:r>
          </a:p>
          <a:p>
            <a:r>
              <a:rPr lang="en-US" b="1" dirty="0" smtClean="0"/>
              <a:t>thistuple = ("apple", "banana", "cherry")</a:t>
            </a:r>
          </a:p>
          <a:p>
            <a:r>
              <a:rPr lang="en-US" b="1" dirty="0" smtClean="0"/>
              <a:t>thistuple[3] = "orange" # This will raise an error</a:t>
            </a:r>
          </a:p>
          <a:p>
            <a:r>
              <a:rPr lang="en-US" b="1" dirty="0" smtClean="0"/>
              <a:t>print(thistuple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</a:t>
            </a:r>
            <a:r>
              <a:rPr lang="en-US" dirty="0" smtClean="0"/>
              <a:t>Create Tuple With One </a:t>
            </a:r>
            <a:r>
              <a:rPr lang="en-US" dirty="0" smtClean="0"/>
              <a:t>Item:, </a:t>
            </a:r>
            <a:r>
              <a:rPr lang="en-US" dirty="0" smtClean="0"/>
              <a:t>To create a tuple with only one item, </a:t>
            </a:r>
            <a:r>
              <a:rPr lang="en-US" dirty="0" smtClean="0"/>
              <a:t>add </a:t>
            </a:r>
            <a:r>
              <a:rPr lang="en-US" dirty="0" smtClean="0"/>
              <a:t>a comma after the </a:t>
            </a:r>
            <a:r>
              <a:rPr lang="en-US" dirty="0" smtClean="0"/>
              <a:t>item</a:t>
            </a:r>
          </a:p>
          <a:p>
            <a:r>
              <a:rPr lang="en-US" b="1" dirty="0" smtClean="0"/>
              <a:t>thistuple = ("apple",)</a:t>
            </a:r>
          </a:p>
          <a:p>
            <a:r>
              <a:rPr lang="en-US" b="1" dirty="0" smtClean="0"/>
              <a:t>print(type(thistuple))</a:t>
            </a:r>
          </a:p>
          <a:p>
            <a:endParaRPr lang="en-US" b="1" dirty="0" smtClean="0"/>
          </a:p>
          <a:p>
            <a:r>
              <a:rPr lang="en-US" b="1" dirty="0" smtClean="0"/>
              <a:t>#NOT a tuple</a:t>
            </a:r>
          </a:p>
          <a:p>
            <a:r>
              <a:rPr lang="en-US" b="1" dirty="0" smtClean="0"/>
              <a:t>thistuple = ("apple")</a:t>
            </a:r>
          </a:p>
          <a:p>
            <a:r>
              <a:rPr lang="en-US" b="1" dirty="0" smtClean="0"/>
              <a:t>print(type(thistuple</a:t>
            </a:r>
            <a:r>
              <a:rPr lang="en-US" b="1" dirty="0" smtClean="0"/>
              <a:t>))</a:t>
            </a:r>
          </a:p>
          <a:p>
            <a:endParaRPr lang="en-US" b="1" dirty="0" smtClean="0"/>
          </a:p>
          <a:p>
            <a:r>
              <a:rPr lang="en-US" dirty="0" smtClean="0"/>
              <a:t>#</a:t>
            </a:r>
            <a:r>
              <a:rPr lang="en-US" dirty="0" smtClean="0"/>
              <a:t>Remove </a:t>
            </a:r>
            <a:r>
              <a:rPr lang="en-US" dirty="0" smtClean="0"/>
              <a:t>Items, </a:t>
            </a:r>
            <a:r>
              <a:rPr lang="en-US" dirty="0" smtClean="0"/>
              <a:t>Tuples are </a:t>
            </a:r>
            <a:r>
              <a:rPr lang="en-US" b="1" dirty="0" smtClean="0"/>
              <a:t>unchangeable</a:t>
            </a:r>
            <a:r>
              <a:rPr lang="en-US" dirty="0" smtClean="0"/>
              <a:t>, so you cannot remove items from it, but you can delete the tuple </a:t>
            </a:r>
            <a:r>
              <a:rPr lang="en-US" dirty="0" smtClean="0"/>
              <a:t>completely</a:t>
            </a:r>
          </a:p>
          <a:p>
            <a:r>
              <a:rPr lang="en-US" sz="1600" b="1" dirty="0" smtClean="0"/>
              <a:t>thistuple = ("apple", "banana", "cherry")</a:t>
            </a:r>
          </a:p>
          <a:p>
            <a:r>
              <a:rPr lang="en-US" sz="1600" b="1" dirty="0" smtClean="0"/>
              <a:t>del thistuple</a:t>
            </a:r>
          </a:p>
          <a:p>
            <a:r>
              <a:rPr lang="en-US" sz="1600" b="1" dirty="0" smtClean="0"/>
              <a:t>print(thistuple</a:t>
            </a:r>
            <a:r>
              <a:rPr lang="en-US" sz="1600" b="1" dirty="0" smtClean="0"/>
              <a:t>)</a:t>
            </a:r>
            <a:endParaRPr 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Tuples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848140"/>
            <a:ext cx="12192000" cy="258532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</a:t>
            </a:r>
            <a:r>
              <a:rPr lang="en-US" dirty="0" smtClean="0"/>
              <a:t>Join Two </a:t>
            </a:r>
            <a:r>
              <a:rPr lang="en-US" dirty="0" smtClean="0"/>
              <a:t>Tuples, </a:t>
            </a:r>
            <a:r>
              <a:rPr lang="en-US" dirty="0" smtClean="0"/>
              <a:t>join two or more tuples you can use the + operator</a:t>
            </a:r>
            <a:endParaRPr lang="en-US" dirty="0" smtClean="0"/>
          </a:p>
          <a:p>
            <a:r>
              <a:rPr lang="en-US" b="1" dirty="0" smtClean="0"/>
              <a:t>tuple1 = ("a", "b" , "c")</a:t>
            </a:r>
          </a:p>
          <a:p>
            <a:r>
              <a:rPr lang="en-US" b="1" dirty="0" smtClean="0"/>
              <a:t>tuple2 = (1, 2, 3)</a:t>
            </a:r>
          </a:p>
          <a:p>
            <a:r>
              <a:rPr lang="en-US" b="1" dirty="0" smtClean="0"/>
              <a:t>tuple3 </a:t>
            </a:r>
            <a:r>
              <a:rPr lang="en-US" b="1" dirty="0" smtClean="0"/>
              <a:t>= tuple1 + tuple2</a:t>
            </a:r>
          </a:p>
          <a:p>
            <a:r>
              <a:rPr lang="en-US" b="1" dirty="0" smtClean="0"/>
              <a:t>print(tuple3)</a:t>
            </a:r>
          </a:p>
          <a:p>
            <a:endParaRPr lang="en-US" b="1" dirty="0" smtClean="0"/>
          </a:p>
          <a:p>
            <a:r>
              <a:rPr lang="en-US" dirty="0" smtClean="0"/>
              <a:t>#</a:t>
            </a:r>
            <a:r>
              <a:rPr lang="en-US" dirty="0" smtClean="0"/>
              <a:t>tuple() </a:t>
            </a:r>
            <a:r>
              <a:rPr lang="en-US" dirty="0" smtClean="0"/>
              <a:t>Constructor, </a:t>
            </a:r>
            <a:r>
              <a:rPr lang="en-US" dirty="0" smtClean="0"/>
              <a:t>It is also possible to use the tuple() constructor to make a tuple</a:t>
            </a:r>
          </a:p>
          <a:p>
            <a:r>
              <a:rPr lang="en-US" b="1" dirty="0" smtClean="0"/>
              <a:t>thistuple = tuple(("apple", "banana", "cherry"))</a:t>
            </a:r>
          </a:p>
          <a:p>
            <a:r>
              <a:rPr lang="en-US" b="1" dirty="0" smtClean="0"/>
              <a:t>print(thistuple</a:t>
            </a:r>
            <a:r>
              <a:rPr lang="en-US" b="1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4074" y="3985592"/>
            <a:ext cx="78771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Ramesh V – BE, ME</a:t>
            </a:r>
            <a:r>
              <a:rPr lang="en-IN" dirty="0"/>
              <a:t>, </a:t>
            </a:r>
            <a:r>
              <a:rPr lang="en-IN" dirty="0" smtClean="0"/>
              <a:t>MBA</a:t>
            </a:r>
            <a:endParaRPr lang="en-IN" dirty="0"/>
          </a:p>
          <a:p>
            <a:pPr algn="just"/>
            <a:r>
              <a:rPr lang="en-IN" dirty="0"/>
              <a:t>Total of </a:t>
            </a:r>
            <a:r>
              <a:rPr lang="en-IN" dirty="0" smtClean="0"/>
              <a:t>16 </a:t>
            </a:r>
            <a:r>
              <a:rPr lang="en-IN" dirty="0"/>
              <a:t>years of experience</a:t>
            </a:r>
          </a:p>
          <a:p>
            <a:pPr algn="just"/>
            <a:r>
              <a:rPr lang="en-IN" dirty="0" smtClean="0"/>
              <a:t>Worked </a:t>
            </a:r>
            <a:r>
              <a:rPr lang="en-IN" dirty="0"/>
              <a:t>with companies like </a:t>
            </a:r>
            <a:r>
              <a:rPr lang="en-IN" dirty="0" smtClean="0"/>
              <a:t>Hexaware, Cognizant, Siebel, ANZ-OTSS, and etc..</a:t>
            </a:r>
            <a:endParaRPr lang="en-IN" dirty="0"/>
          </a:p>
          <a:p>
            <a:pPr algn="just"/>
            <a:r>
              <a:rPr lang="en-IN" dirty="0"/>
              <a:t>Currently into </a:t>
            </a:r>
            <a:r>
              <a:rPr lang="en-IN" dirty="0" smtClean="0"/>
              <a:t>Training for Academic and Corporate</a:t>
            </a:r>
            <a:endParaRPr lang="en-IN" dirty="0"/>
          </a:p>
          <a:p>
            <a:pPr algn="just"/>
            <a:r>
              <a:rPr lang="en-IN" dirty="0" smtClean="0"/>
              <a:t>Technologies – Worked on Java, Python, ML and actively involved in Development and Testing Products and Projects and etc..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Sets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1225689"/>
            <a:ext cx="12192000" cy="563231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</a:t>
            </a:r>
            <a:r>
              <a:rPr lang="en-US" dirty="0" smtClean="0"/>
              <a:t>Create a Set, set-list is unordered (can appear in a random order)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</a:t>
            </a:r>
            <a:r>
              <a:rPr lang="en-US" dirty="0" smtClean="0"/>
              <a:t>Access </a:t>
            </a:r>
            <a:r>
              <a:rPr lang="en-US" dirty="0" smtClean="0"/>
              <a:t>Items: </a:t>
            </a:r>
            <a:r>
              <a:rPr lang="en-US" dirty="0" smtClean="0"/>
              <a:t>You cannot access items in a set by referring to an index, </a:t>
            </a:r>
            <a:r>
              <a:rPr lang="en-US" dirty="0" smtClean="0"/>
              <a:t>as sets </a:t>
            </a:r>
            <a:r>
              <a:rPr lang="en-US" dirty="0" smtClean="0"/>
              <a:t>are </a:t>
            </a:r>
            <a:r>
              <a:rPr lang="en-US" dirty="0" smtClean="0"/>
              <a:t>unordered and the </a:t>
            </a:r>
            <a:r>
              <a:rPr lang="en-US" dirty="0" smtClean="0"/>
              <a:t>items has no index.</a:t>
            </a:r>
          </a:p>
          <a:p>
            <a:r>
              <a:rPr lang="en-US" dirty="0" smtClean="0"/>
              <a:t>#But </a:t>
            </a:r>
            <a:r>
              <a:rPr lang="en-US" dirty="0" smtClean="0"/>
              <a:t>you can loop through the set items using a for loop, or </a:t>
            </a:r>
            <a:r>
              <a:rPr lang="en-US" dirty="0" smtClean="0"/>
              <a:t>check if </a:t>
            </a:r>
            <a:r>
              <a:rPr lang="en-US" dirty="0" smtClean="0"/>
              <a:t>a specified value is present in a set, by using the </a:t>
            </a:r>
            <a:r>
              <a:rPr lang="en-US" b="1" dirty="0" smtClean="0"/>
              <a:t>in</a:t>
            </a:r>
            <a:r>
              <a:rPr lang="en-US" dirty="0" smtClean="0"/>
              <a:t> </a:t>
            </a:r>
            <a:r>
              <a:rPr lang="en-US" dirty="0" smtClean="0"/>
              <a:t>keyword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smtClean="0"/>
              <a:t>for </a:t>
            </a:r>
            <a:r>
              <a:rPr lang="en-US" b="1" dirty="0" smtClean="0"/>
              <a:t>x in </a:t>
            </a:r>
            <a:r>
              <a:rPr lang="en-US" b="1" dirty="0" err="1" smtClean="0"/>
              <a:t>thisset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 print(x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#Other means to check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smtClean="0"/>
              <a:t>print</a:t>
            </a:r>
            <a:r>
              <a:rPr lang="en-US" b="1" dirty="0" smtClean="0"/>
              <a:t>("banana" in 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#Change Items, Once </a:t>
            </a:r>
            <a:r>
              <a:rPr lang="en-US" dirty="0" smtClean="0"/>
              <a:t>a set is created, you cannot change its items, but you can add new </a:t>
            </a:r>
            <a:r>
              <a:rPr lang="en-US" dirty="0" smtClean="0"/>
              <a:t>items</a:t>
            </a:r>
          </a:p>
          <a:p>
            <a:r>
              <a:rPr lang="en-US" dirty="0" smtClean="0"/>
              <a:t>#Add Items, To </a:t>
            </a:r>
            <a:r>
              <a:rPr lang="en-US" dirty="0" smtClean="0"/>
              <a:t>add one item to a set use the </a:t>
            </a:r>
            <a:r>
              <a:rPr lang="en-US" b="1" dirty="0" smtClean="0"/>
              <a:t>add()</a:t>
            </a:r>
            <a:r>
              <a:rPr lang="en-US" dirty="0" smtClean="0"/>
              <a:t> method</a:t>
            </a:r>
            <a:r>
              <a:rPr lang="en-US" dirty="0" smtClean="0"/>
              <a:t>. To </a:t>
            </a:r>
            <a:r>
              <a:rPr lang="en-US" dirty="0" smtClean="0"/>
              <a:t>add more than one item to a set use the </a:t>
            </a:r>
            <a:r>
              <a:rPr lang="en-US" b="1" dirty="0" smtClean="0"/>
              <a:t>update()</a:t>
            </a:r>
            <a:r>
              <a:rPr lang="en-US" dirty="0" smtClean="0"/>
              <a:t> </a:t>
            </a:r>
            <a:r>
              <a:rPr lang="en-US" dirty="0" smtClean="0"/>
              <a:t>method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err="1" smtClean="0"/>
              <a:t>thisset.add</a:t>
            </a:r>
            <a:r>
              <a:rPr lang="en-US" b="1" dirty="0" smtClean="0"/>
              <a:t>("orange")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866217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 set is a collection which is unordered and </a:t>
            </a:r>
            <a:r>
              <a:rPr lang="en-US" b="1" dirty="0" smtClean="0"/>
              <a:t>un-indexed</a:t>
            </a:r>
            <a:r>
              <a:rPr lang="en-US" b="1" dirty="0" smtClean="0"/>
              <a:t>. In Python sets are written with curly brackets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565914" y="5722635"/>
            <a:ext cx="6096000" cy="92333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err="1" smtClean="0"/>
              <a:t>thisset.update</a:t>
            </a:r>
            <a:r>
              <a:rPr lang="en-US" b="1" dirty="0" smtClean="0"/>
              <a:t>(["orange", "mango", "grapes"])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Sets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920889"/>
            <a:ext cx="12192000" cy="618630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</a:t>
            </a:r>
            <a:r>
              <a:rPr lang="en-US" dirty="0" smtClean="0"/>
              <a:t>Length of a </a:t>
            </a:r>
            <a:r>
              <a:rPr lang="en-US" dirty="0" smtClean="0"/>
              <a:t>Set: </a:t>
            </a:r>
            <a:r>
              <a:rPr lang="en-US" dirty="0" smtClean="0"/>
              <a:t>To determine how many items a set has, use the </a:t>
            </a:r>
            <a:r>
              <a:rPr lang="en-US" dirty="0" err="1" smtClean="0"/>
              <a:t>len</a:t>
            </a:r>
            <a:r>
              <a:rPr lang="en-US" dirty="0" smtClean="0"/>
              <a:t>() </a:t>
            </a:r>
            <a:r>
              <a:rPr lang="en-US" dirty="0" smtClean="0"/>
              <a:t>method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len</a:t>
            </a:r>
            <a:r>
              <a:rPr lang="en-US" b="1" dirty="0" smtClean="0"/>
              <a:t>(</a:t>
            </a:r>
            <a:r>
              <a:rPr lang="en-US" b="1" dirty="0" err="1" smtClean="0"/>
              <a:t>thisset</a:t>
            </a:r>
            <a:r>
              <a:rPr lang="en-US" b="1" dirty="0" smtClean="0"/>
              <a:t>))</a:t>
            </a:r>
          </a:p>
          <a:p>
            <a:endParaRPr lang="en-US" b="1" dirty="0" smtClean="0"/>
          </a:p>
          <a:p>
            <a:r>
              <a:rPr lang="en-US" dirty="0" smtClean="0"/>
              <a:t>#</a:t>
            </a:r>
            <a:r>
              <a:rPr lang="en-US" dirty="0" smtClean="0"/>
              <a:t>Remove </a:t>
            </a:r>
            <a:r>
              <a:rPr lang="en-US" dirty="0" smtClean="0"/>
              <a:t>Item: </a:t>
            </a:r>
            <a:r>
              <a:rPr lang="en-US" dirty="0" smtClean="0"/>
              <a:t>remove an item in a set, use the remove(), or the discard() </a:t>
            </a:r>
            <a:r>
              <a:rPr lang="en-US" dirty="0" smtClean="0"/>
              <a:t>method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err="1" smtClean="0"/>
              <a:t>thisset.</a:t>
            </a:r>
            <a:r>
              <a:rPr lang="en-US" b="1" dirty="0" err="1" smtClean="0">
                <a:solidFill>
                  <a:srgbClr val="00B0F0"/>
                </a:solidFill>
              </a:rPr>
              <a:t>remove</a:t>
            </a:r>
            <a:r>
              <a:rPr lang="en-US" b="1" dirty="0" smtClean="0"/>
              <a:t>("banana")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err="1" smtClean="0"/>
              <a:t>thisset.</a:t>
            </a:r>
            <a:r>
              <a:rPr lang="en-US" b="1" dirty="0" err="1" smtClean="0">
                <a:solidFill>
                  <a:srgbClr val="00B0F0"/>
                </a:solidFill>
              </a:rPr>
              <a:t>discard</a:t>
            </a:r>
            <a:r>
              <a:rPr lang="en-US" b="1" dirty="0" smtClean="0"/>
              <a:t>("banana")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</a:t>
            </a:r>
            <a:r>
              <a:rPr lang="en-US" b="1" dirty="0" smtClean="0"/>
              <a:t>pop</a:t>
            </a:r>
            <a:r>
              <a:rPr lang="en-US" b="1" dirty="0" smtClean="0"/>
              <a:t>()</a:t>
            </a:r>
            <a:r>
              <a:rPr lang="en-US" dirty="0" smtClean="0"/>
              <a:t>, method to remove an item, but this method will remove the </a:t>
            </a:r>
            <a:r>
              <a:rPr lang="en-US" i="1" dirty="0" smtClean="0"/>
              <a:t>last</a:t>
            </a:r>
            <a:r>
              <a:rPr lang="en-US" dirty="0" smtClean="0"/>
              <a:t> item. </a:t>
            </a:r>
            <a:r>
              <a:rPr lang="en-US" dirty="0" smtClean="0"/>
              <a:t>Sets </a:t>
            </a:r>
            <a:r>
              <a:rPr lang="en-US" dirty="0" smtClean="0"/>
              <a:t>are unordered, </a:t>
            </a:r>
            <a:r>
              <a:rPr lang="en-US" dirty="0" smtClean="0"/>
              <a:t>hence will </a:t>
            </a:r>
            <a:r>
              <a:rPr lang="en-US" dirty="0" smtClean="0"/>
              <a:t>not know what </a:t>
            </a:r>
            <a:r>
              <a:rPr lang="en-US" dirty="0" smtClean="0"/>
              <a:t>got removed. The </a:t>
            </a:r>
            <a:r>
              <a:rPr lang="en-US" dirty="0" smtClean="0"/>
              <a:t>return value of the pop() method is the removed </a:t>
            </a:r>
            <a:r>
              <a:rPr lang="en-US" dirty="0" smtClean="0"/>
              <a:t>item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smtClean="0"/>
              <a:t>x </a:t>
            </a:r>
            <a:r>
              <a:rPr lang="en-US" b="1" dirty="0" smtClean="0"/>
              <a:t>= thisset.pop()</a:t>
            </a:r>
          </a:p>
          <a:p>
            <a:r>
              <a:rPr lang="en-US" b="1" dirty="0" smtClean="0"/>
              <a:t>print(x</a:t>
            </a:r>
            <a:r>
              <a:rPr lang="en-US" b="1" dirty="0" smtClean="0"/>
              <a:t>) </a:t>
            </a:r>
            <a:r>
              <a:rPr lang="en-US" b="1" dirty="0" smtClean="0"/>
              <a:t>           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removed item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 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the set after removal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Sets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920889"/>
            <a:ext cx="12192000" cy="590931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</a:t>
            </a:r>
            <a:r>
              <a:rPr lang="en-US" dirty="0" smtClean="0"/>
              <a:t>Length of a </a:t>
            </a:r>
            <a:r>
              <a:rPr lang="en-US" dirty="0" smtClean="0"/>
              <a:t>Set: </a:t>
            </a:r>
            <a:r>
              <a:rPr lang="en-US" dirty="0" smtClean="0"/>
              <a:t>To determine how many items a set has, use the </a:t>
            </a:r>
            <a:r>
              <a:rPr lang="en-US" dirty="0" err="1" smtClean="0"/>
              <a:t>len</a:t>
            </a:r>
            <a:r>
              <a:rPr lang="en-US" dirty="0" smtClean="0"/>
              <a:t>() </a:t>
            </a:r>
            <a:r>
              <a:rPr lang="en-US" dirty="0" smtClean="0"/>
              <a:t>method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len</a:t>
            </a:r>
            <a:r>
              <a:rPr lang="en-US" b="1" dirty="0" smtClean="0"/>
              <a:t>(</a:t>
            </a:r>
            <a:r>
              <a:rPr lang="en-US" b="1" dirty="0" err="1" smtClean="0"/>
              <a:t>thisset</a:t>
            </a:r>
            <a:r>
              <a:rPr lang="en-US" b="1" dirty="0" smtClean="0"/>
              <a:t>))</a:t>
            </a:r>
          </a:p>
          <a:p>
            <a:endParaRPr lang="en-US" b="1" dirty="0" smtClean="0"/>
          </a:p>
          <a:p>
            <a:r>
              <a:rPr lang="en-US" dirty="0" smtClean="0"/>
              <a:t>#</a:t>
            </a:r>
            <a:r>
              <a:rPr lang="en-US" dirty="0" smtClean="0"/>
              <a:t>Remove </a:t>
            </a:r>
            <a:r>
              <a:rPr lang="en-US" dirty="0" smtClean="0"/>
              <a:t>Item: </a:t>
            </a:r>
            <a:r>
              <a:rPr lang="en-US" dirty="0" smtClean="0"/>
              <a:t>remove an item in a set, use the remove(), or the discard() </a:t>
            </a:r>
            <a:r>
              <a:rPr lang="en-US" dirty="0" smtClean="0"/>
              <a:t>method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err="1" smtClean="0"/>
              <a:t>thisset.</a:t>
            </a:r>
            <a:r>
              <a:rPr lang="en-US" b="1" dirty="0" err="1" smtClean="0">
                <a:solidFill>
                  <a:srgbClr val="00B0F0"/>
                </a:solidFill>
              </a:rPr>
              <a:t>remove</a:t>
            </a:r>
            <a:r>
              <a:rPr lang="en-US" b="1" dirty="0" smtClean="0"/>
              <a:t>("banana")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err="1" smtClean="0"/>
              <a:t>thisset.</a:t>
            </a:r>
            <a:r>
              <a:rPr lang="en-US" b="1" dirty="0" err="1" smtClean="0">
                <a:solidFill>
                  <a:srgbClr val="00B0F0"/>
                </a:solidFill>
              </a:rPr>
              <a:t>discard</a:t>
            </a:r>
            <a:r>
              <a:rPr lang="en-US" b="1" dirty="0" smtClean="0"/>
              <a:t>("banana")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</a:t>
            </a:r>
            <a:r>
              <a:rPr lang="en-US" b="1" dirty="0" smtClean="0"/>
              <a:t>pop</a:t>
            </a:r>
            <a:r>
              <a:rPr lang="en-US" b="1" dirty="0" smtClean="0"/>
              <a:t>()</a:t>
            </a:r>
            <a:r>
              <a:rPr lang="en-US" dirty="0" smtClean="0"/>
              <a:t>, method to remove an item, but this method will remove the </a:t>
            </a:r>
            <a:r>
              <a:rPr lang="en-US" i="1" dirty="0" smtClean="0"/>
              <a:t>last</a:t>
            </a:r>
            <a:r>
              <a:rPr lang="en-US" dirty="0" smtClean="0"/>
              <a:t> item. </a:t>
            </a:r>
            <a:r>
              <a:rPr lang="en-US" dirty="0" smtClean="0"/>
              <a:t>Sets </a:t>
            </a:r>
            <a:r>
              <a:rPr lang="en-US" dirty="0" smtClean="0"/>
              <a:t>are unordered, </a:t>
            </a:r>
            <a:r>
              <a:rPr lang="en-US" dirty="0" smtClean="0"/>
              <a:t>hence will </a:t>
            </a:r>
            <a:r>
              <a:rPr lang="en-US" dirty="0" smtClean="0"/>
              <a:t>not know what </a:t>
            </a:r>
            <a:r>
              <a:rPr lang="en-US" dirty="0" smtClean="0"/>
              <a:t>got removed. The </a:t>
            </a:r>
            <a:r>
              <a:rPr lang="en-US" dirty="0" smtClean="0"/>
              <a:t>return value of the pop() method is the removed </a:t>
            </a:r>
            <a:r>
              <a:rPr lang="en-US" dirty="0" smtClean="0"/>
              <a:t>item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smtClean="0"/>
              <a:t>x </a:t>
            </a:r>
            <a:r>
              <a:rPr lang="en-US" b="1" dirty="0" smtClean="0"/>
              <a:t>= thisset.pop()</a:t>
            </a:r>
          </a:p>
          <a:p>
            <a:r>
              <a:rPr lang="en-US" b="1" dirty="0" smtClean="0"/>
              <a:t>print(x</a:t>
            </a:r>
            <a:r>
              <a:rPr lang="en-US" b="1" dirty="0" smtClean="0"/>
              <a:t>) </a:t>
            </a:r>
            <a:r>
              <a:rPr lang="en-US" b="1" dirty="0" smtClean="0"/>
              <a:t>           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removed item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 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the set after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removal</a:t>
            </a:r>
          </a:p>
          <a:p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Sets are </a:t>
            </a:r>
            <a:r>
              <a:rPr lang="en-US" i="1" dirty="0" smtClean="0"/>
              <a:t>unordered</a:t>
            </a:r>
            <a:r>
              <a:rPr lang="en-US" dirty="0" smtClean="0"/>
              <a:t>, so when using the pop() method, you will not know which item that gets </a:t>
            </a:r>
            <a:r>
              <a:rPr lang="en-US" dirty="0" smtClean="0"/>
              <a:t>removed</a:t>
            </a: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Sets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920889"/>
            <a:ext cx="12192000" cy="590931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</a:t>
            </a:r>
            <a:r>
              <a:rPr lang="en-US" dirty="0" smtClean="0"/>
              <a:t>The clear() method empties the </a:t>
            </a:r>
            <a:r>
              <a:rPr lang="en-US" dirty="0" smtClean="0"/>
              <a:t>set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err="1" smtClean="0"/>
              <a:t>thisset.clear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#The del keyword will delete the set </a:t>
            </a:r>
            <a:r>
              <a:rPr lang="en-US" dirty="0" smtClean="0"/>
              <a:t>completely</a:t>
            </a:r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{"apple", "banana", "cherry"}</a:t>
            </a:r>
          </a:p>
          <a:p>
            <a:r>
              <a:rPr lang="en-US" b="1" dirty="0" smtClean="0"/>
              <a:t>del </a:t>
            </a:r>
            <a:r>
              <a:rPr lang="en-US" b="1" dirty="0" err="1" smtClean="0"/>
              <a:t>thisset</a:t>
            </a:r>
            <a:endParaRPr lang="en-US" b="1" dirty="0" smtClean="0"/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 </a:t>
            </a:r>
            <a:r>
              <a:rPr lang="en-US" b="1" dirty="0" smtClean="0"/>
              <a:t>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this will raise an error because the set no longer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exists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#Different ways </a:t>
            </a:r>
            <a:r>
              <a:rPr lang="en-US" dirty="0" smtClean="0"/>
              <a:t>to join two or more sets in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#The</a:t>
            </a:r>
            <a:r>
              <a:rPr lang="en-US" dirty="0" smtClean="0"/>
              <a:t> union() method </a:t>
            </a:r>
            <a:r>
              <a:rPr lang="en-US" dirty="0" smtClean="0"/>
              <a:t>and update method returns </a:t>
            </a:r>
            <a:r>
              <a:rPr lang="en-US" dirty="0" smtClean="0"/>
              <a:t>a new set with all items from both </a:t>
            </a:r>
            <a:r>
              <a:rPr lang="en-US" dirty="0" smtClean="0"/>
              <a:t>sets, </a:t>
            </a:r>
            <a:r>
              <a:rPr lang="en-US" dirty="0" smtClean="0"/>
              <a:t>Both </a:t>
            </a:r>
            <a:r>
              <a:rPr lang="en-US" dirty="0" smtClean="0"/>
              <a:t>will </a:t>
            </a:r>
            <a:r>
              <a:rPr lang="en-US" dirty="0" smtClean="0"/>
              <a:t>exclude any duplicate items</a:t>
            </a:r>
            <a:endParaRPr lang="en-US" dirty="0" smtClean="0"/>
          </a:p>
          <a:p>
            <a:r>
              <a:rPr lang="en-US" b="1" dirty="0" smtClean="0"/>
              <a:t>set1 = {"a", "b" , "c"}</a:t>
            </a:r>
          </a:p>
          <a:p>
            <a:r>
              <a:rPr lang="en-US" b="1" dirty="0" smtClean="0"/>
              <a:t>set2 = {1, 2, 3}</a:t>
            </a:r>
          </a:p>
          <a:p>
            <a:r>
              <a:rPr lang="en-US" b="1" dirty="0" smtClean="0"/>
              <a:t>set3 </a:t>
            </a:r>
            <a:r>
              <a:rPr lang="en-US" b="1" dirty="0" smtClean="0"/>
              <a:t>= set1.union(set2</a:t>
            </a:r>
            <a:r>
              <a:rPr lang="en-US" b="1" dirty="0" smtClean="0"/>
              <a:t>)</a:t>
            </a:r>
            <a:endParaRPr lang="en-US" b="1" dirty="0" smtClean="0"/>
          </a:p>
          <a:p>
            <a:r>
              <a:rPr lang="en-US" b="1" dirty="0" smtClean="0"/>
              <a:t>print(set3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set1 = {"a", "b" , "c"}</a:t>
            </a:r>
          </a:p>
          <a:p>
            <a:r>
              <a:rPr lang="en-US" b="1" dirty="0" smtClean="0"/>
              <a:t>set2 = {1, 2, 3}</a:t>
            </a:r>
          </a:p>
          <a:p>
            <a:r>
              <a:rPr lang="en-US" b="1" dirty="0" smtClean="0"/>
              <a:t>set1.update(set2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print(set1</a:t>
            </a:r>
            <a:r>
              <a:rPr lang="en-US" b="1" dirty="0" smtClean="0"/>
              <a:t>)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Sets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920889"/>
            <a:ext cx="12192000" cy="92333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</a:t>
            </a:r>
            <a:r>
              <a:rPr lang="en-US" dirty="0" smtClean="0"/>
              <a:t>It is also possible to use the set() constructor to make a </a:t>
            </a:r>
            <a:r>
              <a:rPr lang="en-US" dirty="0" smtClean="0"/>
              <a:t>set, the </a:t>
            </a:r>
            <a:r>
              <a:rPr lang="en-US" dirty="0" smtClean="0"/>
              <a:t>set list is unordered, </a:t>
            </a:r>
            <a:r>
              <a:rPr lang="en-US" dirty="0" smtClean="0"/>
              <a:t>result displayed are in </a:t>
            </a:r>
            <a:r>
              <a:rPr lang="en-US" dirty="0" smtClean="0"/>
              <a:t>a random order</a:t>
            </a:r>
            <a:endParaRPr lang="en-US" dirty="0" smtClean="0"/>
          </a:p>
          <a:p>
            <a:r>
              <a:rPr lang="en-US" b="1" dirty="0" err="1" smtClean="0"/>
              <a:t>thisset</a:t>
            </a:r>
            <a:r>
              <a:rPr lang="en-US" b="1" dirty="0" smtClean="0"/>
              <a:t> = set(("apple", "banana", "cherry"))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thisset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8363" y="1961322"/>
            <a:ext cx="7915275" cy="489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Dictionaries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920889"/>
            <a:ext cx="12192000" cy="36933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A dictionary is a collection which is </a:t>
            </a:r>
            <a:r>
              <a:rPr lang="en-US" b="1" dirty="0" smtClean="0">
                <a:solidFill>
                  <a:schemeClr val="accent1"/>
                </a:solidFill>
              </a:rPr>
              <a:t>unordered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chemeClr val="accent2"/>
                </a:solidFill>
              </a:rPr>
              <a:t>changeable</a:t>
            </a:r>
            <a:r>
              <a:rPr lang="en-US" b="1" dirty="0" smtClean="0"/>
              <a:t> and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indexed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b="1" dirty="0" smtClean="0"/>
              <a:t>with </a:t>
            </a:r>
            <a:r>
              <a:rPr lang="en-US" b="1" dirty="0" smtClean="0"/>
              <a:t>curly brackets, and they have </a:t>
            </a:r>
            <a:r>
              <a:rPr lang="en-US" b="1" dirty="0" smtClean="0">
                <a:solidFill>
                  <a:srgbClr val="C00000"/>
                </a:solidFill>
              </a:rPr>
              <a:t>keys and values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521552"/>
            <a:ext cx="1219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#Create </a:t>
            </a:r>
            <a:r>
              <a:rPr lang="en-US" dirty="0" smtClean="0"/>
              <a:t>and print a dictionary</a:t>
            </a:r>
            <a:r>
              <a:rPr lang="en-US" dirty="0" smtClean="0"/>
              <a:t>: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</a:t>
            </a:r>
            <a:r>
              <a:rPr lang="en-US" dirty="0" smtClean="0"/>
              <a:t> Accessing </a:t>
            </a:r>
            <a:r>
              <a:rPr lang="en-US" dirty="0" smtClean="0"/>
              <a:t>Items: </a:t>
            </a:r>
            <a:r>
              <a:rPr lang="en-US" dirty="0" smtClean="0"/>
              <a:t>the items of a dictionary </a:t>
            </a:r>
            <a:r>
              <a:rPr lang="en-US" dirty="0" smtClean="0"/>
              <a:t>are accessed by </a:t>
            </a:r>
            <a:r>
              <a:rPr lang="en-US" dirty="0" smtClean="0"/>
              <a:t>referring to its key name, inside square </a:t>
            </a:r>
            <a:r>
              <a:rPr lang="en-US" dirty="0" smtClean="0"/>
              <a:t>brackets / using get() method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x = </a:t>
            </a:r>
            <a:r>
              <a:rPr lang="en-US" b="1" dirty="0" err="1" smtClean="0"/>
              <a:t>thisdict</a:t>
            </a:r>
            <a:r>
              <a:rPr lang="en-US" b="1" dirty="0" smtClean="0"/>
              <a:t>["model"]</a:t>
            </a:r>
          </a:p>
          <a:p>
            <a:r>
              <a:rPr lang="en-US" b="1" dirty="0" smtClean="0"/>
              <a:t>print(x)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93704" y="4136120"/>
            <a:ext cx="6096000" cy="203132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x = </a:t>
            </a:r>
            <a:r>
              <a:rPr lang="en-US" b="1" dirty="0" err="1" smtClean="0"/>
              <a:t>thisdict.</a:t>
            </a:r>
            <a:r>
              <a:rPr lang="en-US" b="1" dirty="0" err="1" smtClean="0">
                <a:solidFill>
                  <a:srgbClr val="C00000"/>
                </a:solidFill>
              </a:rPr>
              <a:t>get</a:t>
            </a:r>
            <a:r>
              <a:rPr lang="en-US" b="1" dirty="0" smtClean="0"/>
              <a:t>("model")</a:t>
            </a:r>
          </a:p>
          <a:p>
            <a:r>
              <a:rPr lang="en-US" b="1" dirty="0" smtClean="0"/>
              <a:t>print(x)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Dictionaries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87896"/>
            <a:ext cx="1219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</a:t>
            </a:r>
            <a:r>
              <a:rPr lang="en-US" dirty="0" smtClean="0"/>
              <a:t> Change </a:t>
            </a:r>
            <a:r>
              <a:rPr lang="en-US" dirty="0" smtClean="0"/>
              <a:t>Values: </a:t>
            </a:r>
            <a:r>
              <a:rPr lang="en-US" dirty="0" smtClean="0"/>
              <a:t>can change the value of a specific item by referring to its key name</a:t>
            </a:r>
            <a:endParaRPr lang="en-US" dirty="0" smtClean="0"/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</a:t>
            </a:r>
            <a:r>
              <a:rPr lang="en-US" b="1" dirty="0" smtClean="0"/>
              <a:t>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["year"] = 2018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</a:t>
            </a:r>
            <a:r>
              <a:rPr lang="en-US" dirty="0" smtClean="0"/>
              <a:t> loop through a dictionary by using a for </a:t>
            </a:r>
            <a:r>
              <a:rPr lang="en-US" dirty="0" smtClean="0"/>
              <a:t>loop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for x in </a:t>
            </a:r>
            <a:r>
              <a:rPr lang="en-US" b="1" dirty="0" err="1" smtClean="0"/>
              <a:t>thisdict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 print(x)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438400" y="3778312"/>
            <a:ext cx="2875721" cy="230832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#to print all values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</a:t>
            </a:r>
            <a:r>
              <a:rPr lang="en-US" b="1" dirty="0" smtClean="0"/>
              <a:t>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for x in </a:t>
            </a:r>
            <a:r>
              <a:rPr lang="en-US" b="1" dirty="0" err="1" smtClean="0"/>
              <a:t>thisdict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 print(</a:t>
            </a:r>
            <a:r>
              <a:rPr lang="en-US" b="1" dirty="0" err="1" smtClean="0"/>
              <a:t>thisdict</a:t>
            </a:r>
            <a:r>
              <a:rPr lang="en-US" b="1" dirty="0" smtClean="0"/>
              <a:t>[x])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618922" y="3804818"/>
            <a:ext cx="3246783" cy="230832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#to print values using </a:t>
            </a:r>
            <a:r>
              <a:rPr lang="en-US" b="1" dirty="0" smtClean="0"/>
              <a:t>values()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</a:t>
            </a:r>
            <a:r>
              <a:rPr lang="en-US" b="1" dirty="0" smtClean="0"/>
              <a:t>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for x in </a:t>
            </a:r>
            <a:r>
              <a:rPr lang="en-US" b="1" dirty="0" err="1" smtClean="0"/>
              <a:t>thisdict.values</a:t>
            </a:r>
            <a:r>
              <a:rPr lang="en-US" b="1" dirty="0" smtClean="0"/>
              <a:t>():</a:t>
            </a:r>
          </a:p>
          <a:p>
            <a:r>
              <a:rPr lang="en-US" b="1" dirty="0" smtClean="0"/>
              <a:t>  print(x)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9104243" y="3778311"/>
            <a:ext cx="2796209" cy="2308324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#to print both key &amp; value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</a:t>
            </a:r>
            <a:r>
              <a:rPr lang="en-US" b="1" dirty="0" smtClean="0"/>
              <a:t>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for x, y in </a:t>
            </a:r>
            <a:r>
              <a:rPr lang="en-US" b="1" dirty="0" err="1" smtClean="0"/>
              <a:t>thisdict.items</a:t>
            </a:r>
            <a:r>
              <a:rPr lang="en-US" b="1" dirty="0" smtClean="0"/>
              <a:t>():</a:t>
            </a:r>
          </a:p>
          <a:p>
            <a:r>
              <a:rPr lang="en-US" b="1" dirty="0" smtClean="0"/>
              <a:t>  print(x, y)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Dictionaries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8789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#</a:t>
            </a:r>
            <a:r>
              <a:rPr lang="en-US" sz="1600" dirty="0" smtClean="0"/>
              <a:t> </a:t>
            </a:r>
            <a:r>
              <a:rPr lang="en-US" sz="1600" dirty="0" smtClean="0"/>
              <a:t>Check if Key Exists: </a:t>
            </a:r>
            <a:r>
              <a:rPr lang="en-US" sz="1600" dirty="0" smtClean="0"/>
              <a:t>To determine if a specified key is present in a dictionary use the </a:t>
            </a:r>
            <a:r>
              <a:rPr lang="en-US" sz="1600" b="1" dirty="0" smtClean="0"/>
              <a:t>in</a:t>
            </a:r>
            <a:r>
              <a:rPr lang="en-US" sz="1600" dirty="0" smtClean="0"/>
              <a:t> </a:t>
            </a:r>
            <a:r>
              <a:rPr lang="en-US" sz="1600" dirty="0" smtClean="0"/>
              <a:t>keyword</a:t>
            </a:r>
          </a:p>
          <a:p>
            <a:r>
              <a:rPr lang="en-US" sz="1600" b="1" dirty="0" err="1" smtClean="0"/>
              <a:t>thisdict</a:t>
            </a:r>
            <a:r>
              <a:rPr lang="en-US" sz="1600" b="1" dirty="0" smtClean="0"/>
              <a:t> = {</a:t>
            </a:r>
          </a:p>
          <a:p>
            <a:r>
              <a:rPr lang="en-US" sz="1600" b="1" dirty="0" smtClean="0"/>
              <a:t>  "brand": "Ford",</a:t>
            </a:r>
          </a:p>
          <a:p>
            <a:r>
              <a:rPr lang="en-US" sz="1600" b="1" dirty="0" smtClean="0"/>
              <a:t>  "model": "Mustang",</a:t>
            </a:r>
          </a:p>
          <a:p>
            <a:r>
              <a:rPr lang="en-US" sz="1600" b="1" dirty="0" smtClean="0"/>
              <a:t>  "year": 1964</a:t>
            </a:r>
          </a:p>
          <a:p>
            <a:r>
              <a:rPr lang="en-US" sz="1600" b="1" dirty="0" smtClean="0"/>
              <a:t>}</a:t>
            </a:r>
          </a:p>
          <a:p>
            <a:r>
              <a:rPr lang="en-US" sz="1600" b="1" dirty="0" smtClean="0"/>
              <a:t>if "model" in </a:t>
            </a:r>
            <a:r>
              <a:rPr lang="en-US" sz="1600" b="1" dirty="0" err="1" smtClean="0"/>
              <a:t>thisdict</a:t>
            </a:r>
            <a:r>
              <a:rPr lang="en-US" sz="1600" b="1" dirty="0" smtClean="0"/>
              <a:t>:</a:t>
            </a:r>
          </a:p>
          <a:p>
            <a:r>
              <a:rPr lang="en-US" sz="1600" b="1" dirty="0" smtClean="0"/>
              <a:t>  print("Yes, 'model' is one of the keys in the </a:t>
            </a:r>
            <a:r>
              <a:rPr lang="en-US" sz="1600" b="1" dirty="0" err="1" smtClean="0"/>
              <a:t>thisdict</a:t>
            </a:r>
            <a:r>
              <a:rPr lang="en-US" sz="1600" b="1" dirty="0" smtClean="0"/>
              <a:t> dictionary</a:t>
            </a:r>
            <a:r>
              <a:rPr lang="en-US" sz="1600" b="1" dirty="0" smtClean="0"/>
              <a:t>")</a:t>
            </a:r>
          </a:p>
          <a:p>
            <a:endParaRPr lang="en-US" sz="1600" b="1" dirty="0" smtClean="0"/>
          </a:p>
          <a:p>
            <a:r>
              <a:rPr lang="en-US" sz="1600" dirty="0" smtClean="0"/>
              <a:t>#Dictionary length: </a:t>
            </a:r>
            <a:r>
              <a:rPr lang="en-US" sz="1600" dirty="0" smtClean="0"/>
              <a:t>To determine how many items (key-value pairs) a dictionary has, use the </a:t>
            </a:r>
            <a:r>
              <a:rPr lang="en-US" sz="1600" dirty="0" err="1" smtClean="0"/>
              <a:t>len</a:t>
            </a:r>
            <a:r>
              <a:rPr lang="en-US" sz="1600" dirty="0" smtClean="0"/>
              <a:t>() </a:t>
            </a:r>
            <a:r>
              <a:rPr lang="en-US" sz="1600" dirty="0" smtClean="0"/>
              <a:t>method</a:t>
            </a:r>
          </a:p>
          <a:p>
            <a:r>
              <a:rPr lang="en-US" sz="1600" b="1" dirty="0" err="1" smtClean="0"/>
              <a:t>thisdict</a:t>
            </a:r>
            <a:r>
              <a:rPr lang="en-US" sz="1600" b="1" dirty="0" smtClean="0"/>
              <a:t> =	{</a:t>
            </a:r>
          </a:p>
          <a:p>
            <a:r>
              <a:rPr lang="en-US" sz="1600" b="1" dirty="0" smtClean="0"/>
              <a:t>  "brand": "Ford",</a:t>
            </a:r>
          </a:p>
          <a:p>
            <a:r>
              <a:rPr lang="en-US" sz="1600" b="1" dirty="0" smtClean="0"/>
              <a:t>  "model": "Mustang",</a:t>
            </a:r>
          </a:p>
          <a:p>
            <a:r>
              <a:rPr lang="en-US" sz="1600" b="1" dirty="0" smtClean="0"/>
              <a:t>  "year": 1964</a:t>
            </a:r>
          </a:p>
          <a:p>
            <a:r>
              <a:rPr lang="en-US" sz="1600" b="1" dirty="0" smtClean="0"/>
              <a:t>}</a:t>
            </a:r>
          </a:p>
          <a:p>
            <a:r>
              <a:rPr lang="en-US" sz="1600" b="1" dirty="0" smtClean="0"/>
              <a:t>print(</a:t>
            </a:r>
            <a:r>
              <a:rPr lang="en-US" sz="1600" b="1" dirty="0" err="1" smtClean="0"/>
              <a:t>len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thisdict</a:t>
            </a:r>
            <a:r>
              <a:rPr lang="en-US" sz="1600" b="1" dirty="0" smtClean="0"/>
              <a:t>))</a:t>
            </a:r>
          </a:p>
          <a:p>
            <a:endParaRPr lang="en-US" sz="1600" b="1" dirty="0" smtClean="0"/>
          </a:p>
          <a:p>
            <a:r>
              <a:rPr lang="en-US" sz="1600" dirty="0" smtClean="0"/>
              <a:t>#</a:t>
            </a:r>
            <a:r>
              <a:rPr lang="en-US" sz="1600" dirty="0" smtClean="0"/>
              <a:t> Adding </a:t>
            </a:r>
            <a:r>
              <a:rPr lang="en-US" sz="1600" dirty="0" smtClean="0"/>
              <a:t>Items: </a:t>
            </a:r>
            <a:r>
              <a:rPr lang="en-US" sz="1600" dirty="0" smtClean="0"/>
              <a:t> item to the dictionary is </a:t>
            </a:r>
            <a:r>
              <a:rPr lang="en-US" sz="1600" dirty="0" smtClean="0"/>
              <a:t>added by </a:t>
            </a:r>
            <a:r>
              <a:rPr lang="en-US" sz="1600" dirty="0" smtClean="0"/>
              <a:t>using a new index key and assigning a value to </a:t>
            </a:r>
            <a:r>
              <a:rPr lang="en-US" sz="1600" dirty="0" smtClean="0"/>
              <a:t>it</a:t>
            </a:r>
          </a:p>
          <a:p>
            <a:r>
              <a:rPr lang="en-US" sz="1600" b="1" dirty="0" err="1" smtClean="0"/>
              <a:t>thisdict</a:t>
            </a:r>
            <a:r>
              <a:rPr lang="en-US" sz="1600" b="1" dirty="0" smtClean="0"/>
              <a:t> =	{</a:t>
            </a:r>
          </a:p>
          <a:p>
            <a:r>
              <a:rPr lang="en-US" sz="1600" b="1" dirty="0" smtClean="0"/>
              <a:t>  "brand": "Ford",</a:t>
            </a:r>
          </a:p>
          <a:p>
            <a:r>
              <a:rPr lang="en-US" sz="1600" b="1" dirty="0" smtClean="0"/>
              <a:t>  "model": "Mustang",</a:t>
            </a:r>
          </a:p>
          <a:p>
            <a:r>
              <a:rPr lang="en-US" sz="1600" b="1" dirty="0" smtClean="0"/>
              <a:t>  "year": 1964</a:t>
            </a:r>
          </a:p>
          <a:p>
            <a:r>
              <a:rPr lang="en-US" sz="1600" b="1" dirty="0" smtClean="0"/>
              <a:t>}</a:t>
            </a:r>
          </a:p>
          <a:p>
            <a:r>
              <a:rPr lang="en-US" sz="1600" b="1" dirty="0" err="1" smtClean="0"/>
              <a:t>thisdict</a:t>
            </a:r>
            <a:r>
              <a:rPr lang="en-US" sz="1600" b="1" dirty="0" smtClean="0"/>
              <a:t>["color"] = "</a:t>
            </a:r>
            <a:r>
              <a:rPr lang="en-US" sz="1600" b="1" dirty="0" smtClean="0"/>
              <a:t>red“   print(</a:t>
            </a:r>
            <a:r>
              <a:rPr lang="en-US" sz="1600" b="1" dirty="0" err="1" smtClean="0"/>
              <a:t>thisdict</a:t>
            </a:r>
            <a:r>
              <a:rPr lang="en-US" sz="1600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Dictionaries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8789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</a:t>
            </a:r>
            <a:r>
              <a:rPr lang="en-US" dirty="0" smtClean="0"/>
              <a:t>Removing </a:t>
            </a:r>
            <a:r>
              <a:rPr lang="en-US" dirty="0" smtClean="0"/>
              <a:t>Items: </a:t>
            </a:r>
            <a:r>
              <a:rPr lang="en-US" dirty="0" smtClean="0"/>
              <a:t>  several methods to remove items from a </a:t>
            </a:r>
            <a:r>
              <a:rPr lang="en-US" dirty="0" smtClean="0"/>
              <a:t>dictionary</a:t>
            </a:r>
          </a:p>
          <a:p>
            <a:r>
              <a:rPr lang="en-US" dirty="0" smtClean="0"/>
              <a:t>#1 Using pop() method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thisdict.pop("model")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#2. </a:t>
            </a:r>
            <a:r>
              <a:rPr lang="en-US" dirty="0" err="1" smtClean="0"/>
              <a:t>popitem</a:t>
            </a:r>
            <a:r>
              <a:rPr lang="en-US" dirty="0" smtClean="0"/>
              <a:t>() method removes the last inserted item (in versions before 3.7, a random item is removed </a:t>
            </a:r>
            <a:r>
              <a:rPr lang="en-US" dirty="0" smtClean="0"/>
              <a:t>instead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err="1" smtClean="0"/>
              <a:t>thisdict.popitem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Dictionaries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8789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</a:t>
            </a:r>
            <a:r>
              <a:rPr lang="en-US" dirty="0" smtClean="0"/>
              <a:t>Removing </a:t>
            </a:r>
            <a:r>
              <a:rPr lang="en-US" dirty="0" smtClean="0"/>
              <a:t>Items: </a:t>
            </a:r>
            <a:r>
              <a:rPr lang="en-US" dirty="0" smtClean="0"/>
              <a:t>  several methods to remove items from a </a:t>
            </a:r>
            <a:r>
              <a:rPr lang="en-US" dirty="0" smtClean="0"/>
              <a:t>dictionary</a:t>
            </a:r>
          </a:p>
          <a:p>
            <a:r>
              <a:rPr lang="en-US" dirty="0" smtClean="0"/>
              <a:t>#3.  del method: </a:t>
            </a:r>
            <a:r>
              <a:rPr lang="en-US" dirty="0" smtClean="0"/>
              <a:t>The del keyword removes the item with the specified key </a:t>
            </a:r>
            <a:r>
              <a:rPr lang="en-US" dirty="0" smtClean="0"/>
              <a:t>name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del </a:t>
            </a:r>
            <a:r>
              <a:rPr lang="en-US" b="1" dirty="0" err="1" smtClean="0"/>
              <a:t>thisdict</a:t>
            </a:r>
            <a:r>
              <a:rPr lang="en-US" b="1" dirty="0" smtClean="0"/>
              <a:t>["model"]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</a:t>
            </a:r>
            <a:r>
              <a:rPr lang="en-US" dirty="0" smtClean="0"/>
              <a:t> </a:t>
            </a:r>
            <a:r>
              <a:rPr lang="en-US" dirty="0" smtClean="0"/>
              <a:t>4. The</a:t>
            </a:r>
            <a:r>
              <a:rPr lang="en-US" dirty="0" smtClean="0"/>
              <a:t> del keyword can also delete the dictionary </a:t>
            </a:r>
            <a:r>
              <a:rPr lang="en-US" dirty="0" smtClean="0"/>
              <a:t>completely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del </a:t>
            </a:r>
            <a:r>
              <a:rPr lang="en-US" b="1" dirty="0" err="1" smtClean="0"/>
              <a:t>thisdict</a:t>
            </a:r>
            <a:endParaRPr lang="en-US" b="1" dirty="0" smtClean="0"/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smtClean="0"/>
              <a:t>this will cause an error because "</a:t>
            </a:r>
            <a:r>
              <a:rPr lang="en-US" dirty="0" err="1" smtClean="0"/>
              <a:t>thislist</a:t>
            </a:r>
            <a:r>
              <a:rPr lang="en-US" dirty="0" smtClean="0"/>
              <a:t>" no longer exists.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617"/>
          </a:xfrm>
        </p:spPr>
        <p:txBody>
          <a:bodyPr/>
          <a:lstStyle/>
          <a:p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4643"/>
            <a:ext cx="12192000" cy="5302320"/>
          </a:xfrm>
        </p:spPr>
        <p:txBody>
          <a:bodyPr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(</a:t>
            </a:r>
            <a:r>
              <a:rPr lang="en-IN" sz="3200" b="1" i="1" dirty="0">
                <a:solidFill>
                  <a:schemeClr val="accent4">
                    <a:lumMod val="50000"/>
                  </a:schemeClr>
                </a:solidFill>
              </a:rPr>
              <a:t>www.kaushalya.tech</a:t>
            </a:r>
            <a:r>
              <a:rPr lang="en-IN" sz="3200" b="1" i="1" dirty="0">
                <a:solidFill>
                  <a:srgbClr val="C00000"/>
                </a:solidFill>
              </a:rPr>
              <a:t>) is an educational technology company started by IT Professionals and Academicians.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It has offices in Jakkur and </a:t>
            </a:r>
            <a:r>
              <a:rPr lang="en-IN" sz="3200" b="1" i="1" dirty="0" err="1">
                <a:solidFill>
                  <a:srgbClr val="C00000"/>
                </a:solidFill>
              </a:rPr>
              <a:t>Sahakara</a:t>
            </a:r>
            <a:r>
              <a:rPr lang="en-IN" sz="3200" b="1" i="1" dirty="0">
                <a:solidFill>
                  <a:srgbClr val="C00000"/>
                </a:solidFill>
              </a:rPr>
              <a:t> Nagara in Bengaluru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are into IT niche skills training, consultancy and educational application development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FDP</a:t>
            </a:r>
            <a:r>
              <a:rPr lang="en-IN" sz="3200" b="1" i="1" dirty="0" smtClean="0">
                <a:solidFill>
                  <a:srgbClr val="C00000"/>
                </a:solidFill>
              </a:rPr>
              <a:t>,  SDP, Internships </a:t>
            </a:r>
            <a:r>
              <a:rPr lang="en-IN" sz="3200" b="1" i="1" dirty="0">
                <a:solidFill>
                  <a:srgbClr val="C00000"/>
                </a:solidFill>
              </a:rPr>
              <a:t>for educational institutions.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Boot camp and niche IT skills training for corporates.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27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Dictionaries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8789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</a:t>
            </a:r>
            <a:r>
              <a:rPr lang="en-US" dirty="0" smtClean="0"/>
              <a:t>Removing </a:t>
            </a:r>
            <a:r>
              <a:rPr lang="en-US" dirty="0" smtClean="0"/>
              <a:t>Items: </a:t>
            </a:r>
            <a:r>
              <a:rPr lang="en-US" dirty="0" smtClean="0"/>
              <a:t>  several methods to remove items from a </a:t>
            </a:r>
            <a:r>
              <a:rPr lang="en-US" dirty="0" smtClean="0"/>
              <a:t>dictionary</a:t>
            </a:r>
          </a:p>
          <a:p>
            <a:r>
              <a:rPr lang="en-US" dirty="0" smtClean="0"/>
              <a:t>#3.  del method: </a:t>
            </a:r>
            <a:r>
              <a:rPr lang="en-US" dirty="0" smtClean="0"/>
              <a:t>The del keyword removes the item with the specified key </a:t>
            </a:r>
            <a:r>
              <a:rPr lang="en-US" dirty="0" smtClean="0"/>
              <a:t>name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del </a:t>
            </a:r>
            <a:r>
              <a:rPr lang="en-US" b="1" dirty="0" err="1" smtClean="0"/>
              <a:t>thisdict</a:t>
            </a:r>
            <a:r>
              <a:rPr lang="en-US" b="1" dirty="0" smtClean="0"/>
              <a:t>["model"]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dirty="0" smtClean="0"/>
              <a:t>#</a:t>
            </a:r>
            <a:r>
              <a:rPr lang="en-US" dirty="0" smtClean="0"/>
              <a:t> </a:t>
            </a:r>
            <a:r>
              <a:rPr lang="en-US" dirty="0" smtClean="0"/>
              <a:t>4. The</a:t>
            </a:r>
            <a:r>
              <a:rPr lang="en-US" dirty="0" smtClean="0"/>
              <a:t> del keyword can also delete the dictionary </a:t>
            </a:r>
            <a:r>
              <a:rPr lang="en-US" dirty="0" smtClean="0"/>
              <a:t>completely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del </a:t>
            </a:r>
            <a:r>
              <a:rPr lang="en-US" b="1" dirty="0" err="1" smtClean="0"/>
              <a:t>thisdict</a:t>
            </a:r>
            <a:endParaRPr lang="en-US" b="1" dirty="0" smtClean="0"/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smtClean="0"/>
              <a:t>this will cause an error because "</a:t>
            </a:r>
            <a:r>
              <a:rPr lang="en-US" dirty="0" err="1" smtClean="0"/>
              <a:t>thislist</a:t>
            </a:r>
            <a:r>
              <a:rPr lang="en-US" dirty="0" smtClean="0"/>
              <a:t>" no longer exists.</a:t>
            </a:r>
          </a:p>
          <a:p>
            <a:endParaRPr lang="en-US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6559826" y="4096364"/>
            <a:ext cx="5194853" cy="230832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#5. clear method </a:t>
            </a:r>
            <a:r>
              <a:rPr lang="en-US" dirty="0" smtClean="0"/>
              <a:t>empties the dictionary</a:t>
            </a:r>
            <a:endParaRPr lang="en-US" dirty="0" smtClean="0"/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</a:t>
            </a:r>
            <a:r>
              <a:rPr lang="en-US" b="1" dirty="0" smtClean="0"/>
              <a:t>=	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err="1" smtClean="0"/>
              <a:t>thisdict.clear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Dictionaries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87896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</a:t>
            </a:r>
            <a:r>
              <a:rPr lang="en-US" dirty="0" smtClean="0"/>
              <a:t>Copy a </a:t>
            </a:r>
            <a:r>
              <a:rPr lang="en-US" dirty="0" smtClean="0"/>
              <a:t>Dictionary: </a:t>
            </a:r>
            <a:r>
              <a:rPr lang="en-US" dirty="0" smtClean="0"/>
              <a:t>You cannot copy a dictionary simply by typing dict2 = dict1, because: dict2 will only be a </a:t>
            </a:r>
            <a:r>
              <a:rPr lang="en-US" i="1" dirty="0" smtClean="0"/>
              <a:t>reference</a:t>
            </a:r>
            <a:r>
              <a:rPr lang="en-US" dirty="0" smtClean="0"/>
              <a:t> to dict1, </a:t>
            </a:r>
            <a:r>
              <a:rPr lang="en-US" dirty="0" smtClean="0"/>
              <a:t>#and </a:t>
            </a:r>
            <a:r>
              <a:rPr lang="en-US" dirty="0" smtClean="0"/>
              <a:t>changes made in dict1 will automatically also be made in dict2</a:t>
            </a:r>
            <a:r>
              <a:rPr lang="en-US" dirty="0" smtClean="0"/>
              <a:t>. There </a:t>
            </a:r>
            <a:r>
              <a:rPr lang="en-US" dirty="0" smtClean="0"/>
              <a:t>are ways to make a copy, one way is to use the </a:t>
            </a:r>
            <a:r>
              <a:rPr lang="en-US" dirty="0" smtClean="0"/>
              <a:t>built-#in </a:t>
            </a:r>
            <a:r>
              <a:rPr lang="en-US" dirty="0" smtClean="0"/>
              <a:t>Dictionary method copy</a:t>
            </a:r>
            <a:r>
              <a:rPr lang="en-US" dirty="0" smtClean="0"/>
              <a:t>() and built-in method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err="1" smtClean="0"/>
              <a:t>mydict</a:t>
            </a:r>
            <a:r>
              <a:rPr lang="en-US" b="1" dirty="0" smtClean="0"/>
              <a:t> = </a:t>
            </a:r>
            <a:r>
              <a:rPr lang="en-US" b="1" dirty="0" err="1" smtClean="0"/>
              <a:t>thisdict.</a:t>
            </a:r>
            <a:r>
              <a:rPr lang="en-US" b="1" dirty="0" err="1" smtClean="0">
                <a:solidFill>
                  <a:srgbClr val="FF0000"/>
                </a:solidFill>
              </a:rPr>
              <a:t>copy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mydict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r>
              <a:rPr lang="en-US" b="1" dirty="0" smtClean="0"/>
              <a:t>  "brand": "Ford",</a:t>
            </a:r>
          </a:p>
          <a:p>
            <a:r>
              <a:rPr lang="en-US" b="1" dirty="0" smtClean="0"/>
              <a:t>  "model": "Mustang",</a:t>
            </a:r>
          </a:p>
          <a:p>
            <a:r>
              <a:rPr lang="en-US" b="1" dirty="0" smtClean="0"/>
              <a:t>  "year": 1964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err="1" smtClean="0"/>
              <a:t>mydict</a:t>
            </a:r>
            <a:r>
              <a:rPr lang="en-US" b="1" dirty="0" smtClean="0"/>
              <a:t> = </a:t>
            </a:r>
            <a:r>
              <a:rPr lang="en-US" b="1" dirty="0" err="1" smtClean="0">
                <a:solidFill>
                  <a:srgbClr val="C00000"/>
                </a:solidFill>
              </a:rPr>
              <a:t>dict</a:t>
            </a:r>
            <a:r>
              <a:rPr lang="en-US" b="1" dirty="0" smtClean="0"/>
              <a:t>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mydict</a:t>
            </a:r>
            <a:r>
              <a:rPr lang="en-US" b="1" dirty="0" smtClean="0"/>
              <a:t>)</a:t>
            </a:r>
            <a:endParaRPr lang="en-US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Dictionaries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8789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</a:t>
            </a:r>
            <a:r>
              <a:rPr lang="en-US" dirty="0" smtClean="0"/>
              <a:t>Nested </a:t>
            </a:r>
            <a:r>
              <a:rPr lang="en-US" dirty="0" smtClean="0"/>
              <a:t>Dictionaries: </a:t>
            </a:r>
            <a:r>
              <a:rPr lang="en-US" dirty="0" smtClean="0"/>
              <a:t>A dictionary can also contain many dictionaries, this is called nested </a:t>
            </a:r>
            <a:r>
              <a:rPr lang="en-US" dirty="0" smtClean="0"/>
              <a:t>dictionaries</a:t>
            </a:r>
          </a:p>
          <a:p>
            <a:r>
              <a:rPr lang="en-US" dirty="0" smtClean="0"/>
              <a:t>#</a:t>
            </a:r>
            <a:r>
              <a:rPr lang="en-US" dirty="0" smtClean="0"/>
              <a:t> Create a dictionary that contain 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smtClean="0"/>
              <a:t>three dictionaries</a:t>
            </a:r>
          </a:p>
          <a:p>
            <a:endParaRPr lang="en-US" dirty="0" smtClean="0"/>
          </a:p>
          <a:p>
            <a:r>
              <a:rPr lang="en-US" b="1" dirty="0" err="1" smtClean="0"/>
              <a:t>myfamily</a:t>
            </a:r>
            <a:r>
              <a:rPr lang="en-US" b="1" dirty="0" smtClean="0"/>
              <a:t> </a:t>
            </a:r>
            <a:r>
              <a:rPr lang="en-US" b="1" dirty="0" smtClean="0"/>
              <a:t>= {</a:t>
            </a:r>
          </a:p>
          <a:p>
            <a:r>
              <a:rPr lang="en-US" b="1" dirty="0" smtClean="0"/>
              <a:t>  "child1" : {</a:t>
            </a:r>
          </a:p>
          <a:p>
            <a:r>
              <a:rPr lang="en-US" b="1" dirty="0" smtClean="0"/>
              <a:t>    "name" : "Emil",</a:t>
            </a:r>
          </a:p>
          <a:p>
            <a:r>
              <a:rPr lang="en-US" b="1" dirty="0" smtClean="0"/>
              <a:t>    "year" : 2004</a:t>
            </a:r>
          </a:p>
          <a:p>
            <a:r>
              <a:rPr lang="en-US" b="1" dirty="0" smtClean="0"/>
              <a:t>  },</a:t>
            </a:r>
          </a:p>
          <a:p>
            <a:r>
              <a:rPr lang="en-US" b="1" dirty="0" smtClean="0"/>
              <a:t>  "child2" : {</a:t>
            </a:r>
          </a:p>
          <a:p>
            <a:r>
              <a:rPr lang="en-US" b="1" dirty="0" smtClean="0"/>
              <a:t>    "name" : "Tobias",</a:t>
            </a:r>
          </a:p>
          <a:p>
            <a:r>
              <a:rPr lang="en-US" b="1" dirty="0" smtClean="0"/>
              <a:t>    "year" : 2007</a:t>
            </a:r>
          </a:p>
          <a:p>
            <a:r>
              <a:rPr lang="en-US" b="1" dirty="0" smtClean="0"/>
              <a:t>  },</a:t>
            </a:r>
          </a:p>
          <a:p>
            <a:r>
              <a:rPr lang="en-US" b="1" dirty="0" smtClean="0"/>
              <a:t>  "child3" : {</a:t>
            </a:r>
          </a:p>
          <a:p>
            <a:r>
              <a:rPr lang="en-US" b="1" dirty="0" smtClean="0"/>
              <a:t>    "name" : "</a:t>
            </a:r>
            <a:r>
              <a:rPr lang="en-US" b="1" dirty="0" err="1" smtClean="0"/>
              <a:t>Linus</a:t>
            </a:r>
            <a:r>
              <a:rPr lang="en-US" b="1" dirty="0" smtClean="0"/>
              <a:t>",</a:t>
            </a:r>
          </a:p>
          <a:p>
            <a:r>
              <a:rPr lang="en-US" b="1" dirty="0" smtClean="0"/>
              <a:t>    "year" : 2011</a:t>
            </a:r>
          </a:p>
          <a:p>
            <a:r>
              <a:rPr lang="en-US" b="1" dirty="0" smtClean="0"/>
              <a:t>  }</a:t>
            </a:r>
          </a:p>
          <a:p>
            <a:r>
              <a:rPr lang="en-US" b="1" dirty="0" smtClean="0"/>
              <a:t>}</a:t>
            </a:r>
          </a:p>
          <a:p>
            <a:endParaRPr lang="en-US" b="1" dirty="0" smtClean="0"/>
          </a:p>
          <a:p>
            <a:r>
              <a:rPr lang="en-US" b="1" dirty="0" smtClean="0"/>
              <a:t>print(</a:t>
            </a:r>
            <a:r>
              <a:rPr lang="en-US" b="1" dirty="0" err="1" smtClean="0"/>
              <a:t>myfamily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3723860" y="1330409"/>
            <a:ext cx="8309113" cy="535531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To </a:t>
            </a:r>
            <a:r>
              <a:rPr lang="en-US" dirty="0" smtClean="0"/>
              <a:t>nest three dictionaries that already exists as </a:t>
            </a:r>
            <a:r>
              <a:rPr lang="en-US" dirty="0" smtClean="0"/>
              <a:t>dictionaries, </a:t>
            </a:r>
            <a:r>
              <a:rPr lang="en-US" dirty="0" smtClean="0"/>
              <a:t>Create three dictionaries, than create one dictionary that will contain the other three </a:t>
            </a:r>
            <a:r>
              <a:rPr lang="en-US" dirty="0" smtClean="0"/>
              <a:t>dictionaries</a:t>
            </a:r>
          </a:p>
          <a:p>
            <a:r>
              <a:rPr lang="en-US" b="1" dirty="0" smtClean="0"/>
              <a:t>child1 </a:t>
            </a:r>
            <a:r>
              <a:rPr lang="en-US" b="1" dirty="0" smtClean="0"/>
              <a:t>= </a:t>
            </a:r>
            <a:r>
              <a:rPr lang="en-US" b="1" dirty="0" smtClean="0"/>
              <a:t>{"</a:t>
            </a:r>
            <a:r>
              <a:rPr lang="en-US" b="1" dirty="0" smtClean="0"/>
              <a:t>name" : "Emil",</a:t>
            </a:r>
          </a:p>
          <a:p>
            <a:r>
              <a:rPr lang="en-US" b="1" dirty="0" smtClean="0"/>
              <a:t>  "year" : 2004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child2 = {</a:t>
            </a:r>
          </a:p>
          <a:p>
            <a:r>
              <a:rPr lang="en-US" b="1" dirty="0" smtClean="0"/>
              <a:t>  "name" : "Tobias",</a:t>
            </a:r>
          </a:p>
          <a:p>
            <a:r>
              <a:rPr lang="en-US" b="1" dirty="0" smtClean="0"/>
              <a:t>  "year" : 2007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child3 = {</a:t>
            </a:r>
          </a:p>
          <a:p>
            <a:r>
              <a:rPr lang="en-US" b="1" dirty="0" smtClean="0"/>
              <a:t>  "name" : "</a:t>
            </a:r>
            <a:r>
              <a:rPr lang="en-US" b="1" dirty="0" err="1" smtClean="0"/>
              <a:t>Linus</a:t>
            </a:r>
            <a:r>
              <a:rPr lang="en-US" b="1" dirty="0" smtClean="0"/>
              <a:t>",</a:t>
            </a:r>
          </a:p>
          <a:p>
            <a:r>
              <a:rPr lang="en-US" b="1" dirty="0" smtClean="0"/>
              <a:t>  "year" : 2011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err="1" smtClean="0"/>
              <a:t>myfamily</a:t>
            </a:r>
            <a:r>
              <a:rPr lang="en-US" b="1" dirty="0" smtClean="0"/>
              <a:t> </a:t>
            </a:r>
            <a:r>
              <a:rPr lang="en-US" b="1" dirty="0" smtClean="0"/>
              <a:t>= {</a:t>
            </a:r>
          </a:p>
          <a:p>
            <a:r>
              <a:rPr lang="en-US" b="1" dirty="0" smtClean="0"/>
              <a:t>  "child1" : child1,</a:t>
            </a:r>
          </a:p>
          <a:p>
            <a:r>
              <a:rPr lang="en-US" b="1" dirty="0" smtClean="0"/>
              <a:t>  "child2" : child2,</a:t>
            </a:r>
          </a:p>
          <a:p>
            <a:r>
              <a:rPr lang="en-US" b="1" dirty="0" smtClean="0"/>
              <a:t>  "child3" : child3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myfamily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</a:t>
            </a:r>
            <a:r>
              <a:rPr lang="en-IN" sz="3600" b="1" dirty="0" smtClean="0"/>
              <a:t>Dictionaries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887896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</a:t>
            </a:r>
            <a:r>
              <a:rPr lang="en-US" dirty="0" smtClean="0"/>
              <a:t>The </a:t>
            </a:r>
            <a:r>
              <a:rPr lang="en-US" dirty="0" err="1" smtClean="0"/>
              <a:t>dict</a:t>
            </a:r>
            <a:r>
              <a:rPr lang="en-US" dirty="0" smtClean="0"/>
              <a:t>() </a:t>
            </a:r>
            <a:r>
              <a:rPr lang="en-US" dirty="0" smtClean="0"/>
              <a:t>Constructor, used </a:t>
            </a:r>
            <a:r>
              <a:rPr lang="en-US" dirty="0" smtClean="0"/>
              <a:t>to make a new </a:t>
            </a:r>
            <a:r>
              <a:rPr lang="en-US" dirty="0" smtClean="0"/>
              <a:t>dictionary, </a:t>
            </a:r>
            <a:r>
              <a:rPr lang="en-US" dirty="0" smtClean="0"/>
              <a:t>keywords are not string </a:t>
            </a:r>
            <a:r>
              <a:rPr lang="en-US" dirty="0" smtClean="0"/>
              <a:t>literals, </a:t>
            </a:r>
            <a:r>
              <a:rPr lang="en-US" dirty="0" smtClean="0"/>
              <a:t>use of equals rather than </a:t>
            </a:r>
            <a:r>
              <a:rPr lang="en-US" dirty="0" smtClean="0"/>
              <a:t>colon to assign</a:t>
            </a:r>
          </a:p>
          <a:p>
            <a:r>
              <a:rPr lang="en-US" b="1" dirty="0" err="1" smtClean="0"/>
              <a:t>thisdict</a:t>
            </a:r>
            <a:r>
              <a:rPr lang="en-US" b="1" dirty="0" smtClean="0"/>
              <a:t> = </a:t>
            </a:r>
            <a:r>
              <a:rPr lang="en-US" b="1" dirty="0" err="1" smtClean="0"/>
              <a:t>dict</a:t>
            </a:r>
            <a:r>
              <a:rPr lang="en-US" b="1" dirty="0" smtClean="0"/>
              <a:t>(brand="Ford", model="Mustang", year=1964)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197" y="1628361"/>
            <a:ext cx="80391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 err="1">
                <a:solidFill>
                  <a:schemeClr val="accent6"/>
                </a:solidFill>
              </a:rPr>
              <a:t>Kaushalya</a:t>
            </a:r>
            <a:r>
              <a:rPr lang="en-US" sz="2700" b="1" i="1" dirty="0">
                <a:solidFill>
                  <a:schemeClr val="accent6"/>
                </a:solidFill>
              </a:rPr>
              <a:t>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</a:t>
            </a:r>
            <a:r>
              <a:rPr lang="en-US" sz="2700" b="1" i="1" dirty="0" smtClean="0">
                <a:solidFill>
                  <a:schemeClr val="accent6"/>
                </a:solidFill>
              </a:rPr>
              <a:t>, Up-Skill </a:t>
            </a:r>
            <a:r>
              <a:rPr lang="en-US" sz="2700" b="1" i="1" dirty="0">
                <a:solidFill>
                  <a:schemeClr val="accent6"/>
                </a:solidFill>
              </a:rPr>
              <a:t>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511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96348" y="1493150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80" y="0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3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81878"/>
          </a:xfrm>
        </p:spPr>
        <p:txBody>
          <a:bodyPr/>
          <a:lstStyle/>
          <a:p>
            <a:r>
              <a:rPr lang="en-IN" dirty="0"/>
              <a:t>Our Major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262563"/>
          </a:xfrm>
        </p:spPr>
        <p:txBody>
          <a:bodyPr>
            <a:normAutofit fontScale="92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Educational Institutions</a:t>
            </a:r>
          </a:p>
          <a:p>
            <a:r>
              <a:rPr lang="en-IN" sz="3200" b="1" i="1" dirty="0"/>
              <a:t>Acharya Institute of Technology, REVA University,Dayanand Sagar University</a:t>
            </a:r>
            <a:r>
              <a:rPr lang="en-IN" sz="3200" b="1" i="1" dirty="0" smtClean="0"/>
              <a:t>, Nagarjuna </a:t>
            </a:r>
            <a:r>
              <a:rPr lang="en-IN" sz="3200" b="1" i="1" dirty="0"/>
              <a:t>Engineering College</a:t>
            </a:r>
            <a:r>
              <a:rPr lang="en-IN" sz="3200" b="1" i="1" dirty="0" smtClean="0"/>
              <a:t>,  Bengaluru</a:t>
            </a:r>
            <a:endParaRPr lang="en-IN" sz="3200" b="1" i="1" dirty="0"/>
          </a:p>
          <a:p>
            <a:endParaRPr lang="en-IN" sz="3200" b="1" i="1" dirty="0"/>
          </a:p>
          <a:p>
            <a:r>
              <a:rPr lang="en-IN" sz="3200" b="1" i="1" dirty="0"/>
              <a:t>BGSIT- Bellur</a:t>
            </a:r>
            <a:r>
              <a:rPr lang="en-IN" sz="3200" b="1" i="1" dirty="0" smtClean="0"/>
              <a:t>, Malnad </a:t>
            </a:r>
            <a:r>
              <a:rPr lang="en-IN" sz="3200" b="1" i="1" dirty="0"/>
              <a:t>Engineering College-Hassan, NIE-Mysore</a:t>
            </a:r>
            <a:r>
              <a:rPr lang="en-IN" sz="3200" b="1" i="1" dirty="0" smtClean="0"/>
              <a:t>, MYCEM, Mysore, NIT-Manipur</a:t>
            </a:r>
            <a:endParaRPr lang="en-IN" sz="3200" b="1" i="1" dirty="0"/>
          </a:p>
          <a:p>
            <a:r>
              <a:rPr lang="en-IN" sz="3200" b="1" i="1" dirty="0"/>
              <a:t>Sindhi College</a:t>
            </a:r>
            <a:r>
              <a:rPr lang="en-IN" sz="3200" b="1" i="1" dirty="0" smtClean="0"/>
              <a:t>, SB </a:t>
            </a:r>
            <a:r>
              <a:rPr lang="en-IN" sz="3200" b="1" i="1" dirty="0"/>
              <a:t>College of </a:t>
            </a:r>
            <a:r>
              <a:rPr lang="en-IN" sz="3200" b="1" i="1" dirty="0" smtClean="0"/>
              <a:t>Management, Bengaluru</a:t>
            </a:r>
            <a:endParaRPr lang="en-IN" sz="3200" b="1" i="1" dirty="0"/>
          </a:p>
          <a:p>
            <a:endParaRPr lang="en-IN" sz="3200" b="1" i="1" dirty="0">
              <a:solidFill>
                <a:schemeClr val="accent1"/>
              </a:solidFill>
            </a:endParaRPr>
          </a:p>
          <a:p>
            <a:r>
              <a:rPr lang="en-IN" sz="3200" b="1" i="1" dirty="0">
                <a:solidFill>
                  <a:srgbClr val="C00000"/>
                </a:solidFill>
              </a:rPr>
              <a:t>IT Companies</a:t>
            </a:r>
          </a:p>
          <a:p>
            <a:r>
              <a:rPr lang="en-IN" sz="3200" b="1" i="1" dirty="0"/>
              <a:t>L &amp; T – Mysore,NextGen-Bengaluru,Philips-Bengaluru,Incarnus-Chennai,Aspire Systems-Chennai</a:t>
            </a:r>
            <a:r>
              <a:rPr lang="en-IN" sz="3200" b="1" i="1" dirty="0" smtClean="0"/>
              <a:t>, Infidata </a:t>
            </a:r>
            <a:r>
              <a:rPr lang="en-IN" sz="3200" b="1" i="1" dirty="0"/>
              <a:t>Technologies – Bengaluru</a:t>
            </a:r>
            <a:r>
              <a:rPr lang="en-IN" sz="3200" b="1" i="1" dirty="0" smtClean="0"/>
              <a:t>, Edulife- </a:t>
            </a:r>
            <a:r>
              <a:rPr lang="en-IN" sz="3200" b="1" i="1" dirty="0"/>
              <a:t>Bengaluru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42122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Objectives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80661"/>
            <a:ext cx="12192000" cy="558713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Introduce trainees to </a:t>
            </a:r>
            <a:r>
              <a:rPr lang="en-US" sz="2100" dirty="0" smtClean="0"/>
              <a:t>Python </a:t>
            </a:r>
            <a:r>
              <a:rPr lang="en-US" sz="2100" dirty="0"/>
              <a:t>as a generic programming language</a:t>
            </a:r>
          </a:p>
          <a:p>
            <a:pPr marL="609585" indent="-304792">
              <a:buChar char="●"/>
            </a:pPr>
            <a:r>
              <a:rPr lang="en-US" sz="2100" dirty="0"/>
              <a:t>Introduce trainees to Object Oriented Programming and its usages</a:t>
            </a:r>
            <a:endParaRPr lang="en" sz="2100" dirty="0"/>
          </a:p>
          <a:p>
            <a:pPr marL="609585" indent="-304792">
              <a:buChar char="●"/>
            </a:pPr>
            <a:r>
              <a:rPr lang="en-US" sz="2100" dirty="0"/>
              <a:t>Code as you learn</a:t>
            </a:r>
          </a:p>
          <a:p>
            <a:pPr marL="609585" indent="-304792">
              <a:buChar char="●"/>
            </a:pPr>
            <a:r>
              <a:rPr lang="en-US" sz="2100" dirty="0"/>
              <a:t>Build ability to solve a problem by developing necessary algorithms</a:t>
            </a:r>
          </a:p>
          <a:p>
            <a:pPr marL="609585" indent="-304792">
              <a:buChar char="●"/>
            </a:pPr>
            <a:r>
              <a:rPr lang="en-US" sz="2100" dirty="0"/>
              <a:t>Bridge the gap between actual skills required for the industry and the current skills possessed by the trainees</a:t>
            </a:r>
          </a:p>
          <a:p>
            <a:pPr marL="609585" indent="-304792">
              <a:buChar char="●"/>
            </a:pPr>
            <a:r>
              <a:rPr lang="en-US" sz="2100" dirty="0"/>
              <a:t>Prepare trainees for hackathons and placements</a:t>
            </a:r>
            <a:endParaRPr lang="en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6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68626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Outcome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14401"/>
            <a:ext cx="12192000" cy="565340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Trainees are expected to gain theoretical and practical exposure in basics of </a:t>
            </a:r>
            <a:r>
              <a:rPr lang="en-US" sz="2100" dirty="0" smtClean="0"/>
              <a:t>Python</a:t>
            </a:r>
            <a:endParaRPr lang="en-US" sz="2100" dirty="0"/>
          </a:p>
          <a:p>
            <a:pPr marL="609585" indent="-304792">
              <a:buChar char="●"/>
            </a:pPr>
            <a:r>
              <a:rPr lang="en-US" sz="2100" dirty="0"/>
              <a:t>Hands-on and minds-on Learning</a:t>
            </a:r>
          </a:p>
          <a:p>
            <a:pPr marL="609585" indent="-304792">
              <a:buChar char="●"/>
            </a:pPr>
            <a:r>
              <a:rPr lang="en-US" sz="2100" dirty="0"/>
              <a:t>Build a project at the end of the training</a:t>
            </a:r>
          </a:p>
          <a:p>
            <a:pPr marL="609585" indent="-304792">
              <a:buChar char="●"/>
            </a:pPr>
            <a:r>
              <a:rPr lang="en-US" sz="2100" dirty="0"/>
              <a:t>Learn soft skills aspects such as  being a team player and critical thinking ability</a:t>
            </a:r>
          </a:p>
          <a:p>
            <a:pPr marL="609585" indent="-304792">
              <a:buChar char="●"/>
            </a:pPr>
            <a:r>
              <a:rPr lang="en-US" sz="2100" dirty="0"/>
              <a:t>Well prepared to participate in hackathon and campus</a:t>
            </a:r>
          </a:p>
          <a:p>
            <a:pPr marL="609585" indent="-304792">
              <a:buChar char="●"/>
            </a:pPr>
            <a:r>
              <a:rPr lang="en-US" sz="2100" dirty="0"/>
              <a:t>Well versed with software development life cycle</a:t>
            </a:r>
          </a:p>
          <a:p>
            <a:pPr marL="609585" indent="-304792">
              <a:buChar char="●"/>
            </a:pPr>
            <a:endParaRPr lang="en-US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70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59026"/>
            <a:ext cx="10972800" cy="649357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Training Methodology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80662"/>
            <a:ext cx="11582400" cy="5466836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It’s combination of theoretical and practical sessions. We will introduce to a concept and use hands-on session to further strengthen their understanding of the concept. </a:t>
            </a:r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It’s </a:t>
            </a:r>
            <a:r>
              <a:rPr lang="en-IN" sz="2100" smtClean="0"/>
              <a:t>a 30 </a:t>
            </a:r>
            <a:r>
              <a:rPr lang="en-IN" sz="2100" dirty="0" smtClean="0"/>
              <a:t>hour course</a:t>
            </a:r>
            <a:endParaRPr lang="en-US" sz="2100" dirty="0" smtClean="0"/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Following assessment methodology would be performed</a:t>
            </a:r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Pre-assessment test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Attendance and attentiveness in the class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Completion of hands-on session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Completion of assignments</a:t>
            </a:r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Completion of project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Feedback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Post-assessment test</a:t>
            </a:r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Softcopy of the course material would be handed over to each student at the end of the course. </a:t>
            </a:r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Joint certificate by the college and Kaushalya would be issued to the trainees</a:t>
            </a:r>
            <a:endParaRPr lang="en-US" sz="2100" dirty="0" smtClean="0"/>
          </a:p>
          <a:p>
            <a:pPr marL="609585" indent="-609585" algn="just"/>
            <a:endParaRPr lang="en-US" sz="2700" dirty="0" smtClean="0"/>
          </a:p>
          <a:p>
            <a:pPr marL="609585" indent="-609585" algn="just"/>
            <a:endParaRPr lang="en-US" sz="2700" b="1" i="1" dirty="0">
              <a:solidFill>
                <a:schemeClr val="accent6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919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Collections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83097" y="1192696"/>
            <a:ext cx="10774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List</a:t>
            </a:r>
            <a:r>
              <a:rPr lang="en-US" sz="3200" dirty="0" smtClean="0"/>
              <a:t> is a collection which is ordered and changeable. Allows duplicate members, lists are written with square brackets.</a:t>
            </a:r>
          </a:p>
          <a:p>
            <a:r>
              <a:rPr lang="en-US" sz="3200" b="1" dirty="0" smtClean="0"/>
              <a:t>Tuple</a:t>
            </a:r>
            <a:r>
              <a:rPr lang="en-US" sz="3200" dirty="0" smtClean="0"/>
              <a:t> is a collection which is ordered and unchangeable. Allows duplicate members, tuples are written with round brackets.</a:t>
            </a:r>
          </a:p>
          <a:p>
            <a:r>
              <a:rPr lang="en-US" sz="3200" b="1" dirty="0" smtClean="0"/>
              <a:t>Set</a:t>
            </a:r>
            <a:r>
              <a:rPr lang="en-US" sz="3200" dirty="0" smtClean="0"/>
              <a:t> is a collection which is unordered and un-indexed. No duplicate members, sets are written with curly brackets.</a:t>
            </a:r>
          </a:p>
          <a:p>
            <a:r>
              <a:rPr lang="en-US" sz="3200" b="1" dirty="0" smtClean="0"/>
              <a:t>Dictionary</a:t>
            </a:r>
            <a:r>
              <a:rPr lang="en-US" sz="3200" dirty="0" smtClean="0"/>
              <a:t> is a collection which is unordered, changeable and indexed. No duplicate members, dictionaries are written with curly brackets, and they have keys and values.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Collections – Programs on List, Tuple, Set and Dictionary </a:t>
            </a:r>
            <a:endParaRPr lang="en-IN" sz="36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338" y="1157288"/>
            <a:ext cx="106013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1850</Words>
  <Application>Microsoft Office PowerPoint</Application>
  <PresentationFormat>Custom</PresentationFormat>
  <Paragraphs>567</Paragraphs>
  <Slides>35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Python</vt:lpstr>
      <vt:lpstr>Introduction</vt:lpstr>
      <vt:lpstr>About Us</vt:lpstr>
      <vt:lpstr>Our Major clients</vt:lpstr>
      <vt:lpstr>Course Objectives</vt:lpstr>
      <vt:lpstr>Course Outcome</vt:lpstr>
      <vt:lpstr>Training Methodology</vt:lpstr>
      <vt:lpstr>Python Collections</vt:lpstr>
      <vt:lpstr>Python Collections – Programs on List, Tuple, Set and Dictionary </vt:lpstr>
      <vt:lpstr>Python Collections – Programs on List</vt:lpstr>
      <vt:lpstr>Python Collections – Programs on List</vt:lpstr>
      <vt:lpstr>Python Collections – Programs on List</vt:lpstr>
      <vt:lpstr>Python Collections – Programs on List</vt:lpstr>
      <vt:lpstr>Python Collections – Programs on List</vt:lpstr>
      <vt:lpstr>Python Collections – Programs on List</vt:lpstr>
      <vt:lpstr>Python Collections – Programs on Tuples</vt:lpstr>
      <vt:lpstr>Python Collections – Programs on Tuples</vt:lpstr>
      <vt:lpstr>Python Collections – Programs on Tuples</vt:lpstr>
      <vt:lpstr>Python Collections – Programs on Tuples</vt:lpstr>
      <vt:lpstr>Python Collections – Programs on Sets</vt:lpstr>
      <vt:lpstr>Python Collections – Programs on Sets</vt:lpstr>
      <vt:lpstr>Python Collections – Programs on Sets</vt:lpstr>
      <vt:lpstr>Python Collections – Programs on Sets</vt:lpstr>
      <vt:lpstr>Python Collections – Programs on Sets</vt:lpstr>
      <vt:lpstr>Python Collections – Programs on Dictionaries</vt:lpstr>
      <vt:lpstr>Python Collections – Programs on Dictionaries</vt:lpstr>
      <vt:lpstr>Python Collections – Programs on Dictionaries</vt:lpstr>
      <vt:lpstr>Python Collections – Programs on Dictionaries</vt:lpstr>
      <vt:lpstr>Python Collections – Programs on Dictionaries</vt:lpstr>
      <vt:lpstr>Python Collections – Programs on Dictionaries</vt:lpstr>
      <vt:lpstr>Python Collections – Programs on Dictionaries</vt:lpstr>
      <vt:lpstr>Python Collections – Programs on Dictionaries</vt:lpstr>
      <vt:lpstr>Python Collections – Programs on Dictionaries</vt:lpstr>
      <vt:lpstr>Why Us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admin</cp:lastModifiedBy>
  <cp:revision>318</cp:revision>
  <dcterms:created xsi:type="dcterms:W3CDTF">2018-01-28T06:02:15Z</dcterms:created>
  <dcterms:modified xsi:type="dcterms:W3CDTF">2020-02-18T18:32:46Z</dcterms:modified>
</cp:coreProperties>
</file>