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75" r:id="rId2"/>
    <p:sldId id="453" r:id="rId3"/>
    <p:sldId id="277" r:id="rId4"/>
    <p:sldId id="278" r:id="rId5"/>
    <p:sldId id="279" r:id="rId6"/>
    <p:sldId id="280" r:id="rId7"/>
    <p:sldId id="281" r:id="rId8"/>
    <p:sldId id="285" r:id="rId9"/>
    <p:sldId id="286" r:id="rId10"/>
    <p:sldId id="282" r:id="rId11"/>
    <p:sldId id="307" r:id="rId12"/>
    <p:sldId id="308" r:id="rId13"/>
    <p:sldId id="309" r:id="rId14"/>
    <p:sldId id="310" r:id="rId15"/>
    <p:sldId id="295" r:id="rId16"/>
    <p:sldId id="287" r:id="rId17"/>
    <p:sldId id="288" r:id="rId18"/>
    <p:sldId id="289" r:id="rId19"/>
    <p:sldId id="290" r:id="rId20"/>
    <p:sldId id="291" r:id="rId21"/>
    <p:sldId id="292" r:id="rId22"/>
    <p:sldId id="293" r:id="rId23"/>
    <p:sldId id="294" r:id="rId24"/>
    <p:sldId id="318" r:id="rId25"/>
    <p:sldId id="296" r:id="rId26"/>
    <p:sldId id="317" r:id="rId27"/>
    <p:sldId id="316" r:id="rId28"/>
    <p:sldId id="315" r:id="rId29"/>
    <p:sldId id="314" r:id="rId30"/>
    <p:sldId id="313" r:id="rId31"/>
    <p:sldId id="312" r:id="rId32"/>
    <p:sldId id="311" r:id="rId33"/>
    <p:sldId id="319" r:id="rId34"/>
    <p:sldId id="320" r:id="rId35"/>
    <p:sldId id="325" r:id="rId36"/>
    <p:sldId id="326" r:id="rId37"/>
    <p:sldId id="327" r:id="rId38"/>
    <p:sldId id="328" r:id="rId39"/>
    <p:sldId id="329" r:id="rId40"/>
    <p:sldId id="330" r:id="rId41"/>
    <p:sldId id="331" r:id="rId42"/>
    <p:sldId id="332" r:id="rId43"/>
    <p:sldId id="333" r:id="rId44"/>
    <p:sldId id="334" r:id="rId45"/>
    <p:sldId id="335" r:id="rId46"/>
    <p:sldId id="336" r:id="rId47"/>
    <p:sldId id="337" r:id="rId48"/>
    <p:sldId id="338" r:id="rId49"/>
    <p:sldId id="304" r:id="rId50"/>
    <p:sldId id="283" r:id="rId51"/>
    <p:sldId id="306" r:id="rId52"/>
    <p:sldId id="305" r:id="rId53"/>
    <p:sldId id="284"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49C3DF-C908-4D96-AA62-3BDE46E65530}" type="datetimeFigureOut">
              <a:rPr lang="en-US" smtClean="0"/>
              <a:t>2/16/2020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C62A58-AA64-439D-9417-BD5C490D46C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05608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40361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87636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a:t>
            </a:r>
            <a:r>
              <a:rPr lang="en-US" dirty="0" err="1"/>
              <a:t>DataFlair</a:t>
            </a:r>
            <a:endParaRPr lang="en-US" dirty="0"/>
          </a:p>
        </p:txBody>
      </p:sp>
      <p:sp>
        <p:nvSpPr>
          <p:cNvPr id="4" name="Slide Number Placeholder 3"/>
          <p:cNvSpPr>
            <a:spLocks noGrp="1"/>
          </p:cNvSpPr>
          <p:nvPr>
            <p:ph type="sldNum" sz="quarter" idx="10"/>
          </p:nvPr>
        </p:nvSpPr>
        <p:spPr/>
        <p:txBody>
          <a:bodyPr/>
          <a:lstStyle/>
          <a:p>
            <a:fld id="{19C62A58-AA64-439D-9417-BD5C490D46C4}" type="slidenum">
              <a:rPr lang="en-US" smtClean="0"/>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82322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82322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82322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83953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81F86-01F4-4856-BDDF-3D5BC4530DCE}"/>
              </a:ext>
            </a:extLst>
          </p:cNvPr>
          <p:cNvSpPr>
            <a:spLocks noGrp="1"/>
          </p:cNvSpPr>
          <p:nvPr>
            <p:ph type="dt" sz="half" idx="10"/>
          </p:nvPr>
        </p:nvSpPr>
        <p:spPr/>
        <p:txBody>
          <a:bodyPr/>
          <a:lstStyle/>
          <a:p>
            <a:fld id="{B3B48485-EDEB-4E5A-BB3A-BC2391E627B4}" type="datetimeFigureOut">
              <a:rPr lang="en-IN" smtClean="0"/>
              <a:pPr/>
              <a:t>16-02-2020</a:t>
            </a:fld>
            <a:endParaRPr lang="en-IN"/>
          </a:p>
        </p:txBody>
      </p:sp>
      <p:sp>
        <p:nvSpPr>
          <p:cNvPr id="5" name="Footer Placeholder 4">
            <a:extLst>
              <a:ext uri="{FF2B5EF4-FFF2-40B4-BE49-F238E27FC236}">
                <a16:creationId xmlns:a16="http://schemas.microsoft.com/office/drawing/2014/main"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E1C6E-7D45-4DE3-A51D-3441C948032F}"/>
              </a:ext>
            </a:extLst>
          </p:cNvPr>
          <p:cNvSpPr>
            <a:spLocks noGrp="1"/>
          </p:cNvSpPr>
          <p:nvPr>
            <p:ph type="dt" sz="half" idx="10"/>
          </p:nvPr>
        </p:nvSpPr>
        <p:spPr/>
        <p:txBody>
          <a:bodyPr/>
          <a:lstStyle/>
          <a:p>
            <a:fld id="{B3B48485-EDEB-4E5A-BB3A-BC2391E627B4}" type="datetimeFigureOut">
              <a:rPr lang="en-IN" smtClean="0"/>
              <a:pPr/>
              <a:t>16-02-2020</a:t>
            </a:fld>
            <a:endParaRPr lang="en-IN"/>
          </a:p>
        </p:txBody>
      </p:sp>
      <p:sp>
        <p:nvSpPr>
          <p:cNvPr id="5" name="Footer Placeholder 4">
            <a:extLst>
              <a:ext uri="{FF2B5EF4-FFF2-40B4-BE49-F238E27FC236}">
                <a16:creationId xmlns:a16="http://schemas.microsoft.com/office/drawing/2014/main"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4BC7-18AF-4C06-ACDB-EC2BE129C67A}"/>
              </a:ext>
            </a:extLst>
          </p:cNvPr>
          <p:cNvSpPr>
            <a:spLocks noGrp="1"/>
          </p:cNvSpPr>
          <p:nvPr>
            <p:ph type="dt" sz="half" idx="10"/>
          </p:nvPr>
        </p:nvSpPr>
        <p:spPr/>
        <p:txBody>
          <a:bodyPr/>
          <a:lstStyle/>
          <a:p>
            <a:fld id="{B3B48485-EDEB-4E5A-BB3A-BC2391E627B4}" type="datetimeFigureOut">
              <a:rPr lang="en-IN" smtClean="0"/>
              <a:pPr/>
              <a:t>16-02-2020</a:t>
            </a:fld>
            <a:endParaRPr lang="en-IN"/>
          </a:p>
        </p:txBody>
      </p:sp>
      <p:sp>
        <p:nvSpPr>
          <p:cNvPr id="5" name="Footer Placeholder 4">
            <a:extLst>
              <a:ext uri="{FF2B5EF4-FFF2-40B4-BE49-F238E27FC236}">
                <a16:creationId xmlns:a16="http://schemas.microsoft.com/office/drawing/2014/main"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77477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600" y="274637"/>
            <a:ext cx="10972800" cy="1143000"/>
          </a:xfrm>
          <a:prstGeom prst="rect">
            <a:avLst/>
          </a:prstGeom>
        </p:spPr>
        <p:txBody>
          <a:bodyPr lIns="121897" tIns="121897" rIns="121897" bIns="121897"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 name="Shape 13"/>
          <p:cNvSpPr txBox="1">
            <a:spLocks noGrp="1"/>
          </p:cNvSpPr>
          <p:nvPr>
            <p:ph type="body" idx="1"/>
          </p:nvPr>
        </p:nvSpPr>
        <p:spPr>
          <a:xfrm>
            <a:off x="609600" y="1600200"/>
            <a:ext cx="10972800" cy="4967573"/>
          </a:xfrm>
          <a:prstGeom prst="rect">
            <a:avLst/>
          </a:prstGeom>
        </p:spPr>
        <p:txBody>
          <a:bodyPr lIns="121897" tIns="121897" rIns="121897" bIns="121897"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pPr/>
              <a:t>16-02-2020</a:t>
            </a:fld>
            <a:endParaRPr lang="en-IN"/>
          </a:p>
        </p:txBody>
      </p:sp>
      <p:sp>
        <p:nvSpPr>
          <p:cNvPr id="5" name="Footer Placeholder 4">
            <a:extLst>
              <a:ext uri="{FF2B5EF4-FFF2-40B4-BE49-F238E27FC236}">
                <a16:creationId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4A991A-C6AB-403A-B977-F46238364B05}"/>
              </a:ext>
            </a:extLst>
          </p:cNvPr>
          <p:cNvSpPr>
            <a:spLocks noGrp="1"/>
          </p:cNvSpPr>
          <p:nvPr>
            <p:ph type="dt" sz="half" idx="10"/>
          </p:nvPr>
        </p:nvSpPr>
        <p:spPr/>
        <p:txBody>
          <a:bodyPr/>
          <a:lstStyle/>
          <a:p>
            <a:fld id="{B3B48485-EDEB-4E5A-BB3A-BC2391E627B4}" type="datetimeFigureOut">
              <a:rPr lang="en-IN" smtClean="0"/>
              <a:pPr/>
              <a:t>16-02-2020</a:t>
            </a:fld>
            <a:endParaRPr lang="en-IN"/>
          </a:p>
        </p:txBody>
      </p:sp>
      <p:sp>
        <p:nvSpPr>
          <p:cNvPr id="5" name="Footer Placeholder 4">
            <a:extLst>
              <a:ext uri="{FF2B5EF4-FFF2-40B4-BE49-F238E27FC236}">
                <a16:creationId xmlns:a16="http://schemas.microsoft.com/office/drawing/2014/main"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45AF0-178D-49FD-8D2A-89C0433B65B0}"/>
              </a:ext>
            </a:extLst>
          </p:cNvPr>
          <p:cNvSpPr>
            <a:spLocks noGrp="1"/>
          </p:cNvSpPr>
          <p:nvPr>
            <p:ph type="dt" sz="half" idx="10"/>
          </p:nvPr>
        </p:nvSpPr>
        <p:spPr/>
        <p:txBody>
          <a:bodyPr/>
          <a:lstStyle/>
          <a:p>
            <a:fld id="{B3B48485-EDEB-4E5A-BB3A-BC2391E627B4}" type="datetimeFigureOut">
              <a:rPr lang="en-IN" smtClean="0"/>
              <a:pPr/>
              <a:t>16-02-2020</a:t>
            </a:fld>
            <a:endParaRPr lang="en-IN"/>
          </a:p>
        </p:txBody>
      </p:sp>
      <p:sp>
        <p:nvSpPr>
          <p:cNvPr id="6" name="Footer Placeholder 5">
            <a:extLst>
              <a:ext uri="{FF2B5EF4-FFF2-40B4-BE49-F238E27FC236}">
                <a16:creationId xmlns:a16="http://schemas.microsoft.com/office/drawing/2014/main"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60EBD2-2B98-43A1-B284-EDEE62651BD0}"/>
              </a:ext>
            </a:extLst>
          </p:cNvPr>
          <p:cNvSpPr>
            <a:spLocks noGrp="1"/>
          </p:cNvSpPr>
          <p:nvPr>
            <p:ph type="dt" sz="half" idx="10"/>
          </p:nvPr>
        </p:nvSpPr>
        <p:spPr/>
        <p:txBody>
          <a:bodyPr/>
          <a:lstStyle/>
          <a:p>
            <a:fld id="{B3B48485-EDEB-4E5A-BB3A-BC2391E627B4}" type="datetimeFigureOut">
              <a:rPr lang="en-IN" smtClean="0"/>
              <a:pPr/>
              <a:t>16-02-2020</a:t>
            </a:fld>
            <a:endParaRPr lang="en-IN"/>
          </a:p>
        </p:txBody>
      </p:sp>
      <p:sp>
        <p:nvSpPr>
          <p:cNvPr id="8" name="Footer Placeholder 7">
            <a:extLst>
              <a:ext uri="{FF2B5EF4-FFF2-40B4-BE49-F238E27FC236}">
                <a16:creationId xmlns:a16="http://schemas.microsoft.com/office/drawing/2014/main"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F2182A-79CE-45F7-8387-6C454837E86A}"/>
              </a:ext>
            </a:extLst>
          </p:cNvPr>
          <p:cNvSpPr>
            <a:spLocks noGrp="1"/>
          </p:cNvSpPr>
          <p:nvPr>
            <p:ph type="dt" sz="half" idx="10"/>
          </p:nvPr>
        </p:nvSpPr>
        <p:spPr/>
        <p:txBody>
          <a:bodyPr/>
          <a:lstStyle/>
          <a:p>
            <a:fld id="{B3B48485-EDEB-4E5A-BB3A-BC2391E627B4}" type="datetimeFigureOut">
              <a:rPr lang="en-IN" smtClean="0"/>
              <a:pPr/>
              <a:t>16-02-2020</a:t>
            </a:fld>
            <a:endParaRPr lang="en-IN"/>
          </a:p>
        </p:txBody>
      </p:sp>
      <p:sp>
        <p:nvSpPr>
          <p:cNvPr id="4" name="Footer Placeholder 3">
            <a:extLst>
              <a:ext uri="{FF2B5EF4-FFF2-40B4-BE49-F238E27FC236}">
                <a16:creationId xmlns:a16="http://schemas.microsoft.com/office/drawing/2014/main"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1A081-B71C-4345-89F8-9CC0E8E6C347}"/>
              </a:ext>
            </a:extLst>
          </p:cNvPr>
          <p:cNvSpPr>
            <a:spLocks noGrp="1"/>
          </p:cNvSpPr>
          <p:nvPr>
            <p:ph type="dt" sz="half" idx="10"/>
          </p:nvPr>
        </p:nvSpPr>
        <p:spPr/>
        <p:txBody>
          <a:bodyPr/>
          <a:lstStyle/>
          <a:p>
            <a:fld id="{B3B48485-EDEB-4E5A-BB3A-BC2391E627B4}" type="datetimeFigureOut">
              <a:rPr lang="en-IN" smtClean="0"/>
              <a:pPr/>
              <a:t>16-02-2020</a:t>
            </a:fld>
            <a:endParaRPr lang="en-IN"/>
          </a:p>
        </p:txBody>
      </p:sp>
      <p:sp>
        <p:nvSpPr>
          <p:cNvPr id="3" name="Footer Placeholder 2">
            <a:extLst>
              <a:ext uri="{FF2B5EF4-FFF2-40B4-BE49-F238E27FC236}">
                <a16:creationId xmlns:a16="http://schemas.microsoft.com/office/drawing/2014/main"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BFC060-5E9C-455B-AE8D-53ED20C9EC35}"/>
              </a:ext>
            </a:extLst>
          </p:cNvPr>
          <p:cNvSpPr>
            <a:spLocks noGrp="1"/>
          </p:cNvSpPr>
          <p:nvPr>
            <p:ph type="dt" sz="half" idx="10"/>
          </p:nvPr>
        </p:nvSpPr>
        <p:spPr/>
        <p:txBody>
          <a:bodyPr/>
          <a:lstStyle/>
          <a:p>
            <a:fld id="{B3B48485-EDEB-4E5A-BB3A-BC2391E627B4}" type="datetimeFigureOut">
              <a:rPr lang="en-IN" smtClean="0"/>
              <a:pPr/>
              <a:t>16-02-2020</a:t>
            </a:fld>
            <a:endParaRPr lang="en-IN"/>
          </a:p>
        </p:txBody>
      </p:sp>
      <p:sp>
        <p:nvSpPr>
          <p:cNvPr id="6" name="Footer Placeholder 5">
            <a:extLst>
              <a:ext uri="{FF2B5EF4-FFF2-40B4-BE49-F238E27FC236}">
                <a16:creationId xmlns:a16="http://schemas.microsoft.com/office/drawing/2014/main"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96042A-E778-40B6-87F9-2CB8B95905A1}"/>
              </a:ext>
            </a:extLst>
          </p:cNvPr>
          <p:cNvSpPr>
            <a:spLocks noGrp="1"/>
          </p:cNvSpPr>
          <p:nvPr>
            <p:ph type="dt" sz="half" idx="10"/>
          </p:nvPr>
        </p:nvSpPr>
        <p:spPr/>
        <p:txBody>
          <a:bodyPr/>
          <a:lstStyle/>
          <a:p>
            <a:fld id="{B3B48485-EDEB-4E5A-BB3A-BC2391E627B4}" type="datetimeFigureOut">
              <a:rPr lang="en-IN" smtClean="0"/>
              <a:pPr/>
              <a:t>16-02-2020</a:t>
            </a:fld>
            <a:endParaRPr lang="en-IN"/>
          </a:p>
        </p:txBody>
      </p:sp>
      <p:sp>
        <p:nvSpPr>
          <p:cNvPr id="6" name="Footer Placeholder 5">
            <a:extLst>
              <a:ext uri="{FF2B5EF4-FFF2-40B4-BE49-F238E27FC236}">
                <a16:creationId xmlns:a16="http://schemas.microsoft.com/office/drawing/2014/main"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16-02-2020</a:t>
            </a:fld>
            <a:endParaRPr lang="en-IN"/>
          </a:p>
        </p:txBody>
      </p:sp>
      <p:sp>
        <p:nvSpPr>
          <p:cNvPr id="5" name="Footer Placeholder 4">
            <a:extLst>
              <a:ext uri="{FF2B5EF4-FFF2-40B4-BE49-F238E27FC236}">
                <a16:creationId xmlns:a16="http://schemas.microsoft.com/office/drawing/2014/main"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p14="http://schemas.microsoft.com/office/powerpoint/2010/main"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mysql.com/download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267-3931-42EE-8A02-E5E64C3D8236}"/>
              </a:ext>
            </a:extLst>
          </p:cNvPr>
          <p:cNvSpPr>
            <a:spLocks noGrp="1"/>
          </p:cNvSpPr>
          <p:nvPr>
            <p:ph type="ctrTitle"/>
          </p:nvPr>
        </p:nvSpPr>
        <p:spPr>
          <a:xfrm>
            <a:off x="0" y="1122363"/>
            <a:ext cx="12192000" cy="2387600"/>
          </a:xfrm>
        </p:spPr>
        <p:txBody>
          <a:bodyPr/>
          <a:lstStyle/>
          <a:p>
            <a:r>
              <a:rPr lang="en-IN" dirty="0"/>
              <a:t>Python</a:t>
            </a:r>
          </a:p>
        </p:txBody>
      </p:sp>
      <p:sp>
        <p:nvSpPr>
          <p:cNvPr id="3" name="Subtitle 2">
            <a:extLst>
              <a:ext uri="{FF2B5EF4-FFF2-40B4-BE49-F238E27FC236}">
                <a16:creationId xmlns:a16="http://schemas.microsoft.com/office/drawing/2014/main" id="{4959FEE3-B41D-441A-ADEC-C99C8C971605}"/>
              </a:ext>
            </a:extLst>
          </p:cNvPr>
          <p:cNvSpPr>
            <a:spLocks noGrp="1"/>
          </p:cNvSpPr>
          <p:nvPr>
            <p:ph type="subTitle" idx="1"/>
          </p:nvPr>
        </p:nvSpPr>
        <p:spPr>
          <a:xfrm>
            <a:off x="0" y="3602038"/>
            <a:ext cx="12192000" cy="1655762"/>
          </a:xfrm>
        </p:spPr>
        <p:txBody>
          <a:bodyPr/>
          <a:lstStyle/>
          <a:p>
            <a:r>
              <a:rPr lang="en-IN" dirty="0"/>
              <a:t>Raghu Prasad K S</a:t>
            </a:r>
          </a:p>
          <a:p>
            <a:r>
              <a:rPr lang="en-IN" dirty="0">
                <a:hlinkClick r:id="rId2"/>
              </a:rPr>
              <a:t>www.kaushalya.tech</a:t>
            </a:r>
            <a:endParaRPr lang="en-IN" dirty="0"/>
          </a:p>
          <a:p>
            <a:r>
              <a:rPr lang="en-IN" dirty="0"/>
              <a:t>9845547471</a:t>
            </a:r>
          </a:p>
        </p:txBody>
      </p:sp>
    </p:spTree>
    <p:extLst>
      <p:ext uri="{BB962C8B-B14F-4D97-AF65-F5344CB8AC3E}">
        <p14:creationId xmlns:p14="http://schemas.microsoft.com/office/powerpoint/2010/main" val="33239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IN" dirty="0"/>
              <a:t>Introduction to Database</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40904"/>
            <a:ext cx="12192000" cy="5671931"/>
          </a:xfrm>
        </p:spPr>
        <p:txBody>
          <a:bodyPr>
            <a:normAutofit fontScale="92500" lnSpcReduction="10000"/>
          </a:bodyPr>
          <a:lstStyle/>
          <a:p>
            <a:pPr algn="just"/>
            <a:r>
              <a:rPr lang="en-US" sz="2000" dirty="0"/>
              <a:t>Earlier the File Based Systems</a:t>
            </a:r>
          </a:p>
          <a:p>
            <a:pPr lvl="1" algn="just"/>
            <a:r>
              <a:rPr lang="en-GB" sz="2000" dirty="0"/>
              <a:t>Data is stored in files</a:t>
            </a:r>
          </a:p>
          <a:p>
            <a:pPr lvl="1" algn="just"/>
            <a:r>
              <a:rPr lang="en-GB" sz="2000" dirty="0"/>
              <a:t>Each file has a specific format</a:t>
            </a:r>
          </a:p>
          <a:p>
            <a:pPr lvl="1" algn="just"/>
            <a:r>
              <a:rPr lang="en-GB" sz="2000" dirty="0"/>
              <a:t>Programs that use these files depend on knowledge about that format</a:t>
            </a:r>
          </a:p>
          <a:p>
            <a:pPr algn="just">
              <a:buNone/>
            </a:pPr>
            <a:r>
              <a:rPr lang="en-US" sz="2000" dirty="0"/>
              <a:t>Limitations Observed in File Based System:</a:t>
            </a:r>
          </a:p>
          <a:p>
            <a:pPr algn="just"/>
            <a:r>
              <a:rPr lang="en-GB" sz="2000" dirty="0"/>
              <a:t>No standards</a:t>
            </a:r>
          </a:p>
          <a:p>
            <a:pPr algn="just"/>
            <a:r>
              <a:rPr lang="en-GB" sz="2000" dirty="0"/>
              <a:t>Data duplication</a:t>
            </a:r>
          </a:p>
          <a:p>
            <a:pPr algn="just"/>
            <a:r>
              <a:rPr lang="en-GB" sz="2000" dirty="0"/>
              <a:t>Data dependence</a:t>
            </a:r>
          </a:p>
          <a:p>
            <a:pPr algn="just"/>
            <a:r>
              <a:rPr lang="en-GB" sz="2000" dirty="0"/>
              <a:t>No way to generate ad hoc queries</a:t>
            </a:r>
          </a:p>
          <a:p>
            <a:pPr algn="just"/>
            <a:r>
              <a:rPr lang="en-GB" sz="2000" dirty="0"/>
              <a:t>No provision for security, recovery,  concurrency, etc</a:t>
            </a:r>
            <a:endParaRPr lang="en-US" sz="2000" dirty="0"/>
          </a:p>
          <a:p>
            <a:pPr algn="just">
              <a:buNone/>
            </a:pPr>
            <a:r>
              <a:rPr lang="en-IN" sz="2000" u="sng" dirty="0"/>
              <a:t>What is Database?</a:t>
            </a:r>
          </a:p>
          <a:p>
            <a:pPr algn="just">
              <a:buNone/>
            </a:pPr>
            <a:r>
              <a:rPr lang="en-GB" sz="2000" dirty="0"/>
              <a:t>One or more large structured sets of persistent data, usually associated with software not only to update and query the</a:t>
            </a:r>
          </a:p>
          <a:p>
            <a:pPr algn="just">
              <a:buNone/>
            </a:pPr>
            <a:r>
              <a:rPr lang="en-GB" sz="2000" dirty="0"/>
              <a:t>data but also assist in other operations as well</a:t>
            </a:r>
          </a:p>
          <a:p>
            <a:pPr algn="just">
              <a:buNone/>
            </a:pPr>
            <a:r>
              <a:rPr lang="en-US" sz="2000" dirty="0"/>
              <a:t>A database is a collection of tables related to each other via columns. For most real-world projects, a database is a must. </a:t>
            </a:r>
          </a:p>
          <a:p>
            <a:pPr algn="just">
              <a:buNone/>
            </a:pPr>
            <a:r>
              <a:rPr lang="en-US" sz="2000" dirty="0"/>
              <a:t>SQL (Structured Query Language) to create, access, and manipulate data. We can also make use of normalization to avoid</a:t>
            </a:r>
          </a:p>
          <a:p>
            <a:pPr algn="just">
              <a:buNone/>
            </a:pPr>
            <a:r>
              <a:rPr lang="en-US" sz="2000" dirty="0"/>
              <a:t>redundancy of data.</a:t>
            </a:r>
            <a:endParaRPr lang="en-IN" sz="2000" dirty="0"/>
          </a:p>
          <a:p>
            <a:pPr algn="just">
              <a:buNone/>
            </a:pPr>
            <a:endParaRPr lang="en-IN" sz="2000" dirty="0"/>
          </a:p>
        </p:txBody>
      </p:sp>
    </p:spTree>
    <p:extLst>
      <p:ext uri="{BB962C8B-B14F-4D97-AF65-F5344CB8AC3E}">
        <p14:creationId xmlns:p14="http://schemas.microsoft.com/office/powerpoint/2010/main" val="1403244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US" b="1" dirty="0"/>
              <a:t>Structured Query Language (SQL)</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40904"/>
            <a:ext cx="12192000" cy="5671931"/>
          </a:xfrm>
        </p:spPr>
        <p:txBody>
          <a:bodyPr>
            <a:noAutofit/>
          </a:bodyPr>
          <a:lstStyle/>
          <a:p>
            <a:pPr algn="just"/>
            <a:r>
              <a:rPr lang="en-US" sz="2400" dirty="0"/>
              <a:t>To perform operations on databases, one should use structured query language. </a:t>
            </a:r>
          </a:p>
          <a:p>
            <a:pPr algn="just"/>
            <a:r>
              <a:rPr lang="en-US" sz="2400" dirty="0"/>
              <a:t>SQL is a standard language for storing, manipulating and retrieving data in databases. </a:t>
            </a:r>
          </a:p>
          <a:p>
            <a:pPr algn="just"/>
            <a:r>
              <a:rPr lang="en-US" sz="2400" dirty="0"/>
              <a:t>Irrespective of RDBMS software (like Oracle, MySQL, MS Access, SQLite etc) being used, the syntax of SQL remains the same. </a:t>
            </a:r>
          </a:p>
          <a:p>
            <a:pPr algn="just"/>
            <a:r>
              <a:rPr lang="en-US" sz="2400" dirty="0"/>
              <a:t>The usage of SQL commands may vary from one RDBMS to the other and there may be little syntactical difference. </a:t>
            </a:r>
          </a:p>
          <a:p>
            <a:pPr algn="just"/>
            <a:r>
              <a:rPr lang="en-US" sz="2400" dirty="0"/>
              <a:t>Also, when we are using some programming language like Python as a front-end to perform database applications, the way we embed SQL commands inside the program source-code is as per the syntax of respective programming language. </a:t>
            </a:r>
          </a:p>
          <a:p>
            <a:r>
              <a:rPr lang="en-US" sz="2400" dirty="0"/>
              <a:t>Still, the underlying SQL commands remain the same. Hence, it is essential to understand basic commands of SQL. </a:t>
            </a:r>
          </a:p>
          <a:p>
            <a:r>
              <a:rPr lang="en-US" sz="2400" dirty="0"/>
              <a:t>There are some </a:t>
            </a:r>
            <a:r>
              <a:rPr lang="en-US" sz="2400" i="1" dirty="0"/>
              <a:t>clauses like FROM, WHERE, ORDER BY, INNER JOIN etc. that are used with SQL commands, which we will study in a due course. </a:t>
            </a:r>
            <a:endParaRPr lang="en-US" sz="2400" dirty="0"/>
          </a:p>
          <a:p>
            <a:pPr algn="just">
              <a:buNone/>
            </a:pPr>
            <a:endParaRPr lang="en-IN" sz="2400" dirty="0"/>
          </a:p>
        </p:txBody>
      </p:sp>
    </p:spTree>
    <p:extLst>
      <p:ext uri="{BB962C8B-B14F-4D97-AF65-F5344CB8AC3E}">
        <p14:creationId xmlns:p14="http://schemas.microsoft.com/office/powerpoint/2010/main" val="1403244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US" b="1" dirty="0"/>
              <a:t>Structured Query Language (SQL)</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40904"/>
            <a:ext cx="12192000" cy="344557"/>
          </a:xfrm>
        </p:spPr>
        <p:txBody>
          <a:bodyPr>
            <a:normAutofit lnSpcReduction="10000"/>
          </a:bodyPr>
          <a:lstStyle/>
          <a:p>
            <a:r>
              <a:rPr lang="en-US" sz="2000" dirty="0"/>
              <a:t>The following table gives few of the SQL commands.</a:t>
            </a:r>
            <a:endParaRPr lang="en-IN" sz="2000" dirty="0"/>
          </a:p>
        </p:txBody>
      </p:sp>
      <p:pic>
        <p:nvPicPr>
          <p:cNvPr id="53250" name="Picture 2"/>
          <p:cNvPicPr>
            <a:picLocks noChangeAspect="1" noChangeArrowheads="1"/>
          </p:cNvPicPr>
          <p:nvPr/>
        </p:nvPicPr>
        <p:blipFill>
          <a:blip r:embed="rId2"/>
          <a:srcRect/>
          <a:stretch>
            <a:fillRect/>
          </a:stretch>
        </p:blipFill>
        <p:spPr bwMode="auto">
          <a:xfrm>
            <a:off x="1802296" y="1291275"/>
            <a:ext cx="7023861" cy="5277457"/>
          </a:xfrm>
          <a:prstGeom prst="rect">
            <a:avLst/>
          </a:prstGeom>
          <a:noFill/>
          <a:ln w="9525">
            <a:noFill/>
            <a:miter lim="800000"/>
            <a:headEnd/>
            <a:tailEnd/>
          </a:ln>
          <a:effectLst/>
        </p:spPr>
      </p:pic>
    </p:spTree>
    <p:extLst>
      <p:ext uri="{BB962C8B-B14F-4D97-AF65-F5344CB8AC3E}">
        <p14:creationId xmlns:p14="http://schemas.microsoft.com/office/powerpoint/2010/main" val="1403244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US" b="1" dirty="0"/>
              <a:t>Structured Query Language (SQL)</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40904"/>
            <a:ext cx="12192000" cy="755374"/>
          </a:xfrm>
        </p:spPr>
        <p:txBody>
          <a:bodyPr vert="horz" lIns="91440" tIns="45720" rIns="91440" bIns="45720" rtlCol="0">
            <a:noAutofit/>
          </a:bodyPr>
          <a:lstStyle/>
          <a:p>
            <a:r>
              <a:rPr lang="en-US" sz="2000" dirty="0"/>
              <a:t>Every RDBMS has its own way of storing the data in tables. Each of RDBMS uses its own set of data types for the</a:t>
            </a:r>
          </a:p>
          <a:p>
            <a:pPr>
              <a:buNone/>
            </a:pPr>
            <a:r>
              <a:rPr lang="en-US" sz="2000" dirty="0"/>
              <a:t>attribute values to be used as mentioned in the following table </a:t>
            </a:r>
            <a:endParaRPr lang="en-IN" sz="2000" dirty="0"/>
          </a:p>
        </p:txBody>
      </p:sp>
      <p:pic>
        <p:nvPicPr>
          <p:cNvPr id="54274" name="Picture 2"/>
          <p:cNvPicPr>
            <a:picLocks noChangeAspect="1" noChangeArrowheads="1"/>
          </p:cNvPicPr>
          <p:nvPr/>
        </p:nvPicPr>
        <p:blipFill>
          <a:blip r:embed="rId2"/>
          <a:srcRect/>
          <a:stretch>
            <a:fillRect/>
          </a:stretch>
        </p:blipFill>
        <p:spPr bwMode="auto">
          <a:xfrm>
            <a:off x="1855304" y="1753857"/>
            <a:ext cx="7717249" cy="4911985"/>
          </a:xfrm>
          <a:prstGeom prst="rect">
            <a:avLst/>
          </a:prstGeom>
          <a:noFill/>
          <a:ln w="9525">
            <a:noFill/>
            <a:miter lim="800000"/>
            <a:headEnd/>
            <a:tailEnd/>
          </a:ln>
          <a:effectLst/>
        </p:spPr>
      </p:pic>
    </p:spTree>
    <p:extLst>
      <p:ext uri="{BB962C8B-B14F-4D97-AF65-F5344CB8AC3E}">
        <p14:creationId xmlns:p14="http://schemas.microsoft.com/office/powerpoint/2010/main" val="1403244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US" b="1" dirty="0"/>
              <a:t>Structured Query Language (SQL)</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40903"/>
            <a:ext cx="12192000" cy="5917097"/>
          </a:xfrm>
        </p:spPr>
        <p:txBody>
          <a:bodyPr vert="horz" lIns="91440" tIns="45720" rIns="91440" bIns="45720" rtlCol="0">
            <a:noAutofit/>
          </a:bodyPr>
          <a:lstStyle/>
          <a:p>
            <a:pPr algn="just"/>
            <a:r>
              <a:rPr lang="en-US" sz="2000" dirty="0"/>
              <a:t>SQL commands are case-insensitive. But, it is a common practice to write commands and clauses in uppercase alphabets just to differentiate them from table name and attribute names. </a:t>
            </a:r>
          </a:p>
          <a:p>
            <a:pPr algn="just"/>
            <a:r>
              <a:rPr lang="en-US" sz="2000" dirty="0"/>
              <a:t>Some of the examples to understand the usage of SQL statements – </a:t>
            </a:r>
          </a:p>
          <a:p>
            <a:pPr algn="just"/>
            <a:r>
              <a:rPr lang="en-US" sz="2000" dirty="0"/>
              <a:t>CREATE TABLE Tracks (title TEXT, plays INTEGER): This command creates a table called as Tracks with the attributes title and plays where title can store data of type TEXT and plays can store data of type INTEGER. </a:t>
            </a:r>
          </a:p>
          <a:p>
            <a:pPr algn="just"/>
            <a:r>
              <a:rPr lang="en-US" sz="2000" dirty="0"/>
              <a:t>INSERT INTO Tracks (title, plays) VALUES ('My Way', 15): This command inserts one record into the table Tracks where values for the attributes title and plays are My Way and 15 respectively. </a:t>
            </a:r>
          </a:p>
          <a:p>
            <a:pPr algn="just"/>
            <a:r>
              <a:rPr lang="en-US" sz="2000" dirty="0"/>
              <a:t>SELECT * FROM Tracks: Retrieves all the records from the table Tracks </a:t>
            </a:r>
          </a:p>
          <a:p>
            <a:pPr algn="just"/>
            <a:r>
              <a:rPr lang="en-US" sz="2000" dirty="0"/>
              <a:t>SELECT * FROM Tracks WHERE title = 'My Way’: Retrieves the records from the table Tracks having the value of attribute title as My Way</a:t>
            </a:r>
          </a:p>
          <a:p>
            <a:pPr algn="just"/>
            <a:r>
              <a:rPr lang="en-US" sz="2000" dirty="0"/>
              <a:t>SELECT title, plays FROM Tracks ORDER BY title: The values of attributes title and plays are retrieved from the table Tracks with the records ordered in ascending order of title. </a:t>
            </a:r>
          </a:p>
          <a:p>
            <a:pPr algn="just"/>
            <a:r>
              <a:rPr lang="en-US" sz="2000" dirty="0"/>
              <a:t>UPDATE Tracks SET plays = 16 WHERE title = 'My Way’: To modify the value of any particular attribute in the table, use UPDATE command. Here, the value of attribute plays is assigned to a new value for the record having value of title as My Way. </a:t>
            </a:r>
          </a:p>
          <a:p>
            <a:pPr algn="just"/>
            <a:r>
              <a:rPr lang="en-US" sz="2000" dirty="0"/>
              <a:t>DELETE FROM Tracks WHERE title = 'My Way‘: A particular record can be deleted from the table using DELETE command. Here, the record with value of attribute title as My Way is deleted from the table Tracks. </a:t>
            </a:r>
            <a:endParaRPr lang="en-IN" sz="2000" dirty="0"/>
          </a:p>
        </p:txBody>
      </p:sp>
    </p:spTree>
    <p:extLst>
      <p:ext uri="{BB962C8B-B14F-4D97-AF65-F5344CB8AC3E}">
        <p14:creationId xmlns:p14="http://schemas.microsoft.com/office/powerpoint/2010/main" val="1403244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Python MySQL - KEYS</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1033670"/>
            <a:ext cx="12192000" cy="5579165"/>
          </a:xfrm>
        </p:spPr>
        <p:txBody>
          <a:bodyPr>
            <a:normAutofit/>
          </a:bodyPr>
          <a:lstStyle/>
          <a:p>
            <a:pPr algn="just"/>
            <a:r>
              <a:rPr lang="en-US" sz="2400" b="1" dirty="0"/>
              <a:t>Three Kinds of Keys </a:t>
            </a:r>
            <a:r>
              <a:rPr lang="en-US" sz="2400" dirty="0"/>
              <a:t>: To build a data model by putting data into multiple linked tables and linking the rows of those tables can be done by using some </a:t>
            </a:r>
            <a:r>
              <a:rPr lang="en-US" sz="2400" i="1" dirty="0"/>
              <a:t>keys. There are three types of keys used in database model: </a:t>
            </a:r>
          </a:p>
          <a:p>
            <a:pPr algn="just"/>
            <a:r>
              <a:rPr lang="en-US" sz="2400" b="1" dirty="0"/>
              <a:t>A </a:t>
            </a:r>
            <a:r>
              <a:rPr lang="en-US" sz="2400" b="1" i="1" dirty="0"/>
              <a:t>logical key </a:t>
            </a:r>
            <a:r>
              <a:rPr lang="en-US" sz="2400" i="1" dirty="0"/>
              <a:t>is a key that the “real world” might use to look up a row. It defines the relationship between primary keys and foreign keys. Most of the times, a UNIQUE constraint is added to a logical key. Since the logical key is how we look up a row from the outside world, it makes little sense to allow multiple rows with the same value in the table. </a:t>
            </a:r>
          </a:p>
          <a:p>
            <a:pPr algn="just"/>
            <a:r>
              <a:rPr lang="en-US" sz="2400" b="1" dirty="0"/>
              <a:t>A </a:t>
            </a:r>
            <a:r>
              <a:rPr lang="en-US" sz="2400" b="1" i="1" dirty="0"/>
              <a:t>primary key </a:t>
            </a:r>
            <a:r>
              <a:rPr lang="en-US" sz="2400" i="1" dirty="0"/>
              <a:t>is usually a number that is assigned automatically by the database. It generally has no meaning outside the program and is only used to link rows from different tables together. When we want to look up a row in a table, usually searching for the row using the primary key is the fastest way to find the row. Since primary keys are integer numbers, they take up very little storage and can be compared or sorted very quickly. </a:t>
            </a:r>
          </a:p>
          <a:p>
            <a:pPr algn="just"/>
            <a:r>
              <a:rPr lang="en-US" sz="2400" b="1" dirty="0"/>
              <a:t>A </a:t>
            </a:r>
            <a:r>
              <a:rPr lang="en-US" sz="2400" b="1" i="1" dirty="0"/>
              <a:t>foreign key </a:t>
            </a:r>
            <a:r>
              <a:rPr lang="en-US" sz="2400" i="1" dirty="0"/>
              <a:t>is usually a number that points to the primary key of an associated row in a different table. </a:t>
            </a:r>
          </a:p>
          <a:p>
            <a:pPr algn="just">
              <a:buNone/>
            </a:pPr>
            <a:endParaRPr lang="en-IN" sz="2400" dirty="0"/>
          </a:p>
        </p:txBody>
      </p:sp>
    </p:spTree>
    <p:extLst>
      <p:ext uri="{BB962C8B-B14F-4D97-AF65-F5344CB8AC3E}">
        <p14:creationId xmlns:p14="http://schemas.microsoft.com/office/powerpoint/2010/main" val="1403244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Introduction to Database</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27652"/>
            <a:ext cx="12192000" cy="5930348"/>
          </a:xfrm>
        </p:spPr>
        <p:txBody>
          <a:bodyPr>
            <a:normAutofit fontScale="92500" lnSpcReduction="10000"/>
          </a:bodyPr>
          <a:lstStyle/>
          <a:p>
            <a:r>
              <a:rPr lang="en-GB" sz="2400" dirty="0"/>
              <a:t>A database system consists of</a:t>
            </a:r>
          </a:p>
          <a:p>
            <a:pPr lvl="1"/>
            <a:r>
              <a:rPr lang="en-GB" sz="2000" dirty="0"/>
              <a:t>Data (the database)</a:t>
            </a:r>
          </a:p>
          <a:p>
            <a:pPr lvl="1"/>
            <a:r>
              <a:rPr lang="en-GB" sz="2000" b="1" dirty="0"/>
              <a:t>Software</a:t>
            </a:r>
          </a:p>
          <a:p>
            <a:pPr lvl="1"/>
            <a:r>
              <a:rPr lang="en-GB" sz="2000" dirty="0"/>
              <a:t>Hardware</a:t>
            </a:r>
          </a:p>
          <a:p>
            <a:pPr lvl="1"/>
            <a:r>
              <a:rPr lang="en-GB" sz="2000" dirty="0"/>
              <a:t>Users</a:t>
            </a:r>
          </a:p>
          <a:p>
            <a:r>
              <a:rPr lang="en-GB" sz="2400" dirty="0"/>
              <a:t>Database systems allow users (w.r.t data) such as</a:t>
            </a:r>
          </a:p>
          <a:p>
            <a:pPr lvl="1"/>
            <a:r>
              <a:rPr lang="en-GB" sz="2000" dirty="0"/>
              <a:t>Store; Update; Retrieve; Organise and Protect</a:t>
            </a:r>
            <a:endParaRPr lang="en-IN" sz="2000" u="sng" dirty="0"/>
          </a:p>
          <a:p>
            <a:r>
              <a:rPr lang="en-GB" sz="2400" dirty="0"/>
              <a:t>Database Users</a:t>
            </a:r>
          </a:p>
          <a:p>
            <a:pPr lvl="1"/>
            <a:r>
              <a:rPr lang="en-GB" sz="2000" dirty="0"/>
              <a:t>End users: Use the database system to achieve some goal</a:t>
            </a:r>
          </a:p>
          <a:p>
            <a:pPr lvl="1"/>
            <a:r>
              <a:rPr lang="en-GB" sz="2000" dirty="0"/>
              <a:t>Application developers: Write software to allow end users to interface with the database system</a:t>
            </a:r>
          </a:p>
          <a:p>
            <a:pPr lvl="1"/>
            <a:r>
              <a:rPr lang="en-GB" sz="2000" dirty="0"/>
              <a:t>Database Administrator (DBA): Designs &amp; manages the database system</a:t>
            </a:r>
          </a:p>
          <a:p>
            <a:pPr lvl="1"/>
            <a:r>
              <a:rPr lang="en-GB" sz="2000" dirty="0"/>
              <a:t>Database systems programmer: Writes the database software itself</a:t>
            </a:r>
          </a:p>
          <a:p>
            <a:r>
              <a:rPr lang="en-GB" sz="2400" dirty="0"/>
              <a:t>Problems with early databases</a:t>
            </a:r>
          </a:p>
          <a:p>
            <a:pPr lvl="1"/>
            <a:r>
              <a:rPr lang="en-GB" sz="2000" dirty="0"/>
              <a:t>Navigating the records requires complex programs</a:t>
            </a:r>
          </a:p>
          <a:p>
            <a:pPr lvl="1"/>
            <a:r>
              <a:rPr lang="en-GB" sz="2000" dirty="0"/>
              <a:t>There is minimal data independence</a:t>
            </a:r>
          </a:p>
          <a:p>
            <a:pPr lvl="1"/>
            <a:r>
              <a:rPr lang="en-GB" sz="2000" dirty="0"/>
              <a:t>No theoretical foundations</a:t>
            </a:r>
          </a:p>
          <a:p>
            <a:pPr>
              <a:buNone/>
            </a:pPr>
            <a:r>
              <a:rPr lang="en-GB" sz="2200" dirty="0"/>
              <a:t>(Then, in 1970, E. F. Codd wrote “A Relational Model of Data for Large Shared Databanks” and introduced the</a:t>
            </a:r>
          </a:p>
          <a:p>
            <a:pPr>
              <a:buNone/>
            </a:pPr>
            <a:r>
              <a:rPr lang="en-GB" sz="2200" dirty="0"/>
              <a:t>relational model)</a:t>
            </a:r>
          </a:p>
          <a:p>
            <a:endParaRPr lang="en-GB" dirty="0"/>
          </a:p>
          <a:p>
            <a:pPr lvl="1"/>
            <a:endParaRPr lang="en-GB" sz="2000" dirty="0"/>
          </a:p>
          <a:p>
            <a:pPr>
              <a:buNone/>
            </a:pPr>
            <a:endParaRPr lang="en-IN" sz="2400" dirty="0"/>
          </a:p>
        </p:txBody>
      </p:sp>
    </p:spTree>
    <p:extLst>
      <p:ext uri="{BB962C8B-B14F-4D97-AF65-F5344CB8AC3E}">
        <p14:creationId xmlns:p14="http://schemas.microsoft.com/office/powerpoint/2010/main" val="1403244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Relational Systems</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54158"/>
            <a:ext cx="12192000" cy="5658678"/>
          </a:xfrm>
        </p:spPr>
        <p:txBody>
          <a:bodyPr>
            <a:normAutofit/>
          </a:bodyPr>
          <a:lstStyle/>
          <a:p>
            <a:r>
              <a:rPr lang="en-GB" sz="2000" dirty="0"/>
              <a:t>Information is stored as </a:t>
            </a:r>
            <a:r>
              <a:rPr lang="en-GB" sz="2000" i="1" dirty="0"/>
              <a:t>tuples</a:t>
            </a:r>
            <a:r>
              <a:rPr lang="en-GB" sz="2000" dirty="0"/>
              <a:t> or </a:t>
            </a:r>
            <a:r>
              <a:rPr lang="en-GB" sz="2000" i="1" dirty="0"/>
              <a:t>records</a:t>
            </a:r>
            <a:r>
              <a:rPr lang="en-GB" sz="2000" dirty="0"/>
              <a:t> in </a:t>
            </a:r>
            <a:r>
              <a:rPr lang="en-GB" sz="2000" i="1" dirty="0"/>
              <a:t>relations</a:t>
            </a:r>
            <a:r>
              <a:rPr lang="en-GB" sz="2000" dirty="0"/>
              <a:t> or </a:t>
            </a:r>
            <a:r>
              <a:rPr lang="en-GB" sz="2000" i="1" dirty="0"/>
              <a:t>tables</a:t>
            </a:r>
            <a:endParaRPr lang="en-GB" sz="2000" dirty="0"/>
          </a:p>
          <a:p>
            <a:r>
              <a:rPr lang="en-GB" sz="2000" dirty="0"/>
              <a:t>There is a sound mathematical theory of relations</a:t>
            </a:r>
          </a:p>
          <a:p>
            <a:r>
              <a:rPr lang="en-GB" sz="2000" dirty="0"/>
              <a:t>Most modern DBMS are based on the relational model</a:t>
            </a:r>
          </a:p>
          <a:p>
            <a:r>
              <a:rPr lang="en-GB" sz="2400" dirty="0"/>
              <a:t>The Relational model covers 3 areas:</a:t>
            </a:r>
          </a:p>
          <a:p>
            <a:pPr lvl="1"/>
            <a:r>
              <a:rPr lang="en-GB" sz="2000" dirty="0"/>
              <a:t>Data structure</a:t>
            </a:r>
          </a:p>
          <a:p>
            <a:pPr lvl="1"/>
            <a:r>
              <a:rPr lang="en-GB" sz="2000" dirty="0"/>
              <a:t>Data integrity</a:t>
            </a:r>
          </a:p>
          <a:p>
            <a:pPr lvl="1"/>
            <a:r>
              <a:rPr lang="en-GB" sz="2000" dirty="0"/>
              <a:t>Data manipulation</a:t>
            </a:r>
          </a:p>
          <a:p>
            <a:r>
              <a:rPr lang="en-GB" dirty="0"/>
              <a:t>ANSI/SPARC Architecture</a:t>
            </a:r>
          </a:p>
          <a:p>
            <a:pPr lvl="1"/>
            <a:r>
              <a:rPr lang="en-GB" sz="2000" dirty="0"/>
              <a:t>ANSI - American National Standards Institute</a:t>
            </a:r>
          </a:p>
          <a:p>
            <a:pPr lvl="1"/>
            <a:r>
              <a:rPr lang="en-GB" sz="2000" dirty="0"/>
              <a:t>SPARC - Standards Planning and Requirements Committee</a:t>
            </a:r>
          </a:p>
          <a:p>
            <a:pPr lvl="1"/>
            <a:r>
              <a:rPr lang="en-GB" sz="2000" dirty="0"/>
              <a:t>1975 - proposed a framework for DBs</a:t>
            </a:r>
          </a:p>
          <a:p>
            <a:r>
              <a:rPr lang="en-GB" sz="2400" dirty="0"/>
              <a:t>A three-level architecture</a:t>
            </a:r>
          </a:p>
          <a:p>
            <a:pPr lvl="1"/>
            <a:r>
              <a:rPr lang="en-GB" sz="2000" dirty="0"/>
              <a:t>Internal level: For systems designers</a:t>
            </a:r>
          </a:p>
          <a:p>
            <a:pPr lvl="1"/>
            <a:r>
              <a:rPr lang="en-GB" sz="2000" dirty="0"/>
              <a:t>Conceptual level: For database designers and administrators</a:t>
            </a:r>
          </a:p>
          <a:p>
            <a:pPr lvl="1"/>
            <a:r>
              <a:rPr lang="en-GB" sz="2000" dirty="0"/>
              <a:t>External level: For database users</a:t>
            </a:r>
          </a:p>
          <a:p>
            <a:pPr algn="just">
              <a:buNone/>
            </a:pPr>
            <a:endParaRPr lang="en-IN" sz="2000" dirty="0"/>
          </a:p>
          <a:p>
            <a:pPr algn="just">
              <a:buNone/>
            </a:pPr>
            <a:endParaRPr lang="en-IN" sz="2000" dirty="0"/>
          </a:p>
        </p:txBody>
      </p:sp>
    </p:spTree>
    <p:extLst>
      <p:ext uri="{BB962C8B-B14F-4D97-AF65-F5344CB8AC3E}">
        <p14:creationId xmlns:p14="http://schemas.microsoft.com/office/powerpoint/2010/main" val="1403244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Three Level Architecture</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70EAE32C-01B9-4D24-8F7D-680E6749ACEE}"/>
              </a:ext>
            </a:extLst>
          </p:cNvPr>
          <p:cNvSpPr>
            <a:spLocks noGrp="1"/>
          </p:cNvSpPr>
          <p:nvPr>
            <p:ph idx="1"/>
          </p:nvPr>
        </p:nvSpPr>
        <p:spPr>
          <a:xfrm>
            <a:off x="344557" y="1046922"/>
            <a:ext cx="3405808" cy="5579165"/>
          </a:xfrm>
          <a:ln w="3175">
            <a:solidFill>
              <a:schemeClr val="tx1"/>
            </a:solidFill>
          </a:ln>
        </p:spPr>
        <p:txBody>
          <a:bodyPr>
            <a:normAutofit/>
          </a:bodyPr>
          <a:lstStyle/>
          <a:p>
            <a:pPr algn="just"/>
            <a:r>
              <a:rPr lang="en-GB" sz="2000" b="1" dirty="0"/>
              <a:t>Internal Level</a:t>
            </a:r>
            <a:r>
              <a:rPr lang="en-GB" sz="2000" dirty="0"/>
              <a:t>: Deals with physical storage of data</a:t>
            </a:r>
          </a:p>
          <a:p>
            <a:pPr lvl="1" algn="just"/>
            <a:r>
              <a:rPr lang="en-GB" sz="2000" dirty="0"/>
              <a:t>Structure of records on disk - files, pages, blocks</a:t>
            </a:r>
          </a:p>
          <a:p>
            <a:pPr lvl="1" algn="just"/>
            <a:r>
              <a:rPr lang="en-GB" sz="2000" dirty="0"/>
              <a:t>Indexes and ordering of records</a:t>
            </a:r>
          </a:p>
          <a:p>
            <a:pPr lvl="1" algn="just"/>
            <a:r>
              <a:rPr lang="en-GB" sz="2000" dirty="0"/>
              <a:t>Used by database system programmers</a:t>
            </a:r>
          </a:p>
          <a:p>
            <a:pPr algn="just"/>
            <a:r>
              <a:rPr lang="en-GB" sz="2000" b="1" dirty="0"/>
              <a:t>Internal Schema</a:t>
            </a:r>
          </a:p>
          <a:p>
            <a:pPr lvl="1" algn="just">
              <a:spcBef>
                <a:spcPct val="0"/>
              </a:spcBef>
              <a:buFontTx/>
              <a:buNone/>
            </a:pPr>
            <a:r>
              <a:rPr lang="en-GB" sz="1800" dirty="0"/>
              <a:t>RECORD EMP</a:t>
            </a:r>
          </a:p>
          <a:p>
            <a:pPr lvl="1" algn="just">
              <a:spcBef>
                <a:spcPct val="0"/>
              </a:spcBef>
              <a:buFontTx/>
              <a:buNone/>
            </a:pPr>
            <a:r>
              <a:rPr lang="en-GB" sz="1800" dirty="0"/>
              <a:t>LENGTH=44</a:t>
            </a:r>
          </a:p>
          <a:p>
            <a:pPr lvl="1" algn="just">
              <a:spcBef>
                <a:spcPct val="0"/>
              </a:spcBef>
              <a:buFontTx/>
              <a:buNone/>
            </a:pPr>
            <a:r>
              <a:rPr lang="en-GB" sz="1800" dirty="0"/>
              <a:t>HEADER: BYTE(5)</a:t>
            </a:r>
          </a:p>
          <a:p>
            <a:pPr lvl="1" algn="just">
              <a:spcBef>
                <a:spcPct val="0"/>
              </a:spcBef>
              <a:buFontTx/>
              <a:buNone/>
            </a:pPr>
            <a:r>
              <a:rPr lang="en-GB" sz="1800" dirty="0"/>
              <a:t>  OFFSET=0</a:t>
            </a:r>
          </a:p>
          <a:p>
            <a:pPr lvl="1" algn="just">
              <a:spcBef>
                <a:spcPct val="0"/>
              </a:spcBef>
              <a:buFontTx/>
              <a:buNone/>
            </a:pPr>
            <a:r>
              <a:rPr lang="en-GB" sz="1800" dirty="0"/>
              <a:t>NAME: BYTE(25)</a:t>
            </a:r>
          </a:p>
          <a:p>
            <a:pPr lvl="1" algn="just">
              <a:spcBef>
                <a:spcPct val="0"/>
              </a:spcBef>
              <a:buFontTx/>
              <a:buNone/>
            </a:pPr>
            <a:r>
              <a:rPr lang="en-GB" sz="1800" dirty="0"/>
              <a:t>  OFFSET=5</a:t>
            </a:r>
          </a:p>
          <a:p>
            <a:pPr lvl="1" algn="just">
              <a:spcBef>
                <a:spcPct val="0"/>
              </a:spcBef>
              <a:buFontTx/>
              <a:buNone/>
            </a:pPr>
            <a:r>
              <a:rPr lang="en-GB" sz="1800" dirty="0"/>
              <a:t>SALARY: FULLWORD</a:t>
            </a:r>
          </a:p>
          <a:p>
            <a:pPr lvl="1" algn="just">
              <a:spcBef>
                <a:spcPct val="0"/>
              </a:spcBef>
              <a:buFontTx/>
              <a:buNone/>
            </a:pPr>
            <a:r>
              <a:rPr lang="en-GB" sz="1800" dirty="0"/>
              <a:t>  OFFSET=30</a:t>
            </a:r>
          </a:p>
          <a:p>
            <a:pPr lvl="1" algn="just">
              <a:spcBef>
                <a:spcPct val="0"/>
              </a:spcBef>
              <a:buFontTx/>
              <a:buNone/>
            </a:pPr>
            <a:r>
              <a:rPr lang="en-GB" sz="1800" dirty="0"/>
              <a:t>DEPT: BYTE(10)</a:t>
            </a:r>
          </a:p>
          <a:p>
            <a:pPr lvl="1" algn="just">
              <a:spcBef>
                <a:spcPct val="0"/>
              </a:spcBef>
              <a:buFontTx/>
              <a:buNone/>
            </a:pPr>
            <a:r>
              <a:rPr lang="en-GB" sz="1800" dirty="0"/>
              <a:t>  OFFSET=34</a:t>
            </a:r>
            <a:endParaRPr lang="en-GB" sz="1600" dirty="0"/>
          </a:p>
          <a:p>
            <a:pPr algn="just">
              <a:buNone/>
            </a:pPr>
            <a:endParaRPr lang="en-IN" sz="2000" dirty="0"/>
          </a:p>
        </p:txBody>
      </p:sp>
      <p:sp>
        <p:nvSpPr>
          <p:cNvPr id="6" name="Content Placeholder 2">
            <a:extLst>
              <a:ext uri="{FF2B5EF4-FFF2-40B4-BE49-F238E27FC236}">
                <a16:creationId xmlns:a16="http://schemas.microsoft.com/office/drawing/2014/main" id="{70EAE32C-01B9-4D24-8F7D-680E6749ACEE}"/>
              </a:ext>
            </a:extLst>
          </p:cNvPr>
          <p:cNvSpPr txBox="1">
            <a:spLocks/>
          </p:cNvSpPr>
          <p:nvPr/>
        </p:nvSpPr>
        <p:spPr>
          <a:xfrm>
            <a:off x="4207566" y="1053548"/>
            <a:ext cx="3405808" cy="5579165"/>
          </a:xfrm>
          <a:prstGeom prst="rect">
            <a:avLst/>
          </a:prstGeom>
          <a:ln w="3175">
            <a:solidFill>
              <a:schemeClr val="tx1"/>
            </a:solidFill>
          </a:ln>
        </p:spPr>
        <p:txBody>
          <a:bodyPr vert="horz" lIns="91440" tIns="45720" rIns="91440" bIns="45720" rtlCol="0">
            <a:normAutofit/>
          </a:bodyPr>
          <a:lstStyle/>
          <a:p>
            <a:pPr indent="-228600" algn="just">
              <a:buFont typeface="Arial" panose="020B0604020202020204" pitchFamily="34" charset="0"/>
              <a:buChar char="•"/>
            </a:pPr>
            <a:r>
              <a:rPr lang="en-GB" sz="2000" b="1" dirty="0"/>
              <a:t>Conceptual Level</a:t>
            </a:r>
            <a:r>
              <a:rPr kumimoji="0" lang="en-GB" sz="2000" b="0" i="0" u="none" strike="noStrike" kern="1200" cap="none" spc="0" normalizeH="0" baseline="0" noProof="0" dirty="0">
                <a:ln>
                  <a:noFill/>
                </a:ln>
                <a:solidFill>
                  <a:schemeClr val="tx1"/>
                </a:solidFill>
                <a:effectLst/>
                <a:uLnTx/>
                <a:uFillTx/>
                <a:latin typeface="+mn-lt"/>
                <a:ea typeface="+mn-ea"/>
                <a:cs typeface="+mn-cs"/>
              </a:rPr>
              <a:t>: </a:t>
            </a:r>
            <a:r>
              <a:rPr lang="en-GB" sz="2000" dirty="0"/>
              <a:t>Deals with the organisation of the data as a whole</a:t>
            </a:r>
          </a:p>
          <a:p>
            <a:pPr lvl="1" indent="-228600" algn="just">
              <a:buFont typeface="Arial" panose="020B0604020202020204" pitchFamily="34" charset="0"/>
              <a:buChar char="•"/>
            </a:pPr>
            <a:r>
              <a:rPr lang="en-GB" sz="2000" dirty="0"/>
              <a:t>Abstractions are used to remove unnecessary details of the internal level</a:t>
            </a:r>
          </a:p>
          <a:p>
            <a:pPr lvl="1" indent="-228600" algn="just">
              <a:buFont typeface="Arial" panose="020B0604020202020204" pitchFamily="34" charset="0"/>
              <a:buChar char="•"/>
            </a:pPr>
            <a:r>
              <a:rPr lang="en-GB" sz="2000" dirty="0"/>
              <a:t>Used by DBAs and application programmers</a:t>
            </a:r>
          </a:p>
          <a:p>
            <a:pPr marL="228600" indent="-228600" algn="just">
              <a:lnSpc>
                <a:spcPct val="90000"/>
              </a:lnSpc>
              <a:spcBef>
                <a:spcPts val="1000"/>
              </a:spcBef>
              <a:buFont typeface="Arial" panose="020B0604020202020204" pitchFamily="34" charset="0"/>
              <a:buChar char="•"/>
            </a:pPr>
            <a:r>
              <a:rPr lang="en-GB" sz="2000" b="1" dirty="0"/>
              <a:t>Conceptual Schema</a:t>
            </a:r>
          </a:p>
          <a:p>
            <a:pPr lvl="1" indent="-228600" algn="just">
              <a:lnSpc>
                <a:spcPct val="90000"/>
              </a:lnSpc>
              <a:buFontTx/>
              <a:buNone/>
            </a:pPr>
            <a:r>
              <a:rPr lang="en-GB" sz="2000" dirty="0"/>
              <a:t>	CREATE TABLE</a:t>
            </a:r>
          </a:p>
          <a:p>
            <a:pPr lvl="1" indent="-228600" algn="just">
              <a:lnSpc>
                <a:spcPct val="90000"/>
              </a:lnSpc>
              <a:buFontTx/>
              <a:buNone/>
            </a:pPr>
            <a:r>
              <a:rPr lang="en-GB" sz="2000" dirty="0"/>
              <a:t>	Employee (</a:t>
            </a:r>
          </a:p>
          <a:p>
            <a:pPr lvl="1" indent="-228600" algn="just">
              <a:lnSpc>
                <a:spcPct val="90000"/>
              </a:lnSpc>
              <a:buFontTx/>
              <a:buNone/>
            </a:pPr>
            <a:r>
              <a:rPr lang="en-GB" sz="2000" dirty="0"/>
              <a:t> 	Name </a:t>
            </a:r>
          </a:p>
          <a:p>
            <a:pPr lvl="1" indent="-228600" algn="just">
              <a:lnSpc>
                <a:spcPct val="90000"/>
              </a:lnSpc>
              <a:buFontTx/>
              <a:buNone/>
            </a:pPr>
            <a:r>
              <a:rPr lang="en-GB" sz="2000" dirty="0"/>
              <a:t>  	VARCHAR(25),</a:t>
            </a:r>
          </a:p>
          <a:p>
            <a:pPr lvl="1" indent="-228600" algn="just">
              <a:lnSpc>
                <a:spcPct val="90000"/>
              </a:lnSpc>
              <a:buFontTx/>
              <a:buNone/>
            </a:pPr>
            <a:r>
              <a:rPr lang="en-GB" sz="2000" dirty="0"/>
              <a:t> 	Salary REAL,</a:t>
            </a:r>
          </a:p>
          <a:p>
            <a:pPr lvl="1" indent="-228600" algn="just">
              <a:lnSpc>
                <a:spcPct val="90000"/>
              </a:lnSpc>
              <a:buFontTx/>
              <a:buNone/>
            </a:pPr>
            <a:r>
              <a:rPr lang="en-GB" sz="2000" dirty="0"/>
              <a:t> 	Dept_Name</a:t>
            </a:r>
          </a:p>
          <a:p>
            <a:pPr lvl="1" indent="-228600" algn="just">
              <a:lnSpc>
                <a:spcPct val="90000"/>
              </a:lnSpc>
              <a:buFontTx/>
              <a:buNone/>
            </a:pPr>
            <a:r>
              <a:rPr lang="en-GB" sz="2000" dirty="0"/>
              <a:t>  	VARCHAR(10))</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2">
            <a:extLst>
              <a:ext uri="{FF2B5EF4-FFF2-40B4-BE49-F238E27FC236}">
                <a16:creationId xmlns:a16="http://schemas.microsoft.com/office/drawing/2014/main" id="{70EAE32C-01B9-4D24-8F7D-680E6749ACEE}"/>
              </a:ext>
            </a:extLst>
          </p:cNvPr>
          <p:cNvSpPr txBox="1">
            <a:spLocks/>
          </p:cNvSpPr>
          <p:nvPr/>
        </p:nvSpPr>
        <p:spPr>
          <a:xfrm>
            <a:off x="8183218" y="1040296"/>
            <a:ext cx="3405808" cy="5579165"/>
          </a:xfrm>
          <a:prstGeom prst="rect">
            <a:avLst/>
          </a:prstGeom>
          <a:ln w="3175">
            <a:solidFill>
              <a:schemeClr val="tx1"/>
            </a:solidFill>
          </a:ln>
        </p:spPr>
        <p:txBody>
          <a:bodyPr vert="horz" lIns="91440" tIns="45720" rIns="91440" bIns="45720" rtlCol="0">
            <a:normAutofit/>
          </a:bodyPr>
          <a:lstStyle/>
          <a:p>
            <a:pPr indent="-228600" algn="just">
              <a:buFont typeface="Arial" panose="020B0604020202020204" pitchFamily="34" charset="0"/>
              <a:buChar char="•"/>
            </a:pPr>
            <a:r>
              <a:rPr lang="en-GB" sz="2000" b="1" dirty="0"/>
              <a:t>External Level: </a:t>
            </a:r>
            <a:r>
              <a:rPr lang="en-GB" sz="2000" dirty="0"/>
              <a:t>Provides a view of the database tailored to a user</a:t>
            </a:r>
          </a:p>
          <a:p>
            <a:pPr lvl="1" indent="-228600" algn="just">
              <a:buFont typeface="Arial" panose="020B0604020202020204" pitchFamily="34" charset="0"/>
              <a:buChar char="•"/>
            </a:pPr>
            <a:r>
              <a:rPr lang="en-GB" sz="2000" dirty="0"/>
              <a:t>Parts of the data may be hidden</a:t>
            </a:r>
          </a:p>
          <a:p>
            <a:pPr lvl="1" indent="-228600" algn="just">
              <a:buFont typeface="Arial" panose="020B0604020202020204" pitchFamily="34" charset="0"/>
              <a:buChar char="•"/>
            </a:pPr>
            <a:r>
              <a:rPr lang="en-GB" sz="2000" dirty="0"/>
              <a:t>Data is presented in a useful form</a:t>
            </a:r>
          </a:p>
          <a:p>
            <a:pPr lvl="1" indent="-228600" algn="just">
              <a:buFont typeface="Arial" panose="020B0604020202020204" pitchFamily="34" charset="0"/>
              <a:buChar char="•"/>
            </a:pPr>
            <a:r>
              <a:rPr lang="en-GB" sz="2000" dirty="0"/>
              <a:t>Used by end users and application programmers</a:t>
            </a:r>
          </a:p>
          <a:p>
            <a:pPr marL="228600" indent="-228600" algn="just">
              <a:lnSpc>
                <a:spcPct val="90000"/>
              </a:lnSpc>
              <a:spcBef>
                <a:spcPts val="1000"/>
              </a:spcBef>
              <a:buFont typeface="Arial" panose="020B0604020202020204" pitchFamily="34" charset="0"/>
              <a:buChar char="•"/>
            </a:pPr>
            <a:r>
              <a:rPr lang="en-GB" sz="2000" b="1" dirty="0"/>
              <a:t>External Schemas</a:t>
            </a:r>
          </a:p>
          <a:p>
            <a:pPr lvl="1" indent="-228600" algn="just">
              <a:lnSpc>
                <a:spcPct val="90000"/>
              </a:lnSpc>
              <a:buFontTx/>
              <a:buNone/>
            </a:pPr>
            <a:r>
              <a:rPr lang="en-GB" sz="2000" dirty="0"/>
              <a:t>	Payroll:</a:t>
            </a:r>
          </a:p>
          <a:p>
            <a:pPr lvl="1" indent="-228600" algn="just">
              <a:lnSpc>
                <a:spcPct val="90000"/>
              </a:lnSpc>
              <a:buFontTx/>
              <a:buNone/>
            </a:pPr>
            <a:r>
              <a:rPr lang="en-GB" sz="2000" dirty="0"/>
              <a:t> 		String Name</a:t>
            </a:r>
          </a:p>
          <a:p>
            <a:pPr lvl="1" indent="-228600" algn="just">
              <a:lnSpc>
                <a:spcPct val="90000"/>
              </a:lnSpc>
              <a:buFontTx/>
              <a:buNone/>
            </a:pPr>
            <a:r>
              <a:rPr lang="en-GB" sz="2000" dirty="0"/>
              <a:t> 		double Salary</a:t>
            </a:r>
          </a:p>
          <a:p>
            <a:pPr lvl="1" indent="-228600" algn="just">
              <a:lnSpc>
                <a:spcPct val="90000"/>
              </a:lnSpc>
              <a:buFontTx/>
              <a:buNone/>
            </a:pPr>
            <a:endParaRPr lang="en-GB" sz="2000" dirty="0"/>
          </a:p>
          <a:p>
            <a:pPr lvl="1" indent="-228600" algn="just">
              <a:lnSpc>
                <a:spcPct val="90000"/>
              </a:lnSpc>
              <a:buFontTx/>
              <a:buNone/>
            </a:pPr>
            <a:r>
              <a:rPr lang="en-GB" sz="2000" dirty="0"/>
              <a:t>	Personnel:</a:t>
            </a:r>
          </a:p>
          <a:p>
            <a:pPr lvl="1" indent="-228600" algn="just">
              <a:lnSpc>
                <a:spcPct val="90000"/>
              </a:lnSpc>
              <a:buFontTx/>
              <a:buNone/>
            </a:pPr>
            <a:r>
              <a:rPr lang="en-GB" sz="2000" dirty="0"/>
              <a:t>	 	char *Name</a:t>
            </a:r>
          </a:p>
          <a:p>
            <a:pPr lvl="1" indent="-228600" algn="just">
              <a:lnSpc>
                <a:spcPct val="90000"/>
              </a:lnSpc>
              <a:buFontTx/>
              <a:buNone/>
            </a:pPr>
            <a:r>
              <a:rPr lang="en-GB" sz="2000" dirty="0"/>
              <a:t> 		char *Department</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403244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Three Level Architecture Mapping</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70EAE32C-01B9-4D24-8F7D-680E6749ACEE}"/>
              </a:ext>
            </a:extLst>
          </p:cNvPr>
          <p:cNvSpPr>
            <a:spLocks noGrp="1"/>
          </p:cNvSpPr>
          <p:nvPr>
            <p:ph idx="1"/>
          </p:nvPr>
        </p:nvSpPr>
        <p:spPr>
          <a:xfrm>
            <a:off x="185532" y="993914"/>
            <a:ext cx="5804452" cy="5864086"/>
          </a:xfrm>
        </p:spPr>
        <p:txBody>
          <a:bodyPr>
            <a:normAutofit/>
          </a:bodyPr>
          <a:lstStyle/>
          <a:p>
            <a:pPr algn="just"/>
            <a:r>
              <a:rPr lang="en-GB" dirty="0"/>
              <a:t>Mappings translate information from one level to the next</a:t>
            </a:r>
          </a:p>
          <a:p>
            <a:pPr lvl="1" algn="just"/>
            <a:r>
              <a:rPr lang="en-GB" dirty="0"/>
              <a:t>External/Conceptual</a:t>
            </a:r>
          </a:p>
          <a:p>
            <a:pPr lvl="1" algn="just"/>
            <a:r>
              <a:rPr lang="en-GB" dirty="0"/>
              <a:t>Conceptual/Internal</a:t>
            </a:r>
          </a:p>
          <a:p>
            <a:pPr algn="just"/>
            <a:r>
              <a:rPr lang="en-GB" dirty="0"/>
              <a:t>These mappings provide data independence</a:t>
            </a:r>
          </a:p>
          <a:p>
            <a:pPr algn="just"/>
            <a:r>
              <a:rPr lang="en-GB" dirty="0"/>
              <a:t>Physical data independence</a:t>
            </a:r>
          </a:p>
          <a:p>
            <a:pPr lvl="1" algn="just"/>
            <a:r>
              <a:rPr lang="en-GB" dirty="0"/>
              <a:t>Changes to internal level shouldn’t affect conceptual level</a:t>
            </a:r>
          </a:p>
          <a:p>
            <a:pPr algn="just"/>
            <a:r>
              <a:rPr lang="en-GB" dirty="0"/>
              <a:t>Logical data independence</a:t>
            </a:r>
          </a:p>
          <a:p>
            <a:pPr lvl="1" algn="just"/>
            <a:r>
              <a:rPr lang="en-GB" dirty="0"/>
              <a:t>Conceptual level changes shouldn’t affect external levels</a:t>
            </a:r>
            <a:endParaRPr lang="en-IN" sz="2400" dirty="0"/>
          </a:p>
        </p:txBody>
      </p:sp>
      <p:pic>
        <p:nvPicPr>
          <p:cNvPr id="3075" name="Picture 3"/>
          <p:cNvPicPr>
            <a:picLocks noChangeAspect="1" noChangeArrowheads="1"/>
          </p:cNvPicPr>
          <p:nvPr/>
        </p:nvPicPr>
        <p:blipFill>
          <a:blip r:embed="rId2"/>
          <a:srcRect/>
          <a:stretch>
            <a:fillRect/>
          </a:stretch>
        </p:blipFill>
        <p:spPr bwMode="auto">
          <a:xfrm>
            <a:off x="6241774" y="993913"/>
            <a:ext cx="5777948" cy="5552661"/>
          </a:xfrm>
          <a:prstGeom prst="rect">
            <a:avLst/>
          </a:prstGeom>
          <a:noFill/>
          <a:ln w="3175">
            <a:solidFill>
              <a:schemeClr val="tx1"/>
            </a:solidFill>
            <a:miter lim="800000"/>
            <a:headEnd/>
            <a:tailEnd/>
          </a:ln>
          <a:effectLst/>
        </p:spPr>
      </p:pic>
    </p:spTree>
    <p:extLst>
      <p:ext uri="{BB962C8B-B14F-4D97-AF65-F5344CB8AC3E}">
        <p14:creationId xmlns:p14="http://schemas.microsoft.com/office/powerpoint/2010/main" val="1403244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77500" lnSpcReduction="20000"/>
          </a:bodyPr>
          <a:lstStyle/>
          <a:p>
            <a:r>
              <a:rPr lang="en-IN" sz="3200" b="1" i="1" dirty="0">
                <a:solidFill>
                  <a:srgbClr val="C00000"/>
                </a:solidFill>
              </a:rPr>
              <a:t>Raghu Prasad K S</a:t>
            </a:r>
            <a:r>
              <a:rPr lang="en-IN" sz="3200" dirty="0">
                <a:solidFill>
                  <a:srgbClr val="C00000"/>
                </a:solidFill>
              </a:rPr>
              <a:t> </a:t>
            </a:r>
            <a:r>
              <a:rPr lang="en-IN" sz="3200" dirty="0"/>
              <a:t>– BE, MS, CEO of </a:t>
            </a:r>
            <a:r>
              <a:rPr lang="en-IN" sz="3200" dirty="0" err="1"/>
              <a:t>Kasuhalya</a:t>
            </a:r>
            <a:r>
              <a:rPr lang="en-IN" sz="3200" dirty="0"/>
              <a:t> Technologies</a:t>
            </a:r>
          </a:p>
          <a:p>
            <a:r>
              <a:rPr lang="en-IN" sz="3200" dirty="0"/>
              <a:t>Total of 24 years of experience</a:t>
            </a:r>
          </a:p>
          <a:p>
            <a:r>
              <a:rPr lang="en-IN" sz="3200" dirty="0"/>
              <a:t>7 years as a lecturer in an Engineering College</a:t>
            </a:r>
          </a:p>
          <a:p>
            <a:r>
              <a:rPr lang="en-IN" sz="3200" dirty="0"/>
              <a:t>17 Years into IT</a:t>
            </a:r>
          </a:p>
          <a:p>
            <a:r>
              <a:rPr lang="en-IN" sz="3200" dirty="0"/>
              <a:t>Worked with companies like </a:t>
            </a:r>
            <a:r>
              <a:rPr lang="en-IN" sz="3200" dirty="0" err="1"/>
              <a:t>CISCO,CSC,ICICI,First</a:t>
            </a:r>
            <a:r>
              <a:rPr lang="en-IN" sz="3200" dirty="0"/>
              <a:t> Apex – NTT Data</a:t>
            </a:r>
          </a:p>
          <a:p>
            <a:r>
              <a:rPr lang="en-IN" sz="3200" dirty="0"/>
              <a:t>Currently into Corporate training and consultancy</a:t>
            </a:r>
          </a:p>
          <a:p>
            <a:r>
              <a:rPr lang="en-IN" sz="3200" dirty="0"/>
              <a:t>Worked with corporates and public sector</a:t>
            </a:r>
          </a:p>
          <a:p>
            <a:r>
              <a:rPr lang="en-IN" sz="3200" dirty="0"/>
              <a:t>Technologies – </a:t>
            </a:r>
            <a:r>
              <a:rPr lang="en-IN" sz="3200" dirty="0" err="1"/>
              <a:t>Java,Python,AI,ML,Web</a:t>
            </a:r>
            <a:r>
              <a:rPr lang="en-IN" sz="3200" dirty="0"/>
              <a:t> </a:t>
            </a:r>
            <a:r>
              <a:rPr lang="en-IN" sz="3200" dirty="0" err="1"/>
              <a:t>technologies,Java</a:t>
            </a:r>
            <a:r>
              <a:rPr lang="en-IN" sz="3200" dirty="0"/>
              <a:t> Script technologies (MEAN stack),</a:t>
            </a:r>
            <a:r>
              <a:rPr lang="en-IN" sz="3200" dirty="0" err="1"/>
              <a:t>IOT,Test</a:t>
            </a:r>
            <a:r>
              <a:rPr lang="en-IN" sz="3200" dirty="0"/>
              <a:t> Automation – </a:t>
            </a:r>
            <a:r>
              <a:rPr lang="en-IN" sz="3200" dirty="0" err="1"/>
              <a:t>Selenium,Jmeter</a:t>
            </a:r>
            <a:endParaRPr lang="en-IN" sz="3200" dirty="0"/>
          </a:p>
          <a:p>
            <a:r>
              <a:rPr lang="en-IN" sz="3200" b="1" dirty="0">
                <a:solidFill>
                  <a:srgbClr val="C00000"/>
                </a:solidFill>
              </a:rPr>
              <a:t>CSR Activities</a:t>
            </a:r>
          </a:p>
          <a:p>
            <a:r>
              <a:rPr lang="en-IN" sz="3200" dirty="0"/>
              <a:t>Professional Yoga Trainer and motivational speaker</a:t>
            </a:r>
          </a:p>
          <a:p>
            <a:endParaRPr lang="en-IN" dirty="0"/>
          </a:p>
        </p:txBody>
      </p:sp>
    </p:spTree>
    <p:extLst>
      <p:ext uri="{BB962C8B-B14F-4D97-AF65-F5344CB8AC3E}">
        <p14:creationId xmlns:p14="http://schemas.microsoft.com/office/powerpoint/2010/main" val="3781494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Python and Databases</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1033670"/>
            <a:ext cx="12192000" cy="1497495"/>
          </a:xfrm>
        </p:spPr>
        <p:txBody>
          <a:bodyPr>
            <a:normAutofit/>
          </a:bodyPr>
          <a:lstStyle/>
          <a:p>
            <a:pPr algn="just"/>
            <a:r>
              <a:rPr lang="en-US" sz="2000" dirty="0"/>
              <a:t>For database programming, Python supports many database servers:</a:t>
            </a:r>
          </a:p>
          <a:p>
            <a:pPr>
              <a:buNone/>
            </a:pPr>
            <a:r>
              <a:rPr lang="en-US" sz="2000" dirty="0"/>
              <a:t>MySQL, Oracle, PostgreSQL, SQLite, Sybase, Microsoft SQL Server, MSQL, Microsoft Access, and many more. </a:t>
            </a:r>
          </a:p>
          <a:p>
            <a:pPr fontAlgn="base"/>
            <a:r>
              <a:rPr lang="en-US" sz="2000" dirty="0"/>
              <a:t>It also supports Data Query Statements, DDL – Data Definition Language; DQL – Data Query Language; DML – Data Manipulation Language; DCL – Data Control Language</a:t>
            </a:r>
          </a:p>
          <a:p>
            <a:pPr algn="just"/>
            <a:endParaRPr lang="en-US" sz="2000" dirty="0"/>
          </a:p>
        </p:txBody>
      </p:sp>
      <p:pic>
        <p:nvPicPr>
          <p:cNvPr id="4101" name="Picture 5"/>
          <p:cNvPicPr>
            <a:picLocks noChangeAspect="1" noChangeArrowheads="1"/>
          </p:cNvPicPr>
          <p:nvPr/>
        </p:nvPicPr>
        <p:blipFill>
          <a:blip r:embed="rId2"/>
          <a:srcRect/>
          <a:stretch>
            <a:fillRect/>
          </a:stretch>
        </p:blipFill>
        <p:spPr bwMode="auto">
          <a:xfrm>
            <a:off x="172278" y="2571542"/>
            <a:ext cx="5115339" cy="4286457"/>
          </a:xfrm>
          <a:prstGeom prst="rect">
            <a:avLst/>
          </a:prstGeom>
          <a:noFill/>
          <a:ln w="9525">
            <a:noFill/>
            <a:miter lim="800000"/>
            <a:headEnd/>
            <a:tailEnd/>
          </a:ln>
          <a:effectLst/>
        </p:spPr>
      </p:pic>
      <p:sp>
        <p:nvSpPr>
          <p:cNvPr id="9" name="Rectangle 8"/>
          <p:cNvSpPr/>
          <p:nvPr/>
        </p:nvSpPr>
        <p:spPr>
          <a:xfrm>
            <a:off x="5512905" y="2600165"/>
            <a:ext cx="6096000" cy="3785652"/>
          </a:xfrm>
          <a:prstGeom prst="rect">
            <a:avLst/>
          </a:prstGeom>
          <a:ln w="3175">
            <a:solidFill>
              <a:schemeClr val="tx1"/>
            </a:solidFill>
          </a:ln>
        </p:spPr>
        <p:txBody>
          <a:bodyPr wrap="square">
            <a:spAutoFit/>
          </a:bodyPr>
          <a:lstStyle/>
          <a:p>
            <a:pPr fontAlgn="base"/>
            <a:r>
              <a:rPr lang="en-US" sz="2400" dirty="0"/>
              <a:t>Advantages of Database Programming with Python have the following benefits:</a:t>
            </a:r>
          </a:p>
          <a:p>
            <a:pPr fontAlgn="base">
              <a:buFont typeface="Arial" pitchFamily="34" charset="0"/>
              <a:buChar char="•"/>
            </a:pPr>
            <a:r>
              <a:rPr lang="en-US" sz="2400" dirty="0"/>
              <a:t>Platform-independent</a:t>
            </a:r>
          </a:p>
          <a:p>
            <a:pPr fontAlgn="base">
              <a:buFont typeface="Arial" pitchFamily="34" charset="0"/>
              <a:buChar char="•"/>
            </a:pPr>
            <a:r>
              <a:rPr lang="en-US" sz="2400" dirty="0"/>
              <a:t>Faster and more efficient</a:t>
            </a:r>
          </a:p>
          <a:p>
            <a:pPr fontAlgn="base">
              <a:buFont typeface="Arial" pitchFamily="34" charset="0"/>
              <a:buChar char="•"/>
            </a:pPr>
            <a:r>
              <a:rPr lang="en-US" sz="2400" dirty="0"/>
              <a:t>Portable</a:t>
            </a:r>
          </a:p>
          <a:p>
            <a:pPr fontAlgn="base">
              <a:buFont typeface="Arial" pitchFamily="34" charset="0"/>
              <a:buChar char="•"/>
            </a:pPr>
            <a:r>
              <a:rPr lang="en-US" sz="2400" dirty="0"/>
              <a:t>Support for relational database systems</a:t>
            </a:r>
          </a:p>
          <a:p>
            <a:pPr fontAlgn="base">
              <a:buFont typeface="Arial" pitchFamily="34" charset="0"/>
              <a:buChar char="•"/>
            </a:pPr>
            <a:r>
              <a:rPr lang="en-US" sz="2400" dirty="0"/>
              <a:t>Easy to migrate and port database application interfaces</a:t>
            </a:r>
          </a:p>
          <a:p>
            <a:pPr fontAlgn="base">
              <a:buFont typeface="Arial" pitchFamily="34" charset="0"/>
              <a:buChar char="•"/>
            </a:pPr>
            <a:r>
              <a:rPr lang="en-US" sz="2400" dirty="0"/>
              <a:t>Support for SQL cursors</a:t>
            </a:r>
          </a:p>
          <a:p>
            <a:pPr fontAlgn="base">
              <a:buFont typeface="Arial" pitchFamily="34" charset="0"/>
              <a:buChar char="•"/>
            </a:pPr>
            <a:r>
              <a:rPr lang="en-US" sz="2400" dirty="0"/>
              <a:t>It handles open and closed connections</a:t>
            </a:r>
          </a:p>
        </p:txBody>
      </p:sp>
    </p:spTree>
    <p:extLst>
      <p:ext uri="{BB962C8B-B14F-4D97-AF65-F5344CB8AC3E}">
        <p14:creationId xmlns:p14="http://schemas.microsoft.com/office/powerpoint/2010/main" val="1403244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US" dirty="0"/>
              <a:t>Python MySQL</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1033670"/>
            <a:ext cx="12192000" cy="5579165"/>
          </a:xfrm>
        </p:spPr>
        <p:txBody>
          <a:bodyPr>
            <a:normAutofit/>
          </a:bodyPr>
          <a:lstStyle/>
          <a:p>
            <a:pPr algn="just"/>
            <a:r>
              <a:rPr lang="en-US" sz="2000" dirty="0"/>
              <a:t>Python can be used in database applications, One of the most popular databases is MySQL available as free download at </a:t>
            </a:r>
            <a:r>
              <a:rPr lang="en-US" sz="2000" dirty="0">
                <a:hlinkClick r:id="rId2"/>
              </a:rPr>
              <a:t>https://www.mysql.com/downloads/</a:t>
            </a:r>
            <a:endParaRPr lang="en-US" sz="2000" dirty="0"/>
          </a:p>
          <a:p>
            <a:pPr algn="just"/>
            <a:r>
              <a:rPr lang="en-US" sz="2000" dirty="0"/>
              <a:t>Python needs a MySQL driver to access the MySQL database that can be installed using the command </a:t>
            </a:r>
          </a:p>
          <a:p>
            <a:pPr algn="just">
              <a:buNone/>
            </a:pPr>
            <a:r>
              <a:rPr lang="en-US" sz="2000" dirty="0"/>
              <a:t>python -m pip install mysql-connector</a:t>
            </a:r>
          </a:p>
          <a:p>
            <a:pPr algn="just"/>
            <a:r>
              <a:rPr lang="en-US" sz="2000" b="1" dirty="0"/>
              <a:t>To test if the installation was successful, or if "MySQL Connector" is installed, Python page with the following</a:t>
            </a:r>
          </a:p>
          <a:p>
            <a:pPr algn="just">
              <a:buNone/>
            </a:pPr>
            <a:r>
              <a:rPr lang="en-US" sz="2000" b="1" dirty="0"/>
              <a:t>content</a:t>
            </a:r>
          </a:p>
          <a:p>
            <a:pPr algn="just">
              <a:buNone/>
            </a:pPr>
            <a:r>
              <a:rPr lang="en-US" sz="2000" dirty="0"/>
              <a:t>import mysql.connector</a:t>
            </a:r>
          </a:p>
          <a:p>
            <a:pPr algn="just">
              <a:buNone/>
            </a:pPr>
            <a:r>
              <a:rPr lang="en-US" sz="2000" dirty="0"/>
              <a:t>#if this page is executed with no errors, then "mysql.connector" module is installed correctly.</a:t>
            </a:r>
          </a:p>
          <a:p>
            <a:pPr algn="just"/>
            <a:r>
              <a:rPr lang="en-US" sz="2000" b="1" dirty="0"/>
              <a:t>Create Connection</a:t>
            </a:r>
          </a:p>
          <a:p>
            <a:pPr algn="just">
              <a:buNone/>
            </a:pPr>
            <a:r>
              <a:rPr lang="en-IN" sz="2000" dirty="0"/>
              <a:t>import mysql.connector</a:t>
            </a:r>
          </a:p>
          <a:p>
            <a:pPr algn="just">
              <a:buNone/>
            </a:pPr>
            <a:r>
              <a:rPr lang="en-IN" sz="2000" dirty="0"/>
              <a:t>mydb = mysql.connector.connect(host="localhost", user="myusername", passwd="mypassword”)</a:t>
            </a:r>
          </a:p>
          <a:p>
            <a:pPr algn="just">
              <a:buNone/>
            </a:pPr>
            <a:r>
              <a:rPr lang="en-IN" sz="2000" dirty="0"/>
              <a:t>print(</a:t>
            </a:r>
            <a:r>
              <a:rPr lang="en-IN" sz="2000" dirty="0" err="1"/>
              <a:t>mydb</a:t>
            </a:r>
            <a:r>
              <a:rPr lang="en-IN" sz="2000" dirty="0"/>
              <a:t>)</a:t>
            </a:r>
          </a:p>
          <a:p>
            <a:pPr algn="just">
              <a:buNone/>
            </a:pPr>
            <a:r>
              <a:rPr lang="en-IN" sz="2000" dirty="0"/>
              <a:t>Output is something like: </a:t>
            </a:r>
            <a:r>
              <a:rPr lang="en-US" sz="2000" dirty="0"/>
              <a:t>&lt;mysql.connector.connection.MySQLConnection object </a:t>
            </a:r>
            <a:r>
              <a:rPr lang="en-US" sz="2000" dirty="0" err="1"/>
              <a:t>ar</a:t>
            </a:r>
            <a:r>
              <a:rPr lang="en-US" sz="2000" dirty="0"/>
              <a:t> 0x016645F0&gt;</a:t>
            </a:r>
            <a:endParaRPr lang="en-IN" sz="2000" dirty="0"/>
          </a:p>
        </p:txBody>
      </p:sp>
    </p:spTree>
    <p:extLst>
      <p:ext uri="{BB962C8B-B14F-4D97-AF65-F5344CB8AC3E}">
        <p14:creationId xmlns:p14="http://schemas.microsoft.com/office/powerpoint/2010/main" val="1403244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Python MySQL</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887896"/>
            <a:ext cx="12192000" cy="5970104"/>
          </a:xfrm>
        </p:spPr>
        <p:txBody>
          <a:bodyPr>
            <a:noAutofit/>
          </a:bodyPr>
          <a:lstStyle/>
          <a:p>
            <a:pPr algn="just"/>
            <a:r>
              <a:rPr lang="en-US" sz="1800" b="1" dirty="0"/>
              <a:t>Creating a Database:</a:t>
            </a:r>
          </a:p>
          <a:p>
            <a:pPr algn="just">
              <a:buNone/>
            </a:pPr>
            <a:r>
              <a:rPr lang="en-US" sz="1800" dirty="0"/>
              <a:t>import mysql.connector</a:t>
            </a:r>
          </a:p>
          <a:p>
            <a:pPr algn="just">
              <a:buNone/>
            </a:pPr>
            <a:r>
              <a:rPr lang="en-US" sz="1800" dirty="0"/>
              <a:t>mydb = mysql.connector.connect(host="localhost", user="myusername", passwd="mypassword”)</a:t>
            </a:r>
          </a:p>
          <a:p>
            <a:pPr algn="just">
              <a:buNone/>
            </a:pPr>
            <a:r>
              <a:rPr lang="en-US" sz="1800" dirty="0" err="1"/>
              <a:t>mycursor</a:t>
            </a:r>
            <a:r>
              <a:rPr lang="en-US" sz="1800" dirty="0"/>
              <a:t> = </a:t>
            </a:r>
            <a:r>
              <a:rPr lang="en-US" sz="1800" dirty="0" err="1"/>
              <a:t>mydb.cursor</a:t>
            </a:r>
            <a:r>
              <a:rPr lang="en-US" sz="1800" dirty="0"/>
              <a:t>()</a:t>
            </a:r>
          </a:p>
          <a:p>
            <a:pPr algn="just">
              <a:buNone/>
            </a:pPr>
            <a:r>
              <a:rPr lang="en-US" sz="1800" dirty="0" err="1"/>
              <a:t>mycursor.execute</a:t>
            </a:r>
            <a:r>
              <a:rPr lang="en-US" sz="1800" dirty="0"/>
              <a:t>("CREATE DATABASE </a:t>
            </a:r>
            <a:r>
              <a:rPr lang="en-US" sz="1800" dirty="0" err="1"/>
              <a:t>mydatabase</a:t>
            </a:r>
            <a:r>
              <a:rPr lang="en-US" sz="1800" dirty="0"/>
              <a:t>")</a:t>
            </a:r>
          </a:p>
          <a:p>
            <a:pPr algn="just">
              <a:buNone/>
            </a:pPr>
            <a:r>
              <a:rPr lang="en-US" sz="1800" dirty="0"/>
              <a:t>#If this page is executed with no error, you have successfully created a database</a:t>
            </a:r>
          </a:p>
          <a:p>
            <a:pPr algn="just"/>
            <a:r>
              <a:rPr lang="en-US" sz="1800" b="1" dirty="0"/>
              <a:t>Check if Database Exists:</a:t>
            </a:r>
          </a:p>
          <a:p>
            <a:pPr algn="just">
              <a:buNone/>
            </a:pPr>
            <a:r>
              <a:rPr lang="en-US" sz="1800" dirty="0"/>
              <a:t>import mysql.connector</a:t>
            </a:r>
          </a:p>
          <a:p>
            <a:pPr algn="just">
              <a:buNone/>
            </a:pPr>
            <a:r>
              <a:rPr lang="en-US" sz="1800" dirty="0"/>
              <a:t>mydb = mysql.connector.connect(host="localhost", user="myusername", passwd="mypassword”)</a:t>
            </a:r>
          </a:p>
          <a:p>
            <a:pPr algn="just">
              <a:buNone/>
            </a:pPr>
            <a:r>
              <a:rPr lang="en-US" sz="1800" dirty="0" err="1"/>
              <a:t>mycursor</a:t>
            </a:r>
            <a:r>
              <a:rPr lang="en-US" sz="1800" dirty="0"/>
              <a:t> = </a:t>
            </a:r>
            <a:r>
              <a:rPr lang="en-US" sz="1800" dirty="0" err="1"/>
              <a:t>mydb.cursor</a:t>
            </a:r>
            <a:r>
              <a:rPr lang="en-US" sz="1800" dirty="0"/>
              <a:t>()</a:t>
            </a:r>
          </a:p>
          <a:p>
            <a:pPr algn="just">
              <a:buNone/>
            </a:pPr>
            <a:r>
              <a:rPr lang="en-US" sz="1800" dirty="0" err="1"/>
              <a:t>mycursor.execute</a:t>
            </a:r>
            <a:r>
              <a:rPr lang="en-US" sz="1800" dirty="0"/>
              <a:t>("SHOW DATABASES")</a:t>
            </a:r>
          </a:p>
          <a:p>
            <a:pPr algn="just">
              <a:buNone/>
            </a:pPr>
            <a:r>
              <a:rPr lang="en-US" sz="1800" dirty="0"/>
              <a:t>for x in </a:t>
            </a:r>
            <a:r>
              <a:rPr lang="en-US" sz="1800" dirty="0" err="1"/>
              <a:t>mycursor</a:t>
            </a:r>
            <a:r>
              <a:rPr lang="en-US" sz="1800" dirty="0"/>
              <a:t>:</a:t>
            </a:r>
          </a:p>
          <a:p>
            <a:pPr algn="just">
              <a:buNone/>
            </a:pPr>
            <a:r>
              <a:rPr lang="en-US" sz="1800" dirty="0"/>
              <a:t>  print(x)</a:t>
            </a:r>
          </a:p>
          <a:p>
            <a:pPr algn="just"/>
            <a:r>
              <a:rPr lang="en-US" sz="1800" dirty="0"/>
              <a:t>A cursor() is like a file handle that we can use to perform operations on the data stored in the database. Calling cursor() is very</a:t>
            </a:r>
          </a:p>
          <a:p>
            <a:pPr algn="just">
              <a:buNone/>
            </a:pPr>
            <a:r>
              <a:rPr lang="en-US" sz="1800" dirty="0"/>
              <a:t>similar conceptually to calling open() when dealing with text files using cursor, we commands can be executed on the contents of </a:t>
            </a:r>
          </a:p>
          <a:p>
            <a:pPr algn="just">
              <a:buNone/>
            </a:pPr>
            <a:r>
              <a:rPr lang="en-US" sz="1800" dirty="0"/>
              <a:t>database using execute() method </a:t>
            </a:r>
          </a:p>
          <a:p>
            <a:pPr algn="just">
              <a:buNone/>
            </a:pPr>
            <a:endParaRPr lang="en-US" sz="1800" dirty="0"/>
          </a:p>
          <a:p>
            <a:pPr algn="just">
              <a:buNone/>
            </a:pPr>
            <a:endParaRPr lang="en-US" sz="1800" dirty="0"/>
          </a:p>
          <a:p>
            <a:pPr algn="just"/>
            <a:endParaRPr lang="en-US" sz="1800" dirty="0"/>
          </a:p>
          <a:p>
            <a:pPr algn="just"/>
            <a:endParaRPr lang="en-IN" sz="1800" u="sng" dirty="0"/>
          </a:p>
          <a:p>
            <a:pPr algn="just">
              <a:buNone/>
            </a:pPr>
            <a:endParaRPr lang="en-IN" sz="1800" dirty="0"/>
          </a:p>
        </p:txBody>
      </p:sp>
    </p:spTree>
    <p:extLst>
      <p:ext uri="{BB962C8B-B14F-4D97-AF65-F5344CB8AC3E}">
        <p14:creationId xmlns:p14="http://schemas.microsoft.com/office/powerpoint/2010/main" val="1403244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Python MySQL</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1033670"/>
            <a:ext cx="12192000" cy="5579165"/>
          </a:xfrm>
        </p:spPr>
        <p:txBody>
          <a:bodyPr>
            <a:normAutofit/>
          </a:bodyPr>
          <a:lstStyle/>
          <a:p>
            <a:pPr algn="just"/>
            <a:r>
              <a:rPr lang="en-IN" sz="2000" b="1" dirty="0"/>
              <a:t>To Access the Database:</a:t>
            </a:r>
          </a:p>
          <a:p>
            <a:pPr algn="just">
              <a:buNone/>
            </a:pPr>
            <a:r>
              <a:rPr lang="en-IN" sz="2000" dirty="0"/>
              <a:t>Import mysql.connector</a:t>
            </a:r>
          </a:p>
          <a:p>
            <a:pPr algn="just">
              <a:buNone/>
            </a:pPr>
            <a:r>
              <a:rPr lang="en-IN" sz="2000" dirty="0"/>
              <a:t>mydb = mysql.connector.connect(host="localhost“, user="myusername", passwd="mypassword", </a:t>
            </a:r>
          </a:p>
          <a:p>
            <a:pPr algn="just">
              <a:buNone/>
            </a:pPr>
            <a:r>
              <a:rPr lang="en-IN" sz="2000" dirty="0"/>
              <a:t>database="</a:t>
            </a:r>
            <a:r>
              <a:rPr lang="en-IN" sz="2000" dirty="0" err="1"/>
              <a:t>mydatabase</a:t>
            </a:r>
            <a:r>
              <a:rPr lang="en-IN" sz="2000" dirty="0"/>
              <a:t>”)</a:t>
            </a:r>
          </a:p>
          <a:p>
            <a:pPr algn="just">
              <a:buNone/>
            </a:pPr>
            <a:r>
              <a:rPr lang="en-IN" sz="2000" dirty="0"/>
              <a:t>#If this page is executed with no error, the database "</a:t>
            </a:r>
            <a:r>
              <a:rPr lang="en-IN" sz="2000" dirty="0" err="1"/>
              <a:t>mydatabase</a:t>
            </a:r>
            <a:r>
              <a:rPr lang="en-IN" sz="2000" dirty="0"/>
              <a:t>" exists in your system</a:t>
            </a:r>
          </a:p>
          <a:p>
            <a:pPr algn="just">
              <a:buNone/>
            </a:pPr>
            <a:endParaRPr lang="en-IN" sz="2000" dirty="0"/>
          </a:p>
          <a:p>
            <a:pPr algn="just"/>
            <a:r>
              <a:rPr lang="en-US" sz="2000" b="1" dirty="0"/>
              <a:t>Creating a Table: </a:t>
            </a:r>
          </a:p>
          <a:p>
            <a:pPr algn="just">
              <a:buNone/>
            </a:pPr>
            <a:r>
              <a:rPr lang="en-US" sz="2000" dirty="0"/>
              <a:t>import mysql.connector</a:t>
            </a:r>
          </a:p>
          <a:p>
            <a:pPr algn="just">
              <a:buNone/>
            </a:pPr>
            <a:r>
              <a:rPr lang="en-US" sz="2000" dirty="0"/>
              <a:t>mydb = mysql.connector.connect(host="localhost“, user="myusername", passwd="mypassword",</a:t>
            </a:r>
          </a:p>
          <a:p>
            <a:pPr algn="just">
              <a:buNone/>
            </a:pPr>
            <a:r>
              <a:rPr lang="en-US" sz="2000" dirty="0"/>
              <a:t>database="</a:t>
            </a:r>
            <a:r>
              <a:rPr lang="en-US" sz="2000" dirty="0" err="1"/>
              <a:t>mydatabase</a:t>
            </a:r>
            <a:r>
              <a:rPr lang="en-US" sz="2000" dirty="0"/>
              <a:t>”)</a:t>
            </a:r>
          </a:p>
          <a:p>
            <a:pPr algn="just">
              <a:buNone/>
            </a:pPr>
            <a:r>
              <a:rPr lang="en-US" sz="2000" dirty="0" err="1"/>
              <a:t>mycursor</a:t>
            </a:r>
            <a:r>
              <a:rPr lang="en-US" sz="2000" dirty="0"/>
              <a:t> = </a:t>
            </a:r>
            <a:r>
              <a:rPr lang="en-US" sz="2000" dirty="0" err="1"/>
              <a:t>mydb.cursor</a:t>
            </a:r>
            <a:r>
              <a:rPr lang="en-US" sz="2000" dirty="0"/>
              <a:t>()</a:t>
            </a:r>
          </a:p>
          <a:p>
            <a:pPr algn="just">
              <a:buNone/>
            </a:pPr>
            <a:r>
              <a:rPr lang="en-US" sz="2000" dirty="0" err="1"/>
              <a:t>mycursor.execute</a:t>
            </a:r>
            <a:r>
              <a:rPr lang="en-US" sz="2000" dirty="0"/>
              <a:t>("CREATE TABLE customers (name VARCHAR(255), address VARCHAR(255))")</a:t>
            </a:r>
          </a:p>
          <a:p>
            <a:pPr algn="just">
              <a:buNone/>
            </a:pPr>
            <a:r>
              <a:rPr lang="en-US" sz="2000" dirty="0"/>
              <a:t>#If this page is executed with no error, you have successfully created a table named "customers".</a:t>
            </a:r>
          </a:p>
          <a:p>
            <a:pPr algn="just">
              <a:buNone/>
            </a:pPr>
            <a:endParaRPr lang="en-IN" sz="2000" dirty="0"/>
          </a:p>
        </p:txBody>
      </p:sp>
    </p:spTree>
    <p:extLst>
      <p:ext uri="{BB962C8B-B14F-4D97-AF65-F5344CB8AC3E}">
        <p14:creationId xmlns:p14="http://schemas.microsoft.com/office/powerpoint/2010/main" val="1403244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Python MySQL</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1033670"/>
            <a:ext cx="12192000" cy="5579165"/>
          </a:xfrm>
        </p:spPr>
        <p:txBody>
          <a:bodyPr>
            <a:normAutofit/>
          </a:bodyPr>
          <a:lstStyle/>
          <a:p>
            <a:pPr algn="just"/>
            <a:r>
              <a:rPr lang="en-US" sz="2000" b="1" dirty="0"/>
              <a:t>Check if Table Exists</a:t>
            </a:r>
            <a:r>
              <a:rPr lang="en-IN" sz="2000" b="1" dirty="0"/>
              <a:t>:</a:t>
            </a:r>
          </a:p>
          <a:p>
            <a:pPr algn="just">
              <a:buNone/>
            </a:pPr>
            <a:r>
              <a:rPr lang="en-IN" sz="2000" dirty="0"/>
              <a:t>import mysql.connector</a:t>
            </a:r>
          </a:p>
          <a:p>
            <a:pPr algn="just">
              <a:buNone/>
            </a:pPr>
            <a:r>
              <a:rPr lang="en-IN" sz="2000" dirty="0"/>
              <a:t>mydb = mysql.connector.connect(host="localhost", user="myusername", passwd="mypassword",</a:t>
            </a:r>
          </a:p>
          <a:p>
            <a:pPr algn="just">
              <a:buNone/>
            </a:pPr>
            <a:r>
              <a:rPr lang="en-IN" sz="2000" dirty="0"/>
              <a:t>database="</a:t>
            </a:r>
            <a:r>
              <a:rPr lang="en-IN" sz="2000" dirty="0" err="1"/>
              <a:t>mydatabase</a:t>
            </a:r>
            <a:r>
              <a:rPr lang="en-IN" sz="2000" dirty="0"/>
              <a:t>”)</a:t>
            </a:r>
          </a:p>
          <a:p>
            <a:pPr algn="just">
              <a:buNone/>
            </a:pPr>
            <a:r>
              <a:rPr lang="en-IN" sz="2000" dirty="0" err="1"/>
              <a:t>mycursor</a:t>
            </a:r>
            <a:r>
              <a:rPr lang="en-IN" sz="2000" dirty="0"/>
              <a:t> = </a:t>
            </a:r>
            <a:r>
              <a:rPr lang="en-IN" sz="2000" dirty="0" err="1"/>
              <a:t>mydb.cursor</a:t>
            </a:r>
            <a:r>
              <a:rPr lang="en-IN" sz="2000" dirty="0"/>
              <a:t>()</a:t>
            </a:r>
          </a:p>
          <a:p>
            <a:pPr algn="just">
              <a:buNone/>
            </a:pPr>
            <a:r>
              <a:rPr lang="en-IN" sz="2000" dirty="0" err="1"/>
              <a:t>mycursor.execute</a:t>
            </a:r>
            <a:r>
              <a:rPr lang="en-IN" sz="2000" dirty="0"/>
              <a:t>("SHOW TABLES")</a:t>
            </a:r>
          </a:p>
          <a:p>
            <a:pPr algn="just">
              <a:buNone/>
            </a:pPr>
            <a:r>
              <a:rPr lang="en-IN" sz="2000" dirty="0"/>
              <a:t>for x in </a:t>
            </a:r>
            <a:r>
              <a:rPr lang="en-IN" sz="2000" dirty="0" err="1"/>
              <a:t>mycursor</a:t>
            </a:r>
            <a:r>
              <a:rPr lang="en-IN" sz="2000" dirty="0"/>
              <a:t>:</a:t>
            </a:r>
          </a:p>
          <a:p>
            <a:pPr algn="just">
              <a:buNone/>
            </a:pPr>
            <a:r>
              <a:rPr lang="en-IN" sz="2000" dirty="0"/>
              <a:t>     print(x)</a:t>
            </a:r>
          </a:p>
          <a:p>
            <a:pPr algn="just">
              <a:buNone/>
            </a:pPr>
            <a:endParaRPr lang="en-IN" sz="2000" dirty="0"/>
          </a:p>
          <a:p>
            <a:pPr algn="just"/>
            <a:r>
              <a:rPr lang="en-US" sz="2000" b="1" dirty="0"/>
              <a:t>Primary Key</a:t>
            </a:r>
          </a:p>
          <a:p>
            <a:pPr>
              <a:buNone/>
            </a:pPr>
            <a:r>
              <a:rPr lang="en-US" sz="2000" dirty="0"/>
              <a:t>When creating a table, you should also create a column with a unique key for each record. This can be done by </a:t>
            </a:r>
          </a:p>
          <a:p>
            <a:pPr>
              <a:buNone/>
            </a:pPr>
            <a:r>
              <a:rPr lang="en-US" sz="2000" dirty="0"/>
              <a:t>defining a PRIMARY KEY. We use the statement "INT AUTO_INCREMENT PRIMARY KEY" which will insert a unique</a:t>
            </a:r>
          </a:p>
          <a:p>
            <a:pPr>
              <a:buNone/>
            </a:pPr>
            <a:r>
              <a:rPr lang="en-US" sz="2000" dirty="0"/>
              <a:t>number for each record. Starting at 1, and increased by one for each record.</a:t>
            </a:r>
          </a:p>
          <a:p>
            <a:pPr algn="just">
              <a:buNone/>
            </a:pPr>
            <a:endParaRPr lang="en-IN" sz="2000" dirty="0"/>
          </a:p>
        </p:txBody>
      </p:sp>
    </p:spTree>
    <p:extLst>
      <p:ext uri="{BB962C8B-B14F-4D97-AF65-F5344CB8AC3E}">
        <p14:creationId xmlns:p14="http://schemas.microsoft.com/office/powerpoint/2010/main" val="1403244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Python MySQL – Primary Key Example</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 y="1046274"/>
            <a:ext cx="12191999" cy="2308324"/>
          </a:xfrm>
          <a:prstGeom prst="rect">
            <a:avLst/>
          </a:prstGeom>
          <a:ln w="3175">
            <a:solidFill>
              <a:schemeClr val="tx1"/>
            </a:solidFill>
          </a:ln>
        </p:spPr>
        <p:txBody>
          <a:bodyPr wrap="square">
            <a:spAutoFit/>
          </a:bodyPr>
          <a:lstStyle/>
          <a:p>
            <a:r>
              <a:rPr lang="en-US" sz="2400" dirty="0"/>
              <a:t>import mysql.connector</a:t>
            </a:r>
            <a:br>
              <a:rPr lang="en-US" sz="2400" dirty="0"/>
            </a:br>
            <a:r>
              <a:rPr lang="en-US" sz="2400" dirty="0"/>
              <a:t>mydb = mysql.connector.connect(host="localhost", user="</a:t>
            </a:r>
            <a:r>
              <a:rPr lang="en-US" sz="2400" i="1" dirty="0" err="1"/>
              <a:t>yourusername</a:t>
            </a:r>
            <a:r>
              <a:rPr lang="en-US" sz="2400" dirty="0"/>
              <a:t>", passwd="</a:t>
            </a:r>
            <a:r>
              <a:rPr lang="en-US" sz="2400" i="1" dirty="0" err="1"/>
              <a:t>yourpassword</a:t>
            </a:r>
            <a:r>
              <a:rPr lang="en-US" sz="2400" dirty="0"/>
              <a:t>", database="</a:t>
            </a:r>
            <a:r>
              <a:rPr lang="en-US" sz="2400" dirty="0" err="1"/>
              <a:t>mydatabase</a:t>
            </a:r>
            <a:r>
              <a:rPr lang="en-US" sz="2400" dirty="0"/>
              <a:t>”)</a:t>
            </a:r>
            <a:br>
              <a:rPr lang="en-US" sz="2400" dirty="0"/>
            </a:br>
            <a:r>
              <a:rPr lang="en-US" sz="2400" dirty="0" err="1"/>
              <a:t>mycursor</a:t>
            </a:r>
            <a:r>
              <a:rPr lang="en-US" sz="2400" dirty="0"/>
              <a:t> = </a:t>
            </a:r>
            <a:r>
              <a:rPr lang="en-US" sz="2400" dirty="0" err="1"/>
              <a:t>mydb.cursor</a:t>
            </a:r>
            <a:r>
              <a:rPr lang="en-US" sz="2400" dirty="0"/>
              <a:t>()</a:t>
            </a:r>
            <a:br>
              <a:rPr lang="en-US" sz="2400" dirty="0"/>
            </a:br>
            <a:r>
              <a:rPr lang="en-US" sz="2400" dirty="0" err="1"/>
              <a:t>mycursor.execute</a:t>
            </a:r>
            <a:r>
              <a:rPr lang="en-US" sz="2400" dirty="0"/>
              <a:t>("CREATE TABLE customers (id INT AUTO_INCREMENT PRIMARY KEY, name VARCHAR(255), address VARCHAR(255))")</a:t>
            </a:r>
          </a:p>
        </p:txBody>
      </p:sp>
      <p:sp>
        <p:nvSpPr>
          <p:cNvPr id="8" name="Rectangle 7"/>
          <p:cNvSpPr/>
          <p:nvPr/>
        </p:nvSpPr>
        <p:spPr>
          <a:xfrm>
            <a:off x="0" y="3443117"/>
            <a:ext cx="12192000" cy="369332"/>
          </a:xfrm>
          <a:prstGeom prst="rect">
            <a:avLst/>
          </a:prstGeom>
        </p:spPr>
        <p:txBody>
          <a:bodyPr wrap="square">
            <a:spAutoFit/>
          </a:bodyPr>
          <a:lstStyle/>
          <a:p>
            <a:r>
              <a:rPr lang="en-US" dirty="0"/>
              <a:t>If the table already exists, use the ALTER TABLE keyword:</a:t>
            </a:r>
          </a:p>
        </p:txBody>
      </p:sp>
      <p:sp>
        <p:nvSpPr>
          <p:cNvPr id="9" name="Rectangle 8"/>
          <p:cNvSpPr/>
          <p:nvPr/>
        </p:nvSpPr>
        <p:spPr>
          <a:xfrm>
            <a:off x="0" y="3945262"/>
            <a:ext cx="12192000" cy="2308324"/>
          </a:xfrm>
          <a:prstGeom prst="rect">
            <a:avLst/>
          </a:prstGeom>
          <a:ln w="3175">
            <a:solidFill>
              <a:schemeClr val="tx1"/>
            </a:solidFill>
          </a:ln>
        </p:spPr>
        <p:txBody>
          <a:bodyPr wrap="square">
            <a:spAutoFit/>
          </a:bodyPr>
          <a:lstStyle/>
          <a:p>
            <a:r>
              <a:rPr lang="en-US" sz="2400" dirty="0"/>
              <a:t>import mysql.connector</a:t>
            </a:r>
            <a:br>
              <a:rPr lang="en-US" sz="2400" dirty="0"/>
            </a:br>
            <a:r>
              <a:rPr lang="en-US" sz="2400" dirty="0"/>
              <a:t>mydb = mysql.connector.connect(host="localhost", user="</a:t>
            </a:r>
            <a:r>
              <a:rPr lang="en-US" sz="2400" i="1" dirty="0" err="1"/>
              <a:t>yourusername</a:t>
            </a:r>
            <a:r>
              <a:rPr lang="en-US" sz="2400" dirty="0"/>
              <a:t>", passwd="</a:t>
            </a:r>
            <a:r>
              <a:rPr lang="en-US" sz="2400" i="1" dirty="0" err="1"/>
              <a:t>yourpassword</a:t>
            </a:r>
            <a:r>
              <a:rPr lang="en-US" sz="2400" dirty="0"/>
              <a:t>", database="</a:t>
            </a:r>
            <a:r>
              <a:rPr lang="en-US" sz="2400" dirty="0" err="1"/>
              <a:t>mydatabase</a:t>
            </a:r>
            <a:r>
              <a:rPr lang="en-US" sz="2400" dirty="0"/>
              <a:t>”)</a:t>
            </a:r>
            <a:br>
              <a:rPr lang="en-US" sz="2400" dirty="0"/>
            </a:br>
            <a:r>
              <a:rPr lang="en-US" sz="2400" dirty="0" err="1"/>
              <a:t>mycursor</a:t>
            </a:r>
            <a:r>
              <a:rPr lang="en-US" sz="2400" dirty="0"/>
              <a:t> = </a:t>
            </a:r>
            <a:r>
              <a:rPr lang="en-US" sz="2400" dirty="0" err="1"/>
              <a:t>mydb.cursor</a:t>
            </a:r>
            <a:r>
              <a:rPr lang="en-US" sz="2400" dirty="0"/>
              <a:t>()</a:t>
            </a:r>
            <a:br>
              <a:rPr lang="en-US" sz="2400" dirty="0"/>
            </a:br>
            <a:r>
              <a:rPr lang="en-US" sz="2400" dirty="0" err="1"/>
              <a:t>mycursor.execute</a:t>
            </a:r>
            <a:r>
              <a:rPr lang="en-US" sz="2400" dirty="0"/>
              <a:t>("ALTER TABLE customers ADD COLUMN id INT AUTO_INCREMENT PRIMARY KEY")</a:t>
            </a:r>
          </a:p>
        </p:txBody>
      </p:sp>
    </p:spTree>
    <p:extLst>
      <p:ext uri="{BB962C8B-B14F-4D97-AF65-F5344CB8AC3E}">
        <p14:creationId xmlns:p14="http://schemas.microsoft.com/office/powerpoint/2010/main" val="1403244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IN" dirty="0"/>
              <a:t>Python MySQL - </a:t>
            </a:r>
            <a:r>
              <a:rPr lang="en-US" dirty="0"/>
              <a:t>Insert Into Table</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9026" y="1046922"/>
            <a:ext cx="11834191" cy="5078313"/>
          </a:xfrm>
          <a:prstGeom prst="rect">
            <a:avLst/>
          </a:prstGeom>
          <a:ln w="3175">
            <a:solidFill>
              <a:schemeClr val="tx1"/>
            </a:solidFill>
          </a:ln>
        </p:spPr>
        <p:txBody>
          <a:bodyPr wrap="square">
            <a:spAutoFit/>
          </a:bodyPr>
          <a:lstStyle/>
          <a:p>
            <a:r>
              <a:rPr lang="en-US" dirty="0"/>
              <a:t>import mysql.connector</a:t>
            </a:r>
            <a:br>
              <a:rPr lang="en-US" dirty="0"/>
            </a:br>
            <a:br>
              <a:rPr lang="en-US" dirty="0"/>
            </a:br>
            <a:r>
              <a:rPr lang="en-US" dirty="0"/>
              <a:t>mydb = mysql.connector.connect(</a:t>
            </a:r>
            <a:br>
              <a:rPr lang="en-US" dirty="0"/>
            </a:br>
            <a:r>
              <a:rPr lang="en-US" dirty="0"/>
              <a:t>  host="localhost",</a:t>
            </a:r>
            <a:br>
              <a:rPr lang="en-US" dirty="0"/>
            </a:br>
            <a:r>
              <a:rPr lang="en-US" dirty="0"/>
              <a:t>  user="</a:t>
            </a:r>
            <a:r>
              <a:rPr lang="en-US" i="1" dirty="0" err="1"/>
              <a:t>yourusername</a:t>
            </a:r>
            <a:r>
              <a:rPr lang="en-US" dirty="0"/>
              <a:t>",</a:t>
            </a:r>
            <a:br>
              <a:rPr lang="en-US" dirty="0"/>
            </a:br>
            <a:r>
              <a:rPr lang="en-US" dirty="0"/>
              <a:t>  passwd="</a:t>
            </a:r>
            <a:r>
              <a:rPr lang="en-US" i="1" dirty="0" err="1"/>
              <a:t>yourpassword</a:t>
            </a:r>
            <a:r>
              <a:rPr lang="en-US" dirty="0"/>
              <a:t>",</a:t>
            </a:r>
            <a:br>
              <a:rPr lang="en-US" dirty="0"/>
            </a:br>
            <a:r>
              <a:rPr lang="en-US" dirty="0"/>
              <a:t>  database="</a:t>
            </a:r>
            <a:r>
              <a:rPr lang="en-US" dirty="0" err="1"/>
              <a:t>mydatabase</a:t>
            </a:r>
            <a:r>
              <a:rPr lang="en-US" dirty="0"/>
              <a:t>"</a:t>
            </a:r>
            <a:br>
              <a:rPr lang="en-US" dirty="0"/>
            </a:br>
            <a:r>
              <a:rPr lang="en-US" dirty="0"/>
              <a:t>)</a:t>
            </a:r>
            <a:br>
              <a:rPr lang="en-US" dirty="0"/>
            </a:br>
            <a:br>
              <a:rPr lang="en-US" dirty="0"/>
            </a:br>
            <a:r>
              <a:rPr lang="en-US" dirty="0" err="1"/>
              <a:t>mycursor</a:t>
            </a:r>
            <a:r>
              <a:rPr lang="en-US" dirty="0"/>
              <a:t> = </a:t>
            </a:r>
            <a:r>
              <a:rPr lang="en-US" dirty="0" err="1"/>
              <a:t>mydb.cursor</a:t>
            </a:r>
            <a:r>
              <a:rPr lang="en-US" dirty="0"/>
              <a:t>()</a:t>
            </a:r>
            <a:br>
              <a:rPr lang="en-US" dirty="0"/>
            </a:br>
            <a:br>
              <a:rPr lang="en-US" dirty="0"/>
            </a:br>
            <a:r>
              <a:rPr lang="en-US" dirty="0" err="1"/>
              <a:t>sql</a:t>
            </a:r>
            <a:r>
              <a:rPr lang="en-US" dirty="0"/>
              <a:t> = "INSERT INTO customers (name, address) VALUES (%s, %s)"</a:t>
            </a:r>
            <a:br>
              <a:rPr lang="en-US" dirty="0"/>
            </a:br>
            <a:r>
              <a:rPr lang="en-US" dirty="0" err="1"/>
              <a:t>val</a:t>
            </a:r>
            <a:r>
              <a:rPr lang="en-US" dirty="0"/>
              <a:t> = ("John", "Highway 21")</a:t>
            </a:r>
            <a:br>
              <a:rPr lang="en-US" dirty="0"/>
            </a:br>
            <a:r>
              <a:rPr lang="en-US" dirty="0" err="1"/>
              <a:t>mycursor.execute</a:t>
            </a:r>
            <a:r>
              <a:rPr lang="en-US" dirty="0"/>
              <a:t>(</a:t>
            </a:r>
            <a:r>
              <a:rPr lang="en-US" dirty="0" err="1"/>
              <a:t>sql</a:t>
            </a:r>
            <a:r>
              <a:rPr lang="en-US" dirty="0"/>
              <a:t>, </a:t>
            </a:r>
            <a:r>
              <a:rPr lang="en-US" dirty="0" err="1"/>
              <a:t>val</a:t>
            </a:r>
            <a:r>
              <a:rPr lang="en-US" dirty="0"/>
              <a:t>)</a:t>
            </a:r>
            <a:br>
              <a:rPr lang="en-US" dirty="0"/>
            </a:br>
            <a:br>
              <a:rPr lang="en-US" b="1" dirty="0"/>
            </a:br>
            <a:r>
              <a:rPr lang="en-US" b="1" dirty="0" err="1"/>
              <a:t>mydb.commit</a:t>
            </a:r>
            <a:r>
              <a:rPr lang="en-US" b="1" dirty="0"/>
              <a:t>()</a:t>
            </a:r>
            <a:br>
              <a:rPr lang="en-US" b="1" dirty="0"/>
            </a:br>
            <a:br>
              <a:rPr lang="en-US" dirty="0"/>
            </a:br>
            <a:r>
              <a:rPr lang="en-US" dirty="0"/>
              <a:t>print(</a:t>
            </a:r>
            <a:r>
              <a:rPr lang="en-US" dirty="0" err="1"/>
              <a:t>mycursor.rowcount</a:t>
            </a:r>
            <a:r>
              <a:rPr lang="en-US" dirty="0"/>
              <a:t>, "record inserted.")</a:t>
            </a:r>
          </a:p>
        </p:txBody>
      </p:sp>
    </p:spTree>
    <p:extLst>
      <p:ext uri="{BB962C8B-B14F-4D97-AF65-F5344CB8AC3E}">
        <p14:creationId xmlns:p14="http://schemas.microsoft.com/office/powerpoint/2010/main" val="1403244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Python MySQL – Insert Multiple Rows</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31303" y="954157"/>
            <a:ext cx="11449879" cy="5632311"/>
          </a:xfrm>
          <a:prstGeom prst="rect">
            <a:avLst/>
          </a:prstGeom>
          <a:ln w="3175">
            <a:solidFill>
              <a:schemeClr val="tx1"/>
            </a:solidFill>
          </a:ln>
        </p:spPr>
        <p:txBody>
          <a:bodyPr wrap="square">
            <a:spAutoFit/>
          </a:bodyPr>
          <a:lstStyle/>
          <a:p>
            <a:r>
              <a:rPr lang="en-US" dirty="0"/>
              <a:t>import mysql.connector</a:t>
            </a:r>
            <a:br>
              <a:rPr lang="en-US" dirty="0"/>
            </a:br>
            <a:br>
              <a:rPr lang="en-US" dirty="0"/>
            </a:br>
            <a:r>
              <a:rPr lang="en-US" dirty="0"/>
              <a:t>mydb = mysql.connector.connect(</a:t>
            </a:r>
            <a:br>
              <a:rPr lang="en-US" dirty="0"/>
            </a:br>
            <a:r>
              <a:rPr lang="en-US" dirty="0"/>
              <a:t>  host="localhost",</a:t>
            </a:r>
            <a:br>
              <a:rPr lang="en-US" dirty="0"/>
            </a:br>
            <a:r>
              <a:rPr lang="en-US" dirty="0"/>
              <a:t>  user="</a:t>
            </a:r>
            <a:r>
              <a:rPr lang="en-US" i="1" dirty="0" err="1"/>
              <a:t>yourusername</a:t>
            </a:r>
            <a:r>
              <a:rPr lang="en-US" dirty="0"/>
              <a:t>",</a:t>
            </a:r>
            <a:br>
              <a:rPr lang="en-US" dirty="0"/>
            </a:br>
            <a:r>
              <a:rPr lang="en-US" dirty="0"/>
              <a:t>  passwd="</a:t>
            </a:r>
            <a:r>
              <a:rPr lang="en-US" i="1" dirty="0" err="1"/>
              <a:t>yourpassword</a:t>
            </a:r>
            <a:r>
              <a:rPr lang="en-US" dirty="0"/>
              <a:t>",</a:t>
            </a:r>
            <a:br>
              <a:rPr lang="en-US" dirty="0"/>
            </a:br>
            <a:r>
              <a:rPr lang="en-US" dirty="0"/>
              <a:t>  database="</a:t>
            </a:r>
            <a:r>
              <a:rPr lang="en-US" dirty="0" err="1"/>
              <a:t>mydatabase</a:t>
            </a:r>
            <a:r>
              <a:rPr lang="en-US" dirty="0"/>
              <a:t>"</a:t>
            </a:r>
            <a:br>
              <a:rPr lang="en-US" dirty="0"/>
            </a:br>
            <a:r>
              <a:rPr lang="en-US" dirty="0"/>
              <a:t>)</a:t>
            </a:r>
            <a:br>
              <a:rPr lang="en-US" dirty="0"/>
            </a:br>
            <a:br>
              <a:rPr lang="en-US" dirty="0"/>
            </a:br>
            <a:r>
              <a:rPr lang="en-US" dirty="0" err="1"/>
              <a:t>mycursor</a:t>
            </a:r>
            <a:r>
              <a:rPr lang="en-US" dirty="0"/>
              <a:t> = </a:t>
            </a:r>
            <a:r>
              <a:rPr lang="en-US" dirty="0" err="1"/>
              <a:t>mydb.cursor</a:t>
            </a:r>
            <a:r>
              <a:rPr lang="en-US" dirty="0"/>
              <a:t>()</a:t>
            </a:r>
            <a:br>
              <a:rPr lang="en-US" dirty="0"/>
            </a:br>
            <a:br>
              <a:rPr lang="en-US" dirty="0"/>
            </a:br>
            <a:r>
              <a:rPr lang="en-US" dirty="0" err="1"/>
              <a:t>sql</a:t>
            </a:r>
            <a:r>
              <a:rPr lang="en-US" dirty="0"/>
              <a:t> = "INSERT INTO customers (name, address) VALUES (%s, %s)"</a:t>
            </a:r>
            <a:br>
              <a:rPr lang="en-US" dirty="0"/>
            </a:br>
            <a:r>
              <a:rPr lang="en-US" dirty="0" err="1"/>
              <a:t>val</a:t>
            </a:r>
            <a:r>
              <a:rPr lang="en-US" dirty="0"/>
              <a:t> = [('Peter', '</a:t>
            </a:r>
            <a:r>
              <a:rPr lang="en-US" dirty="0" err="1"/>
              <a:t>Lowstreet</a:t>
            </a:r>
            <a:r>
              <a:rPr lang="en-US" dirty="0"/>
              <a:t> 4'),  ('Amy', 'Apple </a:t>
            </a:r>
            <a:r>
              <a:rPr lang="en-US" dirty="0" err="1"/>
              <a:t>st</a:t>
            </a:r>
            <a:r>
              <a:rPr lang="en-US" dirty="0"/>
              <a:t> 652'),   ('Hannah', 'Mountain 21'), ('Michael', 'Valley 345'),</a:t>
            </a:r>
            <a:br>
              <a:rPr lang="en-US" dirty="0"/>
            </a:br>
            <a:r>
              <a:rPr lang="en-US" dirty="0"/>
              <a:t>  ('Sandy', 'Ocean blvd 2'), ('Betty', 'Green Grass 1'), ('Richard', 'Sky </a:t>
            </a:r>
            <a:r>
              <a:rPr lang="en-US" dirty="0" err="1"/>
              <a:t>st</a:t>
            </a:r>
            <a:r>
              <a:rPr lang="en-US" dirty="0"/>
              <a:t> 331'), ('Susan', 'One way 98'),</a:t>
            </a:r>
            <a:br>
              <a:rPr lang="en-US" dirty="0"/>
            </a:br>
            <a:r>
              <a:rPr lang="en-US" dirty="0"/>
              <a:t>  ('Vicky', 'Yellow Garden 2'), ('Ben', 'Park Lane 38'), ('William', 'Central </a:t>
            </a:r>
            <a:r>
              <a:rPr lang="en-US" dirty="0" err="1"/>
              <a:t>st</a:t>
            </a:r>
            <a:r>
              <a:rPr lang="en-US" dirty="0"/>
              <a:t> 954'), ('Chuck', 'Main Road 989'),</a:t>
            </a:r>
            <a:br>
              <a:rPr lang="en-US" dirty="0"/>
            </a:br>
            <a:r>
              <a:rPr lang="en-US" dirty="0"/>
              <a:t>  ('Viola', 'Sideway 1633‘)]</a:t>
            </a:r>
            <a:br>
              <a:rPr lang="en-US" dirty="0"/>
            </a:br>
            <a:br>
              <a:rPr lang="en-US" dirty="0"/>
            </a:br>
            <a:r>
              <a:rPr lang="en-US" dirty="0" err="1"/>
              <a:t>mycursor.executemany</a:t>
            </a:r>
            <a:r>
              <a:rPr lang="en-US" dirty="0"/>
              <a:t>(</a:t>
            </a:r>
            <a:r>
              <a:rPr lang="en-US" dirty="0" err="1"/>
              <a:t>sql</a:t>
            </a:r>
            <a:r>
              <a:rPr lang="en-US" dirty="0"/>
              <a:t>, </a:t>
            </a:r>
            <a:r>
              <a:rPr lang="en-US" dirty="0" err="1"/>
              <a:t>val</a:t>
            </a:r>
            <a:r>
              <a:rPr lang="en-US" dirty="0"/>
              <a:t>)</a:t>
            </a:r>
            <a:br>
              <a:rPr lang="en-US" dirty="0"/>
            </a:br>
            <a:r>
              <a:rPr lang="en-US" dirty="0" err="1"/>
              <a:t>mydb.commit</a:t>
            </a:r>
            <a:r>
              <a:rPr lang="en-US" dirty="0"/>
              <a:t>()</a:t>
            </a:r>
            <a:br>
              <a:rPr lang="en-US" dirty="0"/>
            </a:br>
            <a:r>
              <a:rPr lang="en-US" dirty="0"/>
              <a:t>print(</a:t>
            </a:r>
            <a:r>
              <a:rPr lang="en-US" dirty="0" err="1"/>
              <a:t>mycursor.rowcount</a:t>
            </a:r>
            <a:r>
              <a:rPr lang="en-US" dirty="0"/>
              <a:t>, "was inserted.")</a:t>
            </a:r>
          </a:p>
        </p:txBody>
      </p:sp>
    </p:spTree>
    <p:extLst>
      <p:ext uri="{BB962C8B-B14F-4D97-AF65-F5344CB8AC3E}">
        <p14:creationId xmlns:p14="http://schemas.microsoft.com/office/powerpoint/2010/main" val="14032440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Python MySQL - </a:t>
            </a:r>
            <a:r>
              <a:rPr lang="en-US" dirty="0"/>
              <a:t>Insert one row, and return the ID</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1188666"/>
            <a:ext cx="11555895" cy="4524315"/>
          </a:xfrm>
          <a:prstGeom prst="rect">
            <a:avLst/>
          </a:prstGeom>
          <a:ln w="3175">
            <a:solidFill>
              <a:schemeClr val="tx1"/>
            </a:solidFill>
          </a:ln>
        </p:spPr>
        <p:txBody>
          <a:bodyPr wrap="square">
            <a:spAutoFit/>
          </a:bodyPr>
          <a:lstStyle/>
          <a:p>
            <a:r>
              <a:rPr lang="en-US" dirty="0"/>
              <a:t>import mysql.connector</a:t>
            </a:r>
            <a:br>
              <a:rPr lang="en-US" dirty="0"/>
            </a:br>
            <a:br>
              <a:rPr lang="en-US" dirty="0"/>
            </a:br>
            <a:r>
              <a:rPr lang="en-US" dirty="0"/>
              <a:t>mydb = mysql.connector.connect(</a:t>
            </a:r>
            <a:br>
              <a:rPr lang="en-US" dirty="0"/>
            </a:br>
            <a:r>
              <a:rPr lang="en-US" dirty="0"/>
              <a:t>  host="localhost",</a:t>
            </a:r>
            <a:br>
              <a:rPr lang="en-US" dirty="0"/>
            </a:br>
            <a:r>
              <a:rPr lang="en-US" dirty="0"/>
              <a:t>  user="</a:t>
            </a:r>
            <a:r>
              <a:rPr lang="en-US" i="1" dirty="0" err="1"/>
              <a:t>yourusername</a:t>
            </a:r>
            <a:r>
              <a:rPr lang="en-US" dirty="0"/>
              <a:t>",</a:t>
            </a:r>
            <a:br>
              <a:rPr lang="en-US" dirty="0"/>
            </a:br>
            <a:r>
              <a:rPr lang="en-US" dirty="0"/>
              <a:t>  passwd="</a:t>
            </a:r>
            <a:r>
              <a:rPr lang="en-US" i="1" dirty="0" err="1"/>
              <a:t>yourpassword</a:t>
            </a:r>
            <a:r>
              <a:rPr lang="en-US" dirty="0"/>
              <a:t>",</a:t>
            </a:r>
            <a:br>
              <a:rPr lang="en-US" dirty="0"/>
            </a:br>
            <a:r>
              <a:rPr lang="en-US" dirty="0"/>
              <a:t>  database="</a:t>
            </a:r>
            <a:r>
              <a:rPr lang="en-US" dirty="0" err="1"/>
              <a:t>mydatabase</a:t>
            </a:r>
            <a:r>
              <a:rPr lang="en-US" dirty="0"/>
              <a:t>"</a:t>
            </a:r>
            <a:br>
              <a:rPr lang="en-US" dirty="0"/>
            </a:br>
            <a:r>
              <a:rPr lang="en-US" dirty="0"/>
              <a:t>)</a:t>
            </a:r>
            <a:br>
              <a:rPr lang="en-US" dirty="0"/>
            </a:br>
            <a:br>
              <a:rPr lang="en-US" dirty="0"/>
            </a:br>
            <a:r>
              <a:rPr lang="en-US" dirty="0" err="1"/>
              <a:t>mycursor</a:t>
            </a:r>
            <a:r>
              <a:rPr lang="en-US" dirty="0"/>
              <a:t> = </a:t>
            </a:r>
            <a:r>
              <a:rPr lang="en-US" dirty="0" err="1"/>
              <a:t>mydb.cursor</a:t>
            </a:r>
            <a:r>
              <a:rPr lang="en-US" dirty="0"/>
              <a:t>()</a:t>
            </a:r>
            <a:br>
              <a:rPr lang="en-US" dirty="0"/>
            </a:br>
            <a:r>
              <a:rPr lang="en-US" dirty="0" err="1"/>
              <a:t>sql</a:t>
            </a:r>
            <a:r>
              <a:rPr lang="en-US" dirty="0"/>
              <a:t> = "INSERT INTO customers (name, address) VALUES (%s, %s)"</a:t>
            </a:r>
            <a:br>
              <a:rPr lang="en-US" dirty="0"/>
            </a:br>
            <a:r>
              <a:rPr lang="en-US" dirty="0" err="1"/>
              <a:t>val</a:t>
            </a:r>
            <a:r>
              <a:rPr lang="en-US" dirty="0"/>
              <a:t> = ("Michelle", "Blue Village")</a:t>
            </a:r>
            <a:br>
              <a:rPr lang="en-US" dirty="0"/>
            </a:br>
            <a:r>
              <a:rPr lang="en-US" dirty="0" err="1"/>
              <a:t>mycursor.execute</a:t>
            </a:r>
            <a:r>
              <a:rPr lang="en-US" dirty="0"/>
              <a:t>(</a:t>
            </a:r>
            <a:r>
              <a:rPr lang="en-US" dirty="0" err="1"/>
              <a:t>sql</a:t>
            </a:r>
            <a:r>
              <a:rPr lang="en-US" dirty="0"/>
              <a:t>, </a:t>
            </a:r>
            <a:r>
              <a:rPr lang="en-US" dirty="0" err="1"/>
              <a:t>val</a:t>
            </a:r>
            <a:r>
              <a:rPr lang="en-US" dirty="0"/>
              <a:t>)</a:t>
            </a:r>
            <a:br>
              <a:rPr lang="en-US" dirty="0"/>
            </a:br>
            <a:br>
              <a:rPr lang="en-US" dirty="0"/>
            </a:br>
            <a:r>
              <a:rPr lang="en-US" dirty="0" err="1"/>
              <a:t>mydb.commit</a:t>
            </a:r>
            <a:r>
              <a:rPr lang="en-US" dirty="0"/>
              <a:t>()</a:t>
            </a:r>
            <a:br>
              <a:rPr lang="en-US" dirty="0"/>
            </a:br>
            <a:r>
              <a:rPr lang="en-US" dirty="0"/>
              <a:t>print("1 record inserted, ID:", </a:t>
            </a:r>
            <a:r>
              <a:rPr lang="en-US" dirty="0" err="1"/>
              <a:t>mycursor.lastrowid</a:t>
            </a:r>
            <a:r>
              <a:rPr lang="en-US" dirty="0"/>
              <a:t>)</a:t>
            </a:r>
          </a:p>
        </p:txBody>
      </p:sp>
      <p:sp>
        <p:nvSpPr>
          <p:cNvPr id="8" name="Rectangle 7"/>
          <p:cNvSpPr/>
          <p:nvPr/>
        </p:nvSpPr>
        <p:spPr>
          <a:xfrm>
            <a:off x="291549" y="5956348"/>
            <a:ext cx="11555894" cy="646331"/>
          </a:xfrm>
          <a:prstGeom prst="rect">
            <a:avLst/>
          </a:prstGeom>
        </p:spPr>
        <p:txBody>
          <a:bodyPr wrap="square">
            <a:spAutoFit/>
          </a:bodyPr>
          <a:lstStyle/>
          <a:p>
            <a:r>
              <a:rPr lang="en-US" dirty="0"/>
              <a:t>A commit command tells the database to finalize the write to the database. A rollback lets us revert changes and get back to a previous state. For committing, you can use commit(), and for rollback, you can use rollback()</a:t>
            </a:r>
          </a:p>
        </p:txBody>
      </p:sp>
    </p:spTree>
    <p:extLst>
      <p:ext uri="{BB962C8B-B14F-4D97-AF65-F5344CB8AC3E}">
        <p14:creationId xmlns:p14="http://schemas.microsoft.com/office/powerpoint/2010/main" val="1403244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Python MySQL - SELECT</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5530" y="935578"/>
            <a:ext cx="11807687" cy="5632311"/>
          </a:xfrm>
          <a:prstGeom prst="rect">
            <a:avLst/>
          </a:prstGeom>
          <a:ln w="3175">
            <a:solidFill>
              <a:schemeClr val="tx1"/>
            </a:solidFill>
          </a:ln>
        </p:spPr>
        <p:txBody>
          <a:bodyPr wrap="square">
            <a:spAutoFit/>
          </a:bodyPr>
          <a:lstStyle/>
          <a:p>
            <a:r>
              <a:rPr lang="en-US" sz="2000" dirty="0"/>
              <a:t>import mysql.connector</a:t>
            </a:r>
            <a:br>
              <a:rPr lang="en-US" sz="2000" dirty="0"/>
            </a:br>
            <a:br>
              <a:rPr lang="en-US" sz="2000" dirty="0"/>
            </a:br>
            <a:r>
              <a:rPr lang="en-US" sz="2000" dirty="0"/>
              <a:t>mydb = mysql.connector.connect(</a:t>
            </a:r>
            <a:br>
              <a:rPr lang="en-US" sz="2000" dirty="0"/>
            </a:br>
            <a:r>
              <a:rPr lang="en-US" sz="2000" dirty="0"/>
              <a:t>  host="localhost",</a:t>
            </a:r>
            <a:br>
              <a:rPr lang="en-US" sz="2000" dirty="0"/>
            </a:br>
            <a:r>
              <a:rPr lang="en-US" sz="2000" dirty="0"/>
              <a:t>  user="</a:t>
            </a:r>
            <a:r>
              <a:rPr lang="en-US" sz="2000" i="1" dirty="0" err="1"/>
              <a:t>yourusername</a:t>
            </a:r>
            <a:r>
              <a:rPr lang="en-US" sz="2000" dirty="0"/>
              <a:t>",</a:t>
            </a:r>
            <a:br>
              <a:rPr lang="en-US" sz="2000" dirty="0"/>
            </a:br>
            <a:r>
              <a:rPr lang="en-US" sz="2000" dirty="0"/>
              <a:t>  passwd="</a:t>
            </a:r>
            <a:r>
              <a:rPr lang="en-US" sz="2000" i="1" dirty="0" err="1"/>
              <a:t>yourpassword</a:t>
            </a:r>
            <a:r>
              <a:rPr lang="en-US" sz="2000" dirty="0"/>
              <a:t>",</a:t>
            </a:r>
            <a:br>
              <a:rPr lang="en-US" sz="2000" dirty="0"/>
            </a:br>
            <a:r>
              <a:rPr lang="en-US" sz="2000" dirty="0"/>
              <a:t>  database="</a:t>
            </a:r>
            <a:r>
              <a:rPr lang="en-US" sz="2000" dirty="0" err="1"/>
              <a:t>mydatabase</a:t>
            </a:r>
            <a:r>
              <a:rPr lang="en-US" sz="2000" dirty="0"/>
              <a:t>"</a:t>
            </a:r>
            <a:br>
              <a:rPr lang="en-US" sz="2000" dirty="0"/>
            </a:br>
            <a:r>
              <a:rPr lang="en-US" sz="2000" dirty="0"/>
              <a:t>)</a:t>
            </a:r>
            <a:br>
              <a:rPr lang="en-US" sz="2000" dirty="0"/>
            </a:br>
            <a:br>
              <a:rPr lang="en-US" sz="2000" dirty="0"/>
            </a:br>
            <a:r>
              <a:rPr lang="en-US" sz="2000" dirty="0" err="1"/>
              <a:t>mycursor</a:t>
            </a:r>
            <a:r>
              <a:rPr lang="en-US" sz="2000" dirty="0"/>
              <a:t> = </a:t>
            </a:r>
            <a:r>
              <a:rPr lang="en-US" sz="2000" dirty="0" err="1"/>
              <a:t>mydb.cursor</a:t>
            </a:r>
            <a:r>
              <a:rPr lang="en-US" sz="2000" dirty="0"/>
              <a:t>()</a:t>
            </a:r>
            <a:br>
              <a:rPr lang="en-US" sz="2000" dirty="0"/>
            </a:br>
            <a:br>
              <a:rPr lang="en-US" sz="2000" dirty="0"/>
            </a:br>
            <a:r>
              <a:rPr lang="en-US" sz="2000" dirty="0" err="1"/>
              <a:t>mycursor.execute</a:t>
            </a:r>
            <a:r>
              <a:rPr lang="en-US" sz="2000" dirty="0"/>
              <a:t>("SELECT * FROM customers")</a:t>
            </a:r>
            <a:br>
              <a:rPr lang="en-US" sz="2000" dirty="0"/>
            </a:br>
            <a:r>
              <a:rPr lang="en-US" sz="2000" dirty="0" err="1"/>
              <a:t>myresult</a:t>
            </a:r>
            <a:r>
              <a:rPr lang="en-US" sz="2000" dirty="0"/>
              <a:t> = </a:t>
            </a:r>
            <a:r>
              <a:rPr lang="en-US" sz="2000" dirty="0" err="1"/>
              <a:t>mycursor.fetchall</a:t>
            </a:r>
            <a:r>
              <a:rPr lang="en-US" sz="2000" dirty="0"/>
              <a:t>()</a:t>
            </a:r>
            <a:br>
              <a:rPr lang="en-US" sz="2000" dirty="0"/>
            </a:br>
            <a:br>
              <a:rPr lang="en-US" sz="2000" dirty="0"/>
            </a:br>
            <a:r>
              <a:rPr lang="en-US" sz="2000" dirty="0"/>
              <a:t>for x in </a:t>
            </a:r>
            <a:r>
              <a:rPr lang="en-US" sz="2000" dirty="0" err="1"/>
              <a:t>myresult</a:t>
            </a:r>
            <a:r>
              <a:rPr lang="en-US" sz="2000" dirty="0"/>
              <a:t>:</a:t>
            </a:r>
            <a:br>
              <a:rPr lang="en-US" sz="2000" dirty="0"/>
            </a:br>
            <a:r>
              <a:rPr lang="en-US" sz="2000" dirty="0"/>
              <a:t>  print(x)</a:t>
            </a:r>
          </a:p>
          <a:p>
            <a:endParaRPr lang="en-US" sz="2000" dirty="0"/>
          </a:p>
          <a:p>
            <a:r>
              <a:rPr lang="en-US" sz="2000" b="1" dirty="0"/>
              <a:t>Note: We use the </a:t>
            </a:r>
            <a:r>
              <a:rPr lang="en-US" sz="2000" b="1" dirty="0" err="1"/>
              <a:t>fetchall</a:t>
            </a:r>
            <a:r>
              <a:rPr lang="en-US" sz="2000" b="1" dirty="0"/>
              <a:t>() method, which fetches all rows from the last executed statement</a:t>
            </a:r>
          </a:p>
        </p:txBody>
      </p:sp>
    </p:spTree>
    <p:extLst>
      <p:ext uri="{BB962C8B-B14F-4D97-AF65-F5344CB8AC3E}">
        <p14:creationId xmlns:p14="http://schemas.microsoft.com/office/powerpoint/2010/main" val="1403244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0515600" cy="715617"/>
          </a:xfrm>
        </p:spPr>
        <p:txBody>
          <a:bodyPr/>
          <a:lstStyle/>
          <a:p>
            <a:r>
              <a:rPr lang="en-IN" dirty="0"/>
              <a:t>About Us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874643"/>
            <a:ext cx="12192000" cy="5302320"/>
          </a:xfrm>
        </p:spPr>
        <p:txBody>
          <a:bodyPr>
            <a:normAutofit/>
          </a:bodyPr>
          <a:lstStyle/>
          <a:p>
            <a:pPr marL="457189" indent="-457189">
              <a:buFont typeface="Wingdings" panose="05000000000000000000" pitchFamily="2" charset="2"/>
              <a:buChar char="ü"/>
            </a:pPr>
            <a:r>
              <a:rPr lang="en-IN" sz="3200" b="1" i="1" dirty="0">
                <a:solidFill>
                  <a:srgbClr val="C00000"/>
                </a:solidFill>
              </a:rPr>
              <a:t>Kaushalya Technologies (</a:t>
            </a:r>
            <a:r>
              <a:rPr lang="en-IN" sz="3200" b="1" i="1" dirty="0">
                <a:solidFill>
                  <a:schemeClr val="accent4">
                    <a:lumMod val="50000"/>
                  </a:schemeClr>
                </a:solidFill>
              </a:rPr>
              <a:t>www.kaushalya.tech</a:t>
            </a:r>
            <a:r>
              <a:rPr lang="en-IN" sz="3200" b="1" i="1" dirty="0">
                <a:solidFill>
                  <a:srgbClr val="C00000"/>
                </a:solidFill>
              </a:rPr>
              <a:t>) is an educational technology company started by IT Professionals and Academicians.</a:t>
            </a:r>
          </a:p>
          <a:p>
            <a:pPr marL="457189" indent="-457189">
              <a:buFont typeface="Wingdings" panose="05000000000000000000" pitchFamily="2" charset="2"/>
              <a:buChar char="ü"/>
            </a:pPr>
            <a:r>
              <a:rPr lang="en-IN" sz="3200" b="1" i="1" dirty="0">
                <a:solidFill>
                  <a:srgbClr val="C00000"/>
                </a:solidFill>
              </a:rPr>
              <a:t>It has offices in Jakkur and </a:t>
            </a:r>
            <a:r>
              <a:rPr lang="en-IN" sz="3200" b="1" i="1" dirty="0" err="1">
                <a:solidFill>
                  <a:srgbClr val="C00000"/>
                </a:solidFill>
              </a:rPr>
              <a:t>Sahakara</a:t>
            </a:r>
            <a:r>
              <a:rPr lang="en-IN" sz="3200" b="1" i="1" dirty="0">
                <a:solidFill>
                  <a:srgbClr val="C00000"/>
                </a:solidFill>
              </a:rPr>
              <a:t> Nagara in Bengaluru</a:t>
            </a:r>
          </a:p>
          <a:p>
            <a:pPr marL="457189" indent="-457189">
              <a:buFont typeface="Wingdings" panose="05000000000000000000" pitchFamily="2" charset="2"/>
              <a:buChar char="ü"/>
            </a:pPr>
            <a:r>
              <a:rPr lang="en-IN" sz="3200" b="1" i="1" dirty="0">
                <a:solidFill>
                  <a:srgbClr val="C00000"/>
                </a:solidFill>
              </a:rPr>
              <a:t>Kaushalya Technologies are into IT niche skills training, consultancy and educational application development</a:t>
            </a:r>
          </a:p>
          <a:p>
            <a:pPr marL="457189" indent="-457189">
              <a:buFont typeface="Wingdings" panose="05000000000000000000" pitchFamily="2" charset="2"/>
              <a:buChar char="ü"/>
            </a:pPr>
            <a:r>
              <a:rPr lang="en-IN" sz="3200" b="1" i="1" dirty="0">
                <a:solidFill>
                  <a:srgbClr val="C00000"/>
                </a:solidFill>
              </a:rPr>
              <a:t>We conduct FDP,  SDP, Internships for educational institutions.</a:t>
            </a:r>
          </a:p>
          <a:p>
            <a:pPr marL="457189" indent="-457189">
              <a:buFont typeface="Wingdings" panose="05000000000000000000" pitchFamily="2" charset="2"/>
              <a:buChar char="ü"/>
            </a:pPr>
            <a:r>
              <a:rPr lang="en-IN" sz="3200" b="1" i="1" dirty="0">
                <a:solidFill>
                  <a:srgbClr val="C00000"/>
                </a:solidFill>
              </a:rPr>
              <a:t>We conduct Boot camp and niche IT skills training for corporates.</a:t>
            </a:r>
            <a:endParaRPr lang="en-IN" dirty="0">
              <a:solidFill>
                <a:srgbClr val="C00000"/>
              </a:solidFill>
            </a:endParaRP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730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IN" dirty="0"/>
              <a:t>Python MySQL - </a:t>
            </a:r>
            <a:r>
              <a:rPr lang="en-US" dirty="0"/>
              <a:t>Selecting Columns</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31305" y="1068099"/>
            <a:ext cx="11224591" cy="5324535"/>
          </a:xfrm>
          <a:prstGeom prst="rect">
            <a:avLst/>
          </a:prstGeom>
          <a:ln w="3175">
            <a:solidFill>
              <a:schemeClr val="tx1"/>
            </a:solidFill>
          </a:ln>
        </p:spPr>
        <p:txBody>
          <a:bodyPr wrap="square">
            <a:spAutoFit/>
          </a:bodyPr>
          <a:lstStyle/>
          <a:p>
            <a:r>
              <a:rPr lang="en-US" sz="2000" dirty="0"/>
              <a:t>import mysql.connector</a:t>
            </a:r>
            <a:br>
              <a:rPr lang="en-US" sz="2000" dirty="0"/>
            </a:br>
            <a:br>
              <a:rPr lang="en-US" sz="2000" dirty="0"/>
            </a:br>
            <a:r>
              <a:rPr lang="en-US" sz="2000" dirty="0"/>
              <a:t>mydb = mysql.connector.connect(</a:t>
            </a:r>
            <a:br>
              <a:rPr lang="en-US" sz="2000" dirty="0"/>
            </a:br>
            <a:r>
              <a:rPr lang="en-US" sz="2000" dirty="0"/>
              <a:t>  host="localhost",</a:t>
            </a:r>
            <a:br>
              <a:rPr lang="en-US" sz="2000" dirty="0"/>
            </a:br>
            <a:r>
              <a:rPr lang="en-US" sz="2000" dirty="0"/>
              <a:t>  user="</a:t>
            </a:r>
            <a:r>
              <a:rPr lang="en-US" sz="2000" i="1" dirty="0" err="1"/>
              <a:t>yourusername</a:t>
            </a:r>
            <a:r>
              <a:rPr lang="en-US" sz="2000" dirty="0"/>
              <a:t>",</a:t>
            </a:r>
            <a:br>
              <a:rPr lang="en-US" sz="2000" dirty="0"/>
            </a:br>
            <a:r>
              <a:rPr lang="en-US" sz="2000" dirty="0"/>
              <a:t>  passwd="</a:t>
            </a:r>
            <a:r>
              <a:rPr lang="en-US" sz="2000" i="1" dirty="0" err="1"/>
              <a:t>yourpassword</a:t>
            </a:r>
            <a:r>
              <a:rPr lang="en-US" sz="2000" dirty="0"/>
              <a:t>",</a:t>
            </a:r>
            <a:br>
              <a:rPr lang="en-US" sz="2000" dirty="0"/>
            </a:br>
            <a:r>
              <a:rPr lang="en-US" sz="2000" dirty="0"/>
              <a:t>  database="</a:t>
            </a:r>
            <a:r>
              <a:rPr lang="en-US" sz="2000" dirty="0" err="1"/>
              <a:t>mydatabase</a:t>
            </a:r>
            <a:r>
              <a:rPr lang="en-US" sz="2000" dirty="0"/>
              <a:t>"</a:t>
            </a:r>
            <a:br>
              <a:rPr lang="en-US" sz="2000" dirty="0"/>
            </a:br>
            <a:r>
              <a:rPr lang="en-US" sz="2000" dirty="0"/>
              <a:t>)</a:t>
            </a:r>
            <a:br>
              <a:rPr lang="en-US" sz="2000" dirty="0"/>
            </a:br>
            <a:br>
              <a:rPr lang="en-US" sz="2000" dirty="0"/>
            </a:br>
            <a:r>
              <a:rPr lang="en-US" sz="2000" dirty="0" err="1"/>
              <a:t>mycursor</a:t>
            </a:r>
            <a:r>
              <a:rPr lang="en-US" sz="2000" dirty="0"/>
              <a:t> = </a:t>
            </a:r>
            <a:r>
              <a:rPr lang="en-US" sz="2000" dirty="0" err="1"/>
              <a:t>mydb.cursor</a:t>
            </a:r>
            <a:r>
              <a:rPr lang="en-US" sz="2000" dirty="0"/>
              <a:t>()</a:t>
            </a:r>
            <a:br>
              <a:rPr lang="en-US" sz="2000" dirty="0"/>
            </a:br>
            <a:br>
              <a:rPr lang="en-US" sz="2000" dirty="0"/>
            </a:br>
            <a:r>
              <a:rPr lang="en-US" sz="2000" dirty="0" err="1"/>
              <a:t>mycursor.execute</a:t>
            </a:r>
            <a:r>
              <a:rPr lang="en-US" sz="2000" dirty="0"/>
              <a:t>("SELECT name, address FROM customers")</a:t>
            </a:r>
            <a:br>
              <a:rPr lang="en-US" sz="2000" dirty="0"/>
            </a:br>
            <a:br>
              <a:rPr lang="en-US" sz="2000" dirty="0"/>
            </a:br>
            <a:r>
              <a:rPr lang="en-US" sz="2000" dirty="0" err="1"/>
              <a:t>myresult</a:t>
            </a:r>
            <a:r>
              <a:rPr lang="en-US" sz="2000" dirty="0"/>
              <a:t> = </a:t>
            </a:r>
            <a:r>
              <a:rPr lang="en-US" sz="2000" dirty="0" err="1"/>
              <a:t>mycursor.fetchall</a:t>
            </a:r>
            <a:r>
              <a:rPr lang="en-US" sz="2000" dirty="0"/>
              <a:t>()</a:t>
            </a:r>
            <a:br>
              <a:rPr lang="en-US" sz="2000" dirty="0"/>
            </a:br>
            <a:br>
              <a:rPr lang="en-US" sz="2000" dirty="0"/>
            </a:br>
            <a:r>
              <a:rPr lang="en-US" sz="2000" dirty="0"/>
              <a:t>for x in </a:t>
            </a:r>
            <a:r>
              <a:rPr lang="en-US" sz="2000" dirty="0" err="1"/>
              <a:t>myresult</a:t>
            </a:r>
            <a:r>
              <a:rPr lang="en-US" sz="2000" dirty="0"/>
              <a:t>:</a:t>
            </a:r>
            <a:br>
              <a:rPr lang="en-US" sz="2000" dirty="0"/>
            </a:br>
            <a:r>
              <a:rPr lang="en-US" sz="2000" dirty="0"/>
              <a:t>  print(x)</a:t>
            </a:r>
          </a:p>
        </p:txBody>
      </p:sp>
    </p:spTree>
    <p:extLst>
      <p:ext uri="{BB962C8B-B14F-4D97-AF65-F5344CB8AC3E}">
        <p14:creationId xmlns:p14="http://schemas.microsoft.com/office/powerpoint/2010/main" val="1403244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fontScale="90000"/>
          </a:bodyPr>
          <a:lstStyle/>
          <a:p>
            <a:r>
              <a:rPr lang="en-IN" dirty="0"/>
              <a:t>Python MySQL – SELECT </a:t>
            </a:r>
            <a:r>
              <a:rPr lang="en-US" dirty="0"/>
              <a:t>Using the fetchone() Method</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84312" y="1015383"/>
            <a:ext cx="10946296" cy="5632311"/>
          </a:xfrm>
          <a:prstGeom prst="rect">
            <a:avLst/>
          </a:prstGeom>
          <a:ln w="3175">
            <a:solidFill>
              <a:schemeClr val="tx1"/>
            </a:solidFill>
          </a:ln>
        </p:spPr>
        <p:txBody>
          <a:bodyPr wrap="square">
            <a:spAutoFit/>
          </a:bodyPr>
          <a:lstStyle/>
          <a:p>
            <a:r>
              <a:rPr lang="en-US" sz="2400" dirty="0"/>
              <a:t>import mysql.connector</a:t>
            </a:r>
            <a:br>
              <a:rPr lang="en-US" sz="2400" dirty="0"/>
            </a:br>
            <a:br>
              <a:rPr lang="en-US" sz="2400" dirty="0"/>
            </a:br>
            <a:r>
              <a:rPr lang="en-US" sz="2400" dirty="0"/>
              <a:t>mydb = mysql.connector.connect(</a:t>
            </a:r>
            <a:br>
              <a:rPr lang="en-US" sz="2400" dirty="0"/>
            </a:br>
            <a:r>
              <a:rPr lang="en-US" sz="2400" dirty="0"/>
              <a:t>  host="localhost",</a:t>
            </a:r>
            <a:br>
              <a:rPr lang="en-US" sz="2400" dirty="0"/>
            </a:br>
            <a:r>
              <a:rPr lang="en-US" sz="2400" dirty="0"/>
              <a:t>  user="</a:t>
            </a:r>
            <a:r>
              <a:rPr lang="en-US" sz="2400" i="1" dirty="0" err="1"/>
              <a:t>yourusername</a:t>
            </a:r>
            <a:r>
              <a:rPr lang="en-US" sz="2400" dirty="0"/>
              <a:t>",</a:t>
            </a:r>
            <a:br>
              <a:rPr lang="en-US" sz="2400" dirty="0"/>
            </a:br>
            <a:r>
              <a:rPr lang="en-US" sz="2400" dirty="0"/>
              <a:t>  passwd="</a:t>
            </a:r>
            <a:r>
              <a:rPr lang="en-US" sz="2400" i="1" dirty="0" err="1"/>
              <a:t>yourpassword</a:t>
            </a:r>
            <a:r>
              <a:rPr lang="en-US" sz="2400" dirty="0"/>
              <a:t>",</a:t>
            </a:r>
            <a:br>
              <a:rPr lang="en-US" sz="2400" dirty="0"/>
            </a:br>
            <a:r>
              <a:rPr lang="en-US" sz="2400" dirty="0"/>
              <a:t>  database="</a:t>
            </a:r>
            <a:r>
              <a:rPr lang="en-US" sz="2400" dirty="0" err="1"/>
              <a:t>mydatabase</a:t>
            </a:r>
            <a:r>
              <a:rPr lang="en-US" sz="2400" dirty="0"/>
              <a:t>"</a:t>
            </a:r>
            <a:br>
              <a:rPr lang="en-US" sz="2400" dirty="0"/>
            </a:br>
            <a:r>
              <a:rPr lang="en-US" sz="2400" dirty="0"/>
              <a:t>)</a:t>
            </a:r>
            <a:br>
              <a:rPr lang="en-US" sz="2400" dirty="0"/>
            </a:br>
            <a:br>
              <a:rPr lang="en-US" sz="2400" dirty="0"/>
            </a:br>
            <a:r>
              <a:rPr lang="en-US" sz="2400" dirty="0" err="1"/>
              <a:t>mycursor</a:t>
            </a:r>
            <a:r>
              <a:rPr lang="en-US" sz="2400" dirty="0"/>
              <a:t> = </a:t>
            </a:r>
            <a:r>
              <a:rPr lang="en-US" sz="2400" dirty="0" err="1"/>
              <a:t>mydb.cursor</a:t>
            </a:r>
            <a:r>
              <a:rPr lang="en-US" sz="2400" dirty="0"/>
              <a:t>()</a:t>
            </a:r>
            <a:br>
              <a:rPr lang="en-US" sz="2400" dirty="0"/>
            </a:br>
            <a:br>
              <a:rPr lang="en-US" sz="2400" dirty="0"/>
            </a:br>
            <a:r>
              <a:rPr lang="en-US" sz="2400" dirty="0" err="1"/>
              <a:t>mycursor.execute</a:t>
            </a:r>
            <a:r>
              <a:rPr lang="en-US" sz="2400" dirty="0"/>
              <a:t>("SELECT * FROM customers")</a:t>
            </a:r>
            <a:br>
              <a:rPr lang="en-US" sz="2400" dirty="0"/>
            </a:br>
            <a:r>
              <a:rPr lang="en-US" sz="2400" dirty="0" err="1"/>
              <a:t>myresult</a:t>
            </a:r>
            <a:r>
              <a:rPr lang="en-US" sz="2400" dirty="0"/>
              <a:t> = </a:t>
            </a:r>
            <a:r>
              <a:rPr lang="en-US" sz="2400" dirty="0" err="1"/>
              <a:t>mycursor.fetchone</a:t>
            </a:r>
            <a:r>
              <a:rPr lang="en-US" sz="2400" dirty="0"/>
              <a:t>()</a:t>
            </a:r>
            <a:br>
              <a:rPr lang="en-US" sz="2400" dirty="0"/>
            </a:br>
            <a:br>
              <a:rPr lang="en-US" sz="2400" dirty="0"/>
            </a:br>
            <a:r>
              <a:rPr lang="en-US" sz="2400" dirty="0"/>
              <a:t>print(</a:t>
            </a:r>
            <a:r>
              <a:rPr lang="en-US" sz="2400" dirty="0" err="1"/>
              <a:t>myresult</a:t>
            </a:r>
            <a:r>
              <a:rPr lang="en-US" sz="2400" dirty="0"/>
              <a:t>)</a:t>
            </a:r>
          </a:p>
        </p:txBody>
      </p:sp>
    </p:spTree>
    <p:extLst>
      <p:ext uri="{BB962C8B-B14F-4D97-AF65-F5344CB8AC3E}">
        <p14:creationId xmlns:p14="http://schemas.microsoft.com/office/powerpoint/2010/main" val="1403244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Python MySQL – Using WHERE (Filter)</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51791" y="993912"/>
            <a:ext cx="11423373" cy="5632311"/>
          </a:xfrm>
          <a:prstGeom prst="rect">
            <a:avLst/>
          </a:prstGeom>
          <a:ln w="3175">
            <a:solidFill>
              <a:schemeClr val="tx1"/>
            </a:solidFill>
          </a:ln>
        </p:spPr>
        <p:txBody>
          <a:bodyPr wrap="square">
            <a:spAutoFit/>
          </a:bodyPr>
          <a:lstStyle/>
          <a:p>
            <a:r>
              <a:rPr lang="en-US" sz="2000" dirty="0"/>
              <a:t>import mysql.connector</a:t>
            </a:r>
            <a:br>
              <a:rPr lang="en-US" sz="2000" dirty="0"/>
            </a:br>
            <a:br>
              <a:rPr lang="en-US" sz="2000" dirty="0"/>
            </a:br>
            <a:r>
              <a:rPr lang="en-US" sz="2000" dirty="0"/>
              <a:t>mydb = mysql.connector.connect(</a:t>
            </a:r>
            <a:br>
              <a:rPr lang="en-US" sz="2000" dirty="0"/>
            </a:br>
            <a:r>
              <a:rPr lang="en-US" sz="2000" dirty="0"/>
              <a:t>  host="localhost",</a:t>
            </a:r>
            <a:br>
              <a:rPr lang="en-US" sz="2000" dirty="0"/>
            </a:br>
            <a:r>
              <a:rPr lang="en-US" sz="2000" dirty="0"/>
              <a:t>  user="</a:t>
            </a:r>
            <a:r>
              <a:rPr lang="en-US" sz="2000" i="1" dirty="0" err="1"/>
              <a:t>yourusername</a:t>
            </a:r>
            <a:r>
              <a:rPr lang="en-US" sz="2000" dirty="0"/>
              <a:t>",</a:t>
            </a:r>
            <a:br>
              <a:rPr lang="en-US" sz="2000" dirty="0"/>
            </a:br>
            <a:r>
              <a:rPr lang="en-US" sz="2000" dirty="0"/>
              <a:t>  passwd="</a:t>
            </a:r>
            <a:r>
              <a:rPr lang="en-US" sz="2000" i="1" dirty="0" err="1"/>
              <a:t>yourpassword</a:t>
            </a:r>
            <a:r>
              <a:rPr lang="en-US" sz="2000" dirty="0"/>
              <a:t>",</a:t>
            </a:r>
            <a:br>
              <a:rPr lang="en-US" sz="2000" dirty="0"/>
            </a:br>
            <a:r>
              <a:rPr lang="en-US" sz="2000" dirty="0"/>
              <a:t>  database="</a:t>
            </a:r>
            <a:r>
              <a:rPr lang="en-US" sz="2000" dirty="0" err="1"/>
              <a:t>mydatabase</a:t>
            </a:r>
            <a:r>
              <a:rPr lang="en-US" sz="2000" dirty="0"/>
              <a:t>"</a:t>
            </a:r>
            <a:br>
              <a:rPr lang="en-US" sz="2000" dirty="0"/>
            </a:br>
            <a:r>
              <a:rPr lang="en-US" sz="2000" dirty="0"/>
              <a:t>)</a:t>
            </a:r>
            <a:br>
              <a:rPr lang="en-US" sz="2000" dirty="0"/>
            </a:br>
            <a:br>
              <a:rPr lang="en-US" sz="2000" dirty="0"/>
            </a:br>
            <a:r>
              <a:rPr lang="en-US" sz="2000" dirty="0" err="1"/>
              <a:t>mycursor</a:t>
            </a:r>
            <a:r>
              <a:rPr lang="en-US" sz="2000" dirty="0"/>
              <a:t> = </a:t>
            </a:r>
            <a:r>
              <a:rPr lang="en-US" sz="2000" dirty="0" err="1"/>
              <a:t>mydb.cursor</a:t>
            </a:r>
            <a:r>
              <a:rPr lang="en-US" sz="2000" dirty="0"/>
              <a:t>()</a:t>
            </a:r>
            <a:br>
              <a:rPr lang="en-US" sz="2000" dirty="0"/>
            </a:br>
            <a:br>
              <a:rPr lang="en-US" sz="2000" dirty="0"/>
            </a:br>
            <a:r>
              <a:rPr lang="en-US" sz="2000" dirty="0" err="1"/>
              <a:t>sql</a:t>
            </a:r>
            <a:r>
              <a:rPr lang="en-US" sz="2000" dirty="0"/>
              <a:t> = "SELECT * FROM customers WHERE address ='Park Lane 38'"</a:t>
            </a:r>
            <a:br>
              <a:rPr lang="en-US" sz="2000" dirty="0"/>
            </a:br>
            <a:br>
              <a:rPr lang="en-US" sz="2000" dirty="0"/>
            </a:br>
            <a:r>
              <a:rPr lang="en-US" sz="2000" dirty="0" err="1"/>
              <a:t>mycursor.execute</a:t>
            </a:r>
            <a:r>
              <a:rPr lang="en-US" sz="2000" dirty="0"/>
              <a:t>(</a:t>
            </a:r>
            <a:r>
              <a:rPr lang="en-US" sz="2000" dirty="0" err="1"/>
              <a:t>sql</a:t>
            </a:r>
            <a:r>
              <a:rPr lang="en-US" sz="2000" dirty="0"/>
              <a:t>)</a:t>
            </a:r>
            <a:br>
              <a:rPr lang="en-US" sz="2000" dirty="0"/>
            </a:br>
            <a:r>
              <a:rPr lang="en-US" sz="2000" dirty="0" err="1"/>
              <a:t>myresult</a:t>
            </a:r>
            <a:r>
              <a:rPr lang="en-US" sz="2000" dirty="0"/>
              <a:t> = </a:t>
            </a:r>
            <a:r>
              <a:rPr lang="en-US" sz="2000" dirty="0" err="1"/>
              <a:t>mycursor.fetchall</a:t>
            </a:r>
            <a:r>
              <a:rPr lang="en-US" sz="2000" dirty="0"/>
              <a:t>()</a:t>
            </a:r>
            <a:br>
              <a:rPr lang="en-US" sz="2000" dirty="0"/>
            </a:br>
            <a:br>
              <a:rPr lang="en-US" sz="2000" dirty="0"/>
            </a:br>
            <a:r>
              <a:rPr lang="en-US" sz="2000" dirty="0"/>
              <a:t>for x in </a:t>
            </a:r>
            <a:r>
              <a:rPr lang="en-US" sz="2000" dirty="0" err="1"/>
              <a:t>myresult</a:t>
            </a:r>
            <a:r>
              <a:rPr lang="en-US" sz="2000" dirty="0"/>
              <a:t>:</a:t>
            </a:r>
            <a:br>
              <a:rPr lang="en-US" sz="2000" dirty="0"/>
            </a:br>
            <a:r>
              <a:rPr lang="en-US" sz="2000" dirty="0"/>
              <a:t>  print(x)</a:t>
            </a:r>
          </a:p>
        </p:txBody>
      </p:sp>
    </p:spTree>
    <p:extLst>
      <p:ext uri="{BB962C8B-B14F-4D97-AF65-F5344CB8AC3E}">
        <p14:creationId xmlns:p14="http://schemas.microsoft.com/office/powerpoint/2010/main" val="1403244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Python MySQL – Using WHERE (wild character)</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51791" y="993912"/>
            <a:ext cx="11423373" cy="5632311"/>
          </a:xfrm>
          <a:prstGeom prst="rect">
            <a:avLst/>
          </a:prstGeom>
          <a:ln w="3175">
            <a:solidFill>
              <a:schemeClr val="tx1"/>
            </a:solidFill>
          </a:ln>
        </p:spPr>
        <p:txBody>
          <a:bodyPr wrap="square">
            <a:spAutoFit/>
          </a:bodyPr>
          <a:lstStyle/>
          <a:p>
            <a:r>
              <a:rPr lang="en-US" sz="2000" dirty="0"/>
              <a:t>import mysql.connector</a:t>
            </a:r>
            <a:br>
              <a:rPr lang="en-US" sz="2000" dirty="0"/>
            </a:br>
            <a:br>
              <a:rPr lang="en-US" sz="2000" dirty="0"/>
            </a:br>
            <a:r>
              <a:rPr lang="en-US" sz="2000" dirty="0"/>
              <a:t>mydb = mysql.connector.connect(</a:t>
            </a:r>
            <a:br>
              <a:rPr lang="en-US" sz="2000" dirty="0"/>
            </a:br>
            <a:r>
              <a:rPr lang="en-US" sz="2000" dirty="0"/>
              <a:t>  host="localhost",</a:t>
            </a:r>
            <a:br>
              <a:rPr lang="en-US" sz="2000" dirty="0"/>
            </a:br>
            <a:r>
              <a:rPr lang="en-US" sz="2000" dirty="0"/>
              <a:t>  user="</a:t>
            </a:r>
            <a:r>
              <a:rPr lang="en-US" sz="2000" i="1" dirty="0" err="1"/>
              <a:t>yourusername</a:t>
            </a:r>
            <a:r>
              <a:rPr lang="en-US" sz="2000" dirty="0"/>
              <a:t>",</a:t>
            </a:r>
            <a:br>
              <a:rPr lang="en-US" sz="2000" dirty="0"/>
            </a:br>
            <a:r>
              <a:rPr lang="en-US" sz="2000" dirty="0"/>
              <a:t>  passwd="</a:t>
            </a:r>
            <a:r>
              <a:rPr lang="en-US" sz="2000" i="1" dirty="0" err="1"/>
              <a:t>yourpassword</a:t>
            </a:r>
            <a:r>
              <a:rPr lang="en-US" sz="2000" dirty="0"/>
              <a:t>",</a:t>
            </a:r>
            <a:br>
              <a:rPr lang="en-US" sz="2000" dirty="0"/>
            </a:br>
            <a:r>
              <a:rPr lang="en-US" sz="2000" dirty="0"/>
              <a:t>  database="</a:t>
            </a:r>
            <a:r>
              <a:rPr lang="en-US" sz="2000" dirty="0" err="1"/>
              <a:t>mydatabase</a:t>
            </a:r>
            <a:r>
              <a:rPr lang="en-US" sz="2000" dirty="0"/>
              <a:t>"</a:t>
            </a:r>
            <a:br>
              <a:rPr lang="en-US" sz="2000" dirty="0"/>
            </a:br>
            <a:r>
              <a:rPr lang="en-US" sz="2000" dirty="0"/>
              <a:t>)</a:t>
            </a:r>
            <a:br>
              <a:rPr lang="en-US" sz="2000" dirty="0"/>
            </a:br>
            <a:br>
              <a:rPr lang="en-US" sz="2000" dirty="0"/>
            </a:br>
            <a:r>
              <a:rPr lang="en-US" sz="2000" dirty="0" err="1"/>
              <a:t>mycursor</a:t>
            </a:r>
            <a:r>
              <a:rPr lang="en-US" sz="2000" dirty="0"/>
              <a:t> = </a:t>
            </a:r>
            <a:r>
              <a:rPr lang="en-US" sz="2000" dirty="0" err="1"/>
              <a:t>mydb.cursor</a:t>
            </a:r>
            <a:r>
              <a:rPr lang="en-US" sz="2000" dirty="0"/>
              <a:t>()</a:t>
            </a:r>
            <a:br>
              <a:rPr lang="en-US" sz="2000" dirty="0"/>
            </a:br>
            <a:br>
              <a:rPr lang="en-US" sz="2000" dirty="0"/>
            </a:br>
            <a:r>
              <a:rPr lang="en-US" sz="2000" dirty="0" err="1"/>
              <a:t>sql</a:t>
            </a:r>
            <a:r>
              <a:rPr lang="en-US" sz="2000" dirty="0"/>
              <a:t> = "SELECT * FROM customers WHERE address LIKE '%way%'"</a:t>
            </a:r>
            <a:br>
              <a:rPr lang="en-US" sz="2000" dirty="0"/>
            </a:br>
            <a:br>
              <a:rPr lang="en-US" sz="2000" dirty="0"/>
            </a:br>
            <a:r>
              <a:rPr lang="en-US" sz="2000" dirty="0" err="1"/>
              <a:t>mycursor.execute</a:t>
            </a:r>
            <a:r>
              <a:rPr lang="en-US" sz="2000" dirty="0"/>
              <a:t>(</a:t>
            </a:r>
            <a:r>
              <a:rPr lang="en-US" sz="2000" dirty="0" err="1"/>
              <a:t>sql</a:t>
            </a:r>
            <a:r>
              <a:rPr lang="en-US" sz="2000" dirty="0"/>
              <a:t>)</a:t>
            </a:r>
            <a:br>
              <a:rPr lang="en-US" sz="2000" dirty="0"/>
            </a:br>
            <a:r>
              <a:rPr lang="en-US" sz="2000" dirty="0" err="1"/>
              <a:t>myresult</a:t>
            </a:r>
            <a:r>
              <a:rPr lang="en-US" sz="2000" dirty="0"/>
              <a:t> = </a:t>
            </a:r>
            <a:r>
              <a:rPr lang="en-US" sz="2000" dirty="0" err="1"/>
              <a:t>mycursor.fetchall</a:t>
            </a:r>
            <a:r>
              <a:rPr lang="en-US" sz="2000" dirty="0"/>
              <a:t>()</a:t>
            </a:r>
            <a:br>
              <a:rPr lang="en-US" sz="2000" dirty="0"/>
            </a:br>
            <a:br>
              <a:rPr lang="en-US" sz="2000" dirty="0"/>
            </a:br>
            <a:r>
              <a:rPr lang="en-US" sz="2000" dirty="0"/>
              <a:t>for x in </a:t>
            </a:r>
            <a:r>
              <a:rPr lang="en-US" sz="2000" dirty="0" err="1"/>
              <a:t>myresult</a:t>
            </a:r>
            <a:r>
              <a:rPr lang="en-US" sz="2000" dirty="0"/>
              <a:t>:</a:t>
            </a:r>
            <a:br>
              <a:rPr lang="en-US" sz="2000" dirty="0"/>
            </a:br>
            <a:r>
              <a:rPr lang="en-US" sz="2000" dirty="0"/>
              <a:t>  print(x)</a:t>
            </a:r>
          </a:p>
        </p:txBody>
      </p:sp>
    </p:spTree>
    <p:extLst>
      <p:ext uri="{BB962C8B-B14F-4D97-AF65-F5344CB8AC3E}">
        <p14:creationId xmlns:p14="http://schemas.microsoft.com/office/powerpoint/2010/main" val="1403244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IN" dirty="0"/>
              <a:t>Python MySQL – </a:t>
            </a:r>
            <a:r>
              <a:rPr lang="en-US" dirty="0"/>
              <a:t>Prevent SQL Injection</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38539" y="1594157"/>
            <a:ext cx="11714922" cy="5078313"/>
          </a:xfrm>
          <a:prstGeom prst="rect">
            <a:avLst/>
          </a:prstGeom>
          <a:ln w="3175">
            <a:solidFill>
              <a:schemeClr val="tx1"/>
            </a:solidFill>
          </a:ln>
        </p:spPr>
        <p:txBody>
          <a:bodyPr wrap="square">
            <a:spAutoFit/>
          </a:bodyPr>
          <a:lstStyle/>
          <a:p>
            <a:r>
              <a:rPr lang="en-US" dirty="0"/>
              <a:t>import mysql.connector</a:t>
            </a:r>
            <a:br>
              <a:rPr lang="en-US" dirty="0"/>
            </a:br>
            <a:br>
              <a:rPr lang="en-US" dirty="0"/>
            </a:br>
            <a:r>
              <a:rPr lang="en-US" dirty="0"/>
              <a:t>mydb = mysql.connector.connect(</a:t>
            </a:r>
            <a:br>
              <a:rPr lang="en-US" dirty="0"/>
            </a:br>
            <a:r>
              <a:rPr lang="en-US" dirty="0"/>
              <a:t>  host="localhost",</a:t>
            </a:r>
            <a:br>
              <a:rPr lang="en-US" dirty="0"/>
            </a:br>
            <a:r>
              <a:rPr lang="en-US" dirty="0"/>
              <a:t>  user="</a:t>
            </a:r>
            <a:r>
              <a:rPr lang="en-US" i="1" dirty="0" err="1"/>
              <a:t>yourusername</a:t>
            </a:r>
            <a:r>
              <a:rPr lang="en-US" dirty="0"/>
              <a:t>",</a:t>
            </a:r>
            <a:br>
              <a:rPr lang="en-US" dirty="0"/>
            </a:br>
            <a:r>
              <a:rPr lang="en-US" dirty="0"/>
              <a:t>  passwd="</a:t>
            </a:r>
            <a:r>
              <a:rPr lang="en-US" i="1" dirty="0" err="1"/>
              <a:t>yourpassword</a:t>
            </a:r>
            <a:r>
              <a:rPr lang="en-US" dirty="0"/>
              <a:t>",</a:t>
            </a:r>
            <a:br>
              <a:rPr lang="en-US" dirty="0"/>
            </a:br>
            <a:r>
              <a:rPr lang="en-US" dirty="0"/>
              <a:t>  database="</a:t>
            </a:r>
            <a:r>
              <a:rPr lang="en-US" dirty="0" err="1"/>
              <a:t>mydatabase</a:t>
            </a:r>
            <a:r>
              <a:rPr lang="en-US" dirty="0"/>
              <a:t>"</a:t>
            </a:r>
            <a:br>
              <a:rPr lang="en-US" dirty="0"/>
            </a:br>
            <a:r>
              <a:rPr lang="en-US" dirty="0"/>
              <a:t>)</a:t>
            </a:r>
            <a:br>
              <a:rPr lang="en-US" dirty="0"/>
            </a:br>
            <a:r>
              <a:rPr lang="en-US" dirty="0" err="1"/>
              <a:t>mycursor</a:t>
            </a:r>
            <a:r>
              <a:rPr lang="en-US" dirty="0"/>
              <a:t> = </a:t>
            </a:r>
            <a:r>
              <a:rPr lang="en-US" dirty="0" err="1"/>
              <a:t>mydb.cursor</a:t>
            </a:r>
            <a:r>
              <a:rPr lang="en-US" dirty="0"/>
              <a:t>()</a:t>
            </a:r>
            <a:br>
              <a:rPr lang="en-US" dirty="0"/>
            </a:br>
            <a:br>
              <a:rPr lang="en-US" dirty="0"/>
            </a:br>
            <a:r>
              <a:rPr lang="en-US" dirty="0" err="1"/>
              <a:t>sql</a:t>
            </a:r>
            <a:r>
              <a:rPr lang="en-US" dirty="0"/>
              <a:t> = "SELECT * FROM customers WHERE address = %s"</a:t>
            </a:r>
            <a:br>
              <a:rPr lang="en-US" dirty="0"/>
            </a:br>
            <a:r>
              <a:rPr lang="en-US" dirty="0" err="1"/>
              <a:t>adr</a:t>
            </a:r>
            <a:r>
              <a:rPr lang="en-US" dirty="0"/>
              <a:t> = ("Yellow Garden 2", )</a:t>
            </a:r>
            <a:br>
              <a:rPr lang="en-US" dirty="0"/>
            </a:br>
            <a:br>
              <a:rPr lang="en-US" dirty="0"/>
            </a:br>
            <a:r>
              <a:rPr lang="en-US" dirty="0" err="1"/>
              <a:t>mycursor.execute</a:t>
            </a:r>
            <a:r>
              <a:rPr lang="en-US" dirty="0"/>
              <a:t>(</a:t>
            </a:r>
            <a:r>
              <a:rPr lang="en-US" dirty="0" err="1"/>
              <a:t>sql</a:t>
            </a:r>
            <a:r>
              <a:rPr lang="en-US" dirty="0"/>
              <a:t>, </a:t>
            </a:r>
            <a:r>
              <a:rPr lang="en-US" dirty="0" err="1"/>
              <a:t>adr</a:t>
            </a:r>
            <a:r>
              <a:rPr lang="en-US" dirty="0"/>
              <a:t>)</a:t>
            </a:r>
            <a:br>
              <a:rPr lang="en-US" dirty="0"/>
            </a:br>
            <a:r>
              <a:rPr lang="en-US" dirty="0" err="1"/>
              <a:t>myresult</a:t>
            </a:r>
            <a:r>
              <a:rPr lang="en-US" dirty="0"/>
              <a:t> = </a:t>
            </a:r>
            <a:r>
              <a:rPr lang="en-US" dirty="0" err="1"/>
              <a:t>mycursor.fetchall</a:t>
            </a:r>
            <a:r>
              <a:rPr lang="en-US" dirty="0"/>
              <a:t>()</a:t>
            </a:r>
            <a:br>
              <a:rPr lang="en-US" dirty="0"/>
            </a:br>
            <a:br>
              <a:rPr lang="en-US" dirty="0"/>
            </a:br>
            <a:r>
              <a:rPr lang="en-US" dirty="0"/>
              <a:t>for x in </a:t>
            </a:r>
            <a:r>
              <a:rPr lang="en-US" dirty="0" err="1"/>
              <a:t>myresult</a:t>
            </a:r>
            <a:r>
              <a:rPr lang="en-US" dirty="0"/>
              <a:t>:</a:t>
            </a:r>
            <a:br>
              <a:rPr lang="en-US" dirty="0"/>
            </a:br>
            <a:r>
              <a:rPr lang="en-US" dirty="0"/>
              <a:t>  print(x)</a:t>
            </a:r>
          </a:p>
        </p:txBody>
      </p:sp>
      <p:sp>
        <p:nvSpPr>
          <p:cNvPr id="6" name="Rectangle 5"/>
          <p:cNvSpPr/>
          <p:nvPr/>
        </p:nvSpPr>
        <p:spPr>
          <a:xfrm>
            <a:off x="0" y="908567"/>
            <a:ext cx="12192000" cy="523220"/>
          </a:xfrm>
          <a:prstGeom prst="rect">
            <a:avLst/>
          </a:prstGeom>
        </p:spPr>
        <p:txBody>
          <a:bodyPr wrap="square">
            <a:spAutoFit/>
          </a:bodyPr>
          <a:lstStyle/>
          <a:p>
            <a:pPr algn="just"/>
            <a:r>
              <a:rPr lang="en-US" sz="1400" b="1" dirty="0"/>
              <a:t>When query values are provided by the user, you should escape the values. This is to prevent SQL injections, which is a common web hacking technique to destroy or misuse your database. The mysql.connector module has methods to escape query values using the placeholder %s method</a:t>
            </a:r>
          </a:p>
        </p:txBody>
      </p:sp>
    </p:spTree>
    <p:extLst>
      <p:ext uri="{BB962C8B-B14F-4D97-AF65-F5344CB8AC3E}">
        <p14:creationId xmlns:p14="http://schemas.microsoft.com/office/powerpoint/2010/main" val="14032440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Python MySQL – Using </a:t>
            </a:r>
            <a:r>
              <a:rPr lang="en-US" dirty="0"/>
              <a:t>Order By</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98783" y="1683025"/>
            <a:ext cx="11754678" cy="4801314"/>
          </a:xfrm>
          <a:prstGeom prst="rect">
            <a:avLst/>
          </a:prstGeom>
          <a:ln w="3175">
            <a:solidFill>
              <a:schemeClr val="tx1"/>
            </a:solidFill>
          </a:ln>
        </p:spPr>
        <p:txBody>
          <a:bodyPr wrap="square">
            <a:spAutoFit/>
          </a:bodyPr>
          <a:lstStyle/>
          <a:p>
            <a:r>
              <a:rPr lang="en-US" dirty="0"/>
              <a:t>import mysql.connector</a:t>
            </a:r>
            <a:br>
              <a:rPr lang="en-US" dirty="0"/>
            </a:br>
            <a:br>
              <a:rPr lang="en-US" dirty="0"/>
            </a:br>
            <a:r>
              <a:rPr lang="en-US" dirty="0"/>
              <a:t>mydb = mysql.connector.connect(</a:t>
            </a:r>
            <a:br>
              <a:rPr lang="en-US" dirty="0"/>
            </a:br>
            <a:r>
              <a:rPr lang="en-US" dirty="0"/>
              <a:t>  host="localhost",</a:t>
            </a:r>
            <a:br>
              <a:rPr lang="en-US" dirty="0"/>
            </a:br>
            <a:r>
              <a:rPr lang="en-US" dirty="0"/>
              <a:t>  user="</a:t>
            </a:r>
            <a:r>
              <a:rPr lang="en-US" i="1" dirty="0" err="1"/>
              <a:t>yourusername</a:t>
            </a:r>
            <a:r>
              <a:rPr lang="en-US" dirty="0"/>
              <a:t>",</a:t>
            </a:r>
            <a:br>
              <a:rPr lang="en-US" dirty="0"/>
            </a:br>
            <a:r>
              <a:rPr lang="en-US" dirty="0"/>
              <a:t>  passwd="</a:t>
            </a:r>
            <a:r>
              <a:rPr lang="en-US" i="1" dirty="0" err="1"/>
              <a:t>yourpassword</a:t>
            </a:r>
            <a:r>
              <a:rPr lang="en-US" dirty="0"/>
              <a:t>",</a:t>
            </a:r>
            <a:br>
              <a:rPr lang="en-US" dirty="0"/>
            </a:br>
            <a:r>
              <a:rPr lang="en-US" dirty="0"/>
              <a:t>  database="</a:t>
            </a:r>
            <a:r>
              <a:rPr lang="en-US" dirty="0" err="1"/>
              <a:t>mydatabase</a:t>
            </a:r>
            <a:r>
              <a:rPr lang="en-US" dirty="0"/>
              <a:t>"</a:t>
            </a:r>
            <a:br>
              <a:rPr lang="en-US" dirty="0"/>
            </a:br>
            <a:r>
              <a:rPr lang="en-US" dirty="0"/>
              <a:t>)</a:t>
            </a:r>
            <a:br>
              <a:rPr lang="en-US" dirty="0"/>
            </a:br>
            <a:r>
              <a:rPr lang="en-US" dirty="0" err="1"/>
              <a:t>mycursor</a:t>
            </a:r>
            <a:r>
              <a:rPr lang="en-US" dirty="0"/>
              <a:t> = </a:t>
            </a:r>
            <a:r>
              <a:rPr lang="en-US" dirty="0" err="1"/>
              <a:t>mydb.cursor</a:t>
            </a:r>
            <a:r>
              <a:rPr lang="en-US" dirty="0"/>
              <a:t>()</a:t>
            </a:r>
            <a:br>
              <a:rPr lang="en-US" dirty="0"/>
            </a:br>
            <a:br>
              <a:rPr lang="en-US" dirty="0"/>
            </a:br>
            <a:r>
              <a:rPr lang="en-US" dirty="0" err="1"/>
              <a:t>sql</a:t>
            </a:r>
            <a:r>
              <a:rPr lang="en-US" dirty="0"/>
              <a:t> = "SELECT * FROM customers ORDER BY name"</a:t>
            </a:r>
            <a:br>
              <a:rPr lang="en-US" dirty="0"/>
            </a:br>
            <a:br>
              <a:rPr lang="en-US" dirty="0"/>
            </a:br>
            <a:r>
              <a:rPr lang="en-US" dirty="0" err="1"/>
              <a:t>mycursor.execute</a:t>
            </a:r>
            <a:r>
              <a:rPr lang="en-US" dirty="0"/>
              <a:t>(</a:t>
            </a:r>
            <a:r>
              <a:rPr lang="en-US" dirty="0" err="1"/>
              <a:t>sql</a:t>
            </a:r>
            <a:r>
              <a:rPr lang="en-US" dirty="0"/>
              <a:t>)</a:t>
            </a:r>
            <a:br>
              <a:rPr lang="en-US" dirty="0"/>
            </a:br>
            <a:r>
              <a:rPr lang="en-US" dirty="0" err="1"/>
              <a:t>myresult</a:t>
            </a:r>
            <a:r>
              <a:rPr lang="en-US" dirty="0"/>
              <a:t> = </a:t>
            </a:r>
            <a:r>
              <a:rPr lang="en-US" dirty="0" err="1"/>
              <a:t>mycursor.fetchall</a:t>
            </a:r>
            <a:r>
              <a:rPr lang="en-US" dirty="0"/>
              <a:t>()</a:t>
            </a:r>
            <a:br>
              <a:rPr lang="en-US" dirty="0"/>
            </a:br>
            <a:br>
              <a:rPr lang="en-US" dirty="0"/>
            </a:br>
            <a:r>
              <a:rPr lang="en-US" dirty="0"/>
              <a:t>for x in </a:t>
            </a:r>
            <a:r>
              <a:rPr lang="en-US" dirty="0" err="1"/>
              <a:t>myresult</a:t>
            </a:r>
            <a:r>
              <a:rPr lang="en-US" dirty="0"/>
              <a:t>:</a:t>
            </a:r>
            <a:br>
              <a:rPr lang="en-US" dirty="0"/>
            </a:br>
            <a:r>
              <a:rPr lang="en-US" dirty="0"/>
              <a:t>  print(x)</a:t>
            </a:r>
          </a:p>
        </p:txBody>
      </p:sp>
      <p:sp>
        <p:nvSpPr>
          <p:cNvPr id="6" name="Rectangle 5"/>
          <p:cNvSpPr/>
          <p:nvPr/>
        </p:nvSpPr>
        <p:spPr>
          <a:xfrm>
            <a:off x="225287" y="907271"/>
            <a:ext cx="11754678" cy="646331"/>
          </a:xfrm>
          <a:prstGeom prst="rect">
            <a:avLst/>
          </a:prstGeom>
        </p:spPr>
        <p:txBody>
          <a:bodyPr wrap="square">
            <a:spAutoFit/>
          </a:bodyPr>
          <a:lstStyle/>
          <a:p>
            <a:r>
              <a:rPr lang="en-US" dirty="0"/>
              <a:t>Use the ORDER BY statement to sort the result in ascending or descending order. The ORDER BY keyword sorts the result ascending by default. To sort the result in descending order, use the DESC keyword</a:t>
            </a:r>
          </a:p>
        </p:txBody>
      </p:sp>
    </p:spTree>
    <p:extLst>
      <p:ext uri="{BB962C8B-B14F-4D97-AF65-F5344CB8AC3E}">
        <p14:creationId xmlns:p14="http://schemas.microsoft.com/office/powerpoint/2010/main" val="14032440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Python MySQL – Using </a:t>
            </a:r>
            <a:r>
              <a:rPr lang="en-US" dirty="0"/>
              <a:t>Order By</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98783" y="1683025"/>
            <a:ext cx="11754678" cy="4801314"/>
          </a:xfrm>
          <a:prstGeom prst="rect">
            <a:avLst/>
          </a:prstGeom>
          <a:ln w="3175">
            <a:solidFill>
              <a:schemeClr val="tx1"/>
            </a:solidFill>
          </a:ln>
        </p:spPr>
        <p:txBody>
          <a:bodyPr wrap="square">
            <a:spAutoFit/>
          </a:bodyPr>
          <a:lstStyle/>
          <a:p>
            <a:r>
              <a:rPr lang="en-US" dirty="0"/>
              <a:t>import mysql.connector</a:t>
            </a:r>
            <a:br>
              <a:rPr lang="en-US" dirty="0"/>
            </a:br>
            <a:br>
              <a:rPr lang="en-US" dirty="0"/>
            </a:br>
            <a:r>
              <a:rPr lang="en-US" dirty="0"/>
              <a:t>mydb = mysql.connector.connect(</a:t>
            </a:r>
            <a:br>
              <a:rPr lang="en-US" dirty="0"/>
            </a:br>
            <a:r>
              <a:rPr lang="en-US" dirty="0"/>
              <a:t>  host="localhost",</a:t>
            </a:r>
            <a:br>
              <a:rPr lang="en-US" dirty="0"/>
            </a:br>
            <a:r>
              <a:rPr lang="en-US" dirty="0"/>
              <a:t>  user="</a:t>
            </a:r>
            <a:r>
              <a:rPr lang="en-US" i="1" dirty="0" err="1"/>
              <a:t>yourusername</a:t>
            </a:r>
            <a:r>
              <a:rPr lang="en-US" dirty="0"/>
              <a:t>",</a:t>
            </a:r>
            <a:br>
              <a:rPr lang="en-US" dirty="0"/>
            </a:br>
            <a:r>
              <a:rPr lang="en-US" dirty="0"/>
              <a:t>  passwd="</a:t>
            </a:r>
            <a:r>
              <a:rPr lang="en-US" i="1" dirty="0" err="1"/>
              <a:t>yourpassword</a:t>
            </a:r>
            <a:r>
              <a:rPr lang="en-US" dirty="0"/>
              <a:t>",</a:t>
            </a:r>
            <a:br>
              <a:rPr lang="en-US" dirty="0"/>
            </a:br>
            <a:r>
              <a:rPr lang="en-US" dirty="0"/>
              <a:t>  database="</a:t>
            </a:r>
            <a:r>
              <a:rPr lang="en-US" dirty="0" err="1"/>
              <a:t>mydatabase</a:t>
            </a:r>
            <a:r>
              <a:rPr lang="en-US" dirty="0"/>
              <a:t>"</a:t>
            </a:r>
            <a:br>
              <a:rPr lang="en-US" dirty="0"/>
            </a:br>
            <a:r>
              <a:rPr lang="en-US" dirty="0"/>
              <a:t>)</a:t>
            </a:r>
            <a:br>
              <a:rPr lang="en-US" dirty="0"/>
            </a:br>
            <a:r>
              <a:rPr lang="en-US" dirty="0" err="1"/>
              <a:t>mycursor</a:t>
            </a:r>
            <a:r>
              <a:rPr lang="en-US" dirty="0"/>
              <a:t> = </a:t>
            </a:r>
            <a:r>
              <a:rPr lang="en-US" dirty="0" err="1"/>
              <a:t>mydb.cursor</a:t>
            </a:r>
            <a:r>
              <a:rPr lang="en-US" dirty="0"/>
              <a:t>()</a:t>
            </a:r>
            <a:br>
              <a:rPr lang="en-US" dirty="0"/>
            </a:br>
            <a:br>
              <a:rPr lang="en-US" dirty="0"/>
            </a:br>
            <a:r>
              <a:rPr lang="en-US" dirty="0" err="1"/>
              <a:t>sql</a:t>
            </a:r>
            <a:r>
              <a:rPr lang="en-US" dirty="0"/>
              <a:t> = "SELECT * FROM customers ORDER BY name"</a:t>
            </a:r>
            <a:br>
              <a:rPr lang="en-US" dirty="0"/>
            </a:br>
            <a:br>
              <a:rPr lang="en-US" dirty="0"/>
            </a:br>
            <a:r>
              <a:rPr lang="en-US" dirty="0" err="1"/>
              <a:t>mycursor.execute</a:t>
            </a:r>
            <a:r>
              <a:rPr lang="en-US" dirty="0"/>
              <a:t>(</a:t>
            </a:r>
            <a:r>
              <a:rPr lang="en-US" dirty="0" err="1"/>
              <a:t>sql</a:t>
            </a:r>
            <a:r>
              <a:rPr lang="en-US" dirty="0"/>
              <a:t>)</a:t>
            </a:r>
            <a:br>
              <a:rPr lang="en-US" dirty="0"/>
            </a:br>
            <a:r>
              <a:rPr lang="en-US" dirty="0" err="1"/>
              <a:t>myresult</a:t>
            </a:r>
            <a:r>
              <a:rPr lang="en-US" dirty="0"/>
              <a:t> = </a:t>
            </a:r>
            <a:r>
              <a:rPr lang="en-US" dirty="0" err="1"/>
              <a:t>mycursor.fetchall</a:t>
            </a:r>
            <a:r>
              <a:rPr lang="en-US" dirty="0"/>
              <a:t>()</a:t>
            </a:r>
            <a:br>
              <a:rPr lang="en-US" dirty="0"/>
            </a:br>
            <a:br>
              <a:rPr lang="en-US" dirty="0"/>
            </a:br>
            <a:r>
              <a:rPr lang="en-US" dirty="0"/>
              <a:t>for x in </a:t>
            </a:r>
            <a:r>
              <a:rPr lang="en-US" dirty="0" err="1"/>
              <a:t>myresult</a:t>
            </a:r>
            <a:r>
              <a:rPr lang="en-US" dirty="0"/>
              <a:t>:</a:t>
            </a:r>
            <a:br>
              <a:rPr lang="en-US" dirty="0"/>
            </a:br>
            <a:r>
              <a:rPr lang="en-US" dirty="0"/>
              <a:t>  print(x)</a:t>
            </a:r>
          </a:p>
        </p:txBody>
      </p:sp>
      <p:sp>
        <p:nvSpPr>
          <p:cNvPr id="6" name="Rectangle 5"/>
          <p:cNvSpPr/>
          <p:nvPr/>
        </p:nvSpPr>
        <p:spPr>
          <a:xfrm>
            <a:off x="225287" y="907271"/>
            <a:ext cx="11754678" cy="646331"/>
          </a:xfrm>
          <a:prstGeom prst="rect">
            <a:avLst/>
          </a:prstGeom>
        </p:spPr>
        <p:txBody>
          <a:bodyPr wrap="square">
            <a:spAutoFit/>
          </a:bodyPr>
          <a:lstStyle/>
          <a:p>
            <a:r>
              <a:rPr lang="en-US" dirty="0"/>
              <a:t>Use the ORDER BY statement to sort the result in ascending or descending order. The ORDER BY keyword sorts the result ascending by default. To sort the result in descending order, use the DESC keyword</a:t>
            </a:r>
          </a:p>
        </p:txBody>
      </p:sp>
    </p:spTree>
    <p:extLst>
      <p:ext uri="{BB962C8B-B14F-4D97-AF65-F5344CB8AC3E}">
        <p14:creationId xmlns:p14="http://schemas.microsoft.com/office/powerpoint/2010/main" val="14032440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IN" dirty="0"/>
              <a:t>Python MySQL – Using </a:t>
            </a:r>
            <a:r>
              <a:rPr lang="en-US" dirty="0"/>
              <a:t>ORDER BY DESC</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98783" y="1683025"/>
            <a:ext cx="11754678" cy="4801314"/>
          </a:xfrm>
          <a:prstGeom prst="rect">
            <a:avLst/>
          </a:prstGeom>
          <a:ln w="3175">
            <a:solidFill>
              <a:schemeClr val="tx1"/>
            </a:solidFill>
          </a:ln>
        </p:spPr>
        <p:txBody>
          <a:bodyPr wrap="square">
            <a:spAutoFit/>
          </a:bodyPr>
          <a:lstStyle/>
          <a:p>
            <a:r>
              <a:rPr lang="en-US" dirty="0"/>
              <a:t>import mysql.connector</a:t>
            </a:r>
            <a:br>
              <a:rPr lang="en-US" dirty="0"/>
            </a:br>
            <a:br>
              <a:rPr lang="en-US" dirty="0"/>
            </a:br>
            <a:r>
              <a:rPr lang="en-US" dirty="0"/>
              <a:t>mydb = mysql.connector.connect(</a:t>
            </a:r>
            <a:br>
              <a:rPr lang="en-US" dirty="0"/>
            </a:br>
            <a:r>
              <a:rPr lang="en-US" dirty="0"/>
              <a:t>  host="localhost",</a:t>
            </a:r>
            <a:br>
              <a:rPr lang="en-US" dirty="0"/>
            </a:br>
            <a:r>
              <a:rPr lang="en-US" dirty="0"/>
              <a:t>  user="</a:t>
            </a:r>
            <a:r>
              <a:rPr lang="en-US" i="1" dirty="0" err="1"/>
              <a:t>yourusername</a:t>
            </a:r>
            <a:r>
              <a:rPr lang="en-US" dirty="0"/>
              <a:t>",</a:t>
            </a:r>
            <a:br>
              <a:rPr lang="en-US" dirty="0"/>
            </a:br>
            <a:r>
              <a:rPr lang="en-US" dirty="0"/>
              <a:t>  passwd="</a:t>
            </a:r>
            <a:r>
              <a:rPr lang="en-US" i="1" dirty="0" err="1"/>
              <a:t>yourpassword</a:t>
            </a:r>
            <a:r>
              <a:rPr lang="en-US" dirty="0"/>
              <a:t>",</a:t>
            </a:r>
            <a:br>
              <a:rPr lang="en-US" dirty="0"/>
            </a:br>
            <a:r>
              <a:rPr lang="en-US" dirty="0"/>
              <a:t>  database="</a:t>
            </a:r>
            <a:r>
              <a:rPr lang="en-US" dirty="0" err="1"/>
              <a:t>mydatabase</a:t>
            </a:r>
            <a:r>
              <a:rPr lang="en-US" dirty="0"/>
              <a:t>"</a:t>
            </a:r>
            <a:br>
              <a:rPr lang="en-US" dirty="0"/>
            </a:br>
            <a:r>
              <a:rPr lang="en-US" dirty="0"/>
              <a:t>)</a:t>
            </a:r>
            <a:br>
              <a:rPr lang="en-US" dirty="0"/>
            </a:br>
            <a:r>
              <a:rPr lang="en-US" dirty="0" err="1"/>
              <a:t>mycursor</a:t>
            </a:r>
            <a:r>
              <a:rPr lang="en-US" dirty="0"/>
              <a:t> = </a:t>
            </a:r>
            <a:r>
              <a:rPr lang="en-US" dirty="0" err="1"/>
              <a:t>mydb.cursor</a:t>
            </a:r>
            <a:r>
              <a:rPr lang="en-US" dirty="0"/>
              <a:t>()</a:t>
            </a:r>
            <a:br>
              <a:rPr lang="en-US" dirty="0"/>
            </a:br>
            <a:br>
              <a:rPr lang="en-US" dirty="0"/>
            </a:br>
            <a:r>
              <a:rPr lang="en-US" dirty="0" err="1"/>
              <a:t>sql</a:t>
            </a:r>
            <a:r>
              <a:rPr lang="en-US" dirty="0"/>
              <a:t> = "SELECT * FROM customers ORDER BY name DESC"</a:t>
            </a:r>
            <a:br>
              <a:rPr lang="en-US" dirty="0"/>
            </a:br>
            <a:br>
              <a:rPr lang="en-US" dirty="0"/>
            </a:br>
            <a:r>
              <a:rPr lang="en-US" dirty="0" err="1"/>
              <a:t>mycursor.execute</a:t>
            </a:r>
            <a:r>
              <a:rPr lang="en-US" dirty="0"/>
              <a:t>(</a:t>
            </a:r>
            <a:r>
              <a:rPr lang="en-US" dirty="0" err="1"/>
              <a:t>sql</a:t>
            </a:r>
            <a:r>
              <a:rPr lang="en-US" dirty="0"/>
              <a:t>)</a:t>
            </a:r>
            <a:br>
              <a:rPr lang="en-US" dirty="0"/>
            </a:br>
            <a:r>
              <a:rPr lang="en-US" dirty="0" err="1"/>
              <a:t>myresult</a:t>
            </a:r>
            <a:r>
              <a:rPr lang="en-US" dirty="0"/>
              <a:t> = </a:t>
            </a:r>
            <a:r>
              <a:rPr lang="en-US" dirty="0" err="1"/>
              <a:t>mycursor.fetchall</a:t>
            </a:r>
            <a:r>
              <a:rPr lang="en-US" dirty="0"/>
              <a:t>()</a:t>
            </a:r>
            <a:br>
              <a:rPr lang="en-US" dirty="0"/>
            </a:br>
            <a:br>
              <a:rPr lang="en-US" dirty="0"/>
            </a:br>
            <a:r>
              <a:rPr lang="en-US" dirty="0"/>
              <a:t>for x in </a:t>
            </a:r>
            <a:r>
              <a:rPr lang="en-US" dirty="0" err="1"/>
              <a:t>myresult</a:t>
            </a:r>
            <a:r>
              <a:rPr lang="en-US" dirty="0"/>
              <a:t>:</a:t>
            </a:r>
            <a:br>
              <a:rPr lang="en-US" dirty="0"/>
            </a:br>
            <a:r>
              <a:rPr lang="en-US" dirty="0"/>
              <a:t>  print(x)</a:t>
            </a:r>
          </a:p>
        </p:txBody>
      </p:sp>
      <p:sp>
        <p:nvSpPr>
          <p:cNvPr id="6" name="Rectangle 5"/>
          <p:cNvSpPr/>
          <p:nvPr/>
        </p:nvSpPr>
        <p:spPr>
          <a:xfrm>
            <a:off x="225287" y="907271"/>
            <a:ext cx="11754678" cy="646331"/>
          </a:xfrm>
          <a:prstGeom prst="rect">
            <a:avLst/>
          </a:prstGeom>
        </p:spPr>
        <p:txBody>
          <a:bodyPr wrap="square">
            <a:spAutoFit/>
          </a:bodyPr>
          <a:lstStyle/>
          <a:p>
            <a:r>
              <a:rPr lang="en-US" dirty="0"/>
              <a:t>Use the ORDER BY statement to sort the result in ascending or descending order. The ORDER BY keyword sorts the result ascending by default. To sort the result in descending order, use the DESC keyword</a:t>
            </a:r>
          </a:p>
        </p:txBody>
      </p:sp>
    </p:spTree>
    <p:extLst>
      <p:ext uri="{BB962C8B-B14F-4D97-AF65-F5344CB8AC3E}">
        <p14:creationId xmlns:p14="http://schemas.microsoft.com/office/powerpoint/2010/main" val="14032440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IN" dirty="0"/>
              <a:t>Python MySQL – Using </a:t>
            </a:r>
            <a:r>
              <a:rPr lang="en-US" dirty="0"/>
              <a:t>Delete From</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98783" y="1404729"/>
            <a:ext cx="11754678" cy="5078313"/>
          </a:xfrm>
          <a:prstGeom prst="rect">
            <a:avLst/>
          </a:prstGeom>
          <a:ln w="3175">
            <a:solidFill>
              <a:schemeClr val="tx1"/>
            </a:solidFill>
          </a:ln>
        </p:spPr>
        <p:txBody>
          <a:bodyPr wrap="square">
            <a:spAutoFit/>
          </a:bodyPr>
          <a:lstStyle/>
          <a:p>
            <a:r>
              <a:rPr lang="en-US" dirty="0"/>
              <a:t>import mysql.connector</a:t>
            </a:r>
            <a:br>
              <a:rPr lang="en-US" dirty="0"/>
            </a:br>
            <a:br>
              <a:rPr lang="en-US" dirty="0"/>
            </a:br>
            <a:r>
              <a:rPr lang="en-US" dirty="0"/>
              <a:t>mydb = mysql.connector.connect(</a:t>
            </a:r>
            <a:br>
              <a:rPr lang="en-US" dirty="0"/>
            </a:br>
            <a:r>
              <a:rPr lang="en-US" dirty="0"/>
              <a:t>  host="localhost",</a:t>
            </a:r>
            <a:br>
              <a:rPr lang="en-US" dirty="0"/>
            </a:br>
            <a:r>
              <a:rPr lang="en-US" dirty="0"/>
              <a:t>  user="</a:t>
            </a:r>
            <a:r>
              <a:rPr lang="en-US" i="1" dirty="0" err="1"/>
              <a:t>yourusername</a:t>
            </a:r>
            <a:r>
              <a:rPr lang="en-US" dirty="0"/>
              <a:t>",</a:t>
            </a:r>
            <a:br>
              <a:rPr lang="en-US" dirty="0"/>
            </a:br>
            <a:r>
              <a:rPr lang="en-US" dirty="0"/>
              <a:t>  passwd="</a:t>
            </a:r>
            <a:r>
              <a:rPr lang="en-US" i="1" dirty="0" err="1"/>
              <a:t>yourpassword</a:t>
            </a:r>
            <a:r>
              <a:rPr lang="en-US" dirty="0"/>
              <a:t>",</a:t>
            </a:r>
            <a:br>
              <a:rPr lang="en-US" dirty="0"/>
            </a:br>
            <a:r>
              <a:rPr lang="en-US" dirty="0"/>
              <a:t>  database="</a:t>
            </a:r>
            <a:r>
              <a:rPr lang="en-US" dirty="0" err="1"/>
              <a:t>mydatabase</a:t>
            </a:r>
            <a:r>
              <a:rPr lang="en-US" dirty="0"/>
              <a:t>"</a:t>
            </a:r>
            <a:br>
              <a:rPr lang="en-US" dirty="0"/>
            </a:br>
            <a:r>
              <a:rPr lang="en-US" dirty="0"/>
              <a:t>)</a:t>
            </a:r>
            <a:br>
              <a:rPr lang="en-US" dirty="0"/>
            </a:br>
            <a:br>
              <a:rPr lang="en-US" dirty="0"/>
            </a:br>
            <a:r>
              <a:rPr lang="en-US" dirty="0" err="1"/>
              <a:t>mycursor</a:t>
            </a:r>
            <a:r>
              <a:rPr lang="en-US" dirty="0"/>
              <a:t> = </a:t>
            </a:r>
            <a:r>
              <a:rPr lang="en-US" dirty="0" err="1"/>
              <a:t>mydb.cursor</a:t>
            </a:r>
            <a:r>
              <a:rPr lang="en-US" dirty="0"/>
              <a:t>()</a:t>
            </a:r>
            <a:br>
              <a:rPr lang="en-US" dirty="0"/>
            </a:br>
            <a:br>
              <a:rPr lang="en-US" dirty="0"/>
            </a:br>
            <a:r>
              <a:rPr lang="en-US" dirty="0" err="1"/>
              <a:t>sql</a:t>
            </a:r>
            <a:r>
              <a:rPr lang="en-US" dirty="0"/>
              <a:t> = "DELETE FROM customers WHERE address = 'Mountain 21'"</a:t>
            </a:r>
            <a:br>
              <a:rPr lang="en-US" dirty="0"/>
            </a:br>
            <a:br>
              <a:rPr lang="en-US" dirty="0"/>
            </a:br>
            <a:r>
              <a:rPr lang="en-US" dirty="0" err="1"/>
              <a:t>mycursor.execute</a:t>
            </a:r>
            <a:r>
              <a:rPr lang="en-US" dirty="0"/>
              <a:t>(</a:t>
            </a:r>
            <a:r>
              <a:rPr lang="en-US" dirty="0" err="1"/>
              <a:t>sql</a:t>
            </a:r>
            <a:r>
              <a:rPr lang="en-US" dirty="0"/>
              <a:t>)</a:t>
            </a:r>
            <a:br>
              <a:rPr lang="en-US" dirty="0"/>
            </a:br>
            <a:br>
              <a:rPr lang="en-US" dirty="0"/>
            </a:br>
            <a:r>
              <a:rPr lang="en-US" dirty="0" err="1"/>
              <a:t>mydb.commit</a:t>
            </a:r>
            <a:r>
              <a:rPr lang="en-US" dirty="0"/>
              <a:t>()</a:t>
            </a:r>
            <a:br>
              <a:rPr lang="en-US" dirty="0"/>
            </a:br>
            <a:br>
              <a:rPr lang="en-US" dirty="0"/>
            </a:br>
            <a:r>
              <a:rPr lang="en-US" dirty="0"/>
              <a:t>print(</a:t>
            </a:r>
            <a:r>
              <a:rPr lang="en-US" dirty="0" err="1"/>
              <a:t>mycursor.rowcount</a:t>
            </a:r>
            <a:r>
              <a:rPr lang="en-US" dirty="0"/>
              <a:t>, "record(s) deleted")</a:t>
            </a:r>
          </a:p>
        </p:txBody>
      </p:sp>
      <p:sp>
        <p:nvSpPr>
          <p:cNvPr id="6" name="Rectangle 5"/>
          <p:cNvSpPr/>
          <p:nvPr/>
        </p:nvSpPr>
        <p:spPr>
          <a:xfrm>
            <a:off x="225287" y="907271"/>
            <a:ext cx="11754678" cy="369332"/>
          </a:xfrm>
          <a:prstGeom prst="rect">
            <a:avLst/>
          </a:prstGeom>
        </p:spPr>
        <p:txBody>
          <a:bodyPr wrap="square">
            <a:spAutoFit/>
          </a:bodyPr>
          <a:lstStyle/>
          <a:p>
            <a:r>
              <a:rPr lang="en-US" dirty="0"/>
              <a:t>delete records from an existing table by using the "DELETE FROM" statement</a:t>
            </a:r>
          </a:p>
        </p:txBody>
      </p:sp>
    </p:spTree>
    <p:extLst>
      <p:ext uri="{BB962C8B-B14F-4D97-AF65-F5344CB8AC3E}">
        <p14:creationId xmlns:p14="http://schemas.microsoft.com/office/powerpoint/2010/main" val="14032440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IN" dirty="0"/>
              <a:t>Python MySQL – Using </a:t>
            </a:r>
            <a:r>
              <a:rPr lang="en-US" dirty="0"/>
              <a:t>Delete From</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5530" y="1007165"/>
            <a:ext cx="11754678" cy="4801314"/>
          </a:xfrm>
          <a:prstGeom prst="rect">
            <a:avLst/>
          </a:prstGeom>
          <a:ln w="3175">
            <a:solidFill>
              <a:schemeClr val="tx1"/>
            </a:solidFill>
          </a:ln>
        </p:spPr>
        <p:txBody>
          <a:bodyPr wrap="square">
            <a:spAutoFit/>
          </a:bodyPr>
          <a:lstStyle/>
          <a:p>
            <a:r>
              <a:rPr lang="en-US" dirty="0"/>
              <a:t>import mysql.connector</a:t>
            </a:r>
            <a:br>
              <a:rPr lang="en-US" dirty="0"/>
            </a:br>
            <a:br>
              <a:rPr lang="en-US" dirty="0"/>
            </a:br>
            <a:r>
              <a:rPr lang="en-US" dirty="0"/>
              <a:t>mydb = mysql.connector.connect(</a:t>
            </a:r>
            <a:br>
              <a:rPr lang="en-US" dirty="0"/>
            </a:br>
            <a:r>
              <a:rPr lang="en-US" dirty="0"/>
              <a:t>  host="localhost",</a:t>
            </a:r>
            <a:br>
              <a:rPr lang="en-US" dirty="0"/>
            </a:br>
            <a:r>
              <a:rPr lang="en-US" dirty="0"/>
              <a:t>  user="</a:t>
            </a:r>
            <a:r>
              <a:rPr lang="en-US" i="1" dirty="0" err="1"/>
              <a:t>yourusername</a:t>
            </a:r>
            <a:r>
              <a:rPr lang="en-US" dirty="0"/>
              <a:t>",</a:t>
            </a:r>
            <a:br>
              <a:rPr lang="en-US" dirty="0"/>
            </a:br>
            <a:r>
              <a:rPr lang="en-US" dirty="0"/>
              <a:t>  passwd="</a:t>
            </a:r>
            <a:r>
              <a:rPr lang="en-US" i="1" dirty="0" err="1"/>
              <a:t>yourpassword</a:t>
            </a:r>
            <a:r>
              <a:rPr lang="en-US" dirty="0"/>
              <a:t>",</a:t>
            </a:r>
            <a:br>
              <a:rPr lang="en-US" dirty="0"/>
            </a:br>
            <a:r>
              <a:rPr lang="en-US" dirty="0"/>
              <a:t>  database="</a:t>
            </a:r>
            <a:r>
              <a:rPr lang="en-US" dirty="0" err="1"/>
              <a:t>mydatabase</a:t>
            </a:r>
            <a:r>
              <a:rPr lang="en-US" dirty="0"/>
              <a:t>"</a:t>
            </a:r>
            <a:br>
              <a:rPr lang="en-US" dirty="0"/>
            </a:br>
            <a:r>
              <a:rPr lang="en-US" dirty="0"/>
              <a:t>)</a:t>
            </a:r>
            <a:br>
              <a:rPr lang="en-US" dirty="0"/>
            </a:br>
            <a:br>
              <a:rPr lang="en-US" dirty="0"/>
            </a:br>
            <a:r>
              <a:rPr lang="en-US" dirty="0" err="1"/>
              <a:t>mycursor</a:t>
            </a:r>
            <a:r>
              <a:rPr lang="en-US" dirty="0"/>
              <a:t> = </a:t>
            </a:r>
            <a:r>
              <a:rPr lang="en-US" dirty="0" err="1"/>
              <a:t>mydb.cursor</a:t>
            </a:r>
            <a:r>
              <a:rPr lang="en-US" dirty="0"/>
              <a:t>()</a:t>
            </a:r>
            <a:br>
              <a:rPr lang="en-US" dirty="0"/>
            </a:br>
            <a:br>
              <a:rPr lang="en-US" dirty="0"/>
            </a:br>
            <a:r>
              <a:rPr lang="en-US" dirty="0" err="1"/>
              <a:t>sql</a:t>
            </a:r>
            <a:r>
              <a:rPr lang="en-US" dirty="0"/>
              <a:t> = "DELETE FROM customers WHERE address = 'Mountain 21'"</a:t>
            </a:r>
            <a:br>
              <a:rPr lang="en-US" dirty="0"/>
            </a:br>
            <a:br>
              <a:rPr lang="en-US" dirty="0"/>
            </a:br>
            <a:r>
              <a:rPr lang="en-US" dirty="0" err="1"/>
              <a:t>mycursor.execute</a:t>
            </a:r>
            <a:r>
              <a:rPr lang="en-US" dirty="0"/>
              <a:t>(</a:t>
            </a:r>
            <a:r>
              <a:rPr lang="en-US" dirty="0" err="1"/>
              <a:t>sql</a:t>
            </a:r>
            <a:r>
              <a:rPr lang="en-US" dirty="0"/>
              <a:t>)</a:t>
            </a:r>
            <a:br>
              <a:rPr lang="en-US" dirty="0"/>
            </a:br>
            <a:r>
              <a:rPr lang="en-US" dirty="0" err="1"/>
              <a:t>mydb.commit</a:t>
            </a:r>
            <a:r>
              <a:rPr lang="en-US" dirty="0"/>
              <a:t>()</a:t>
            </a:r>
            <a:br>
              <a:rPr lang="en-US" dirty="0"/>
            </a:br>
            <a:br>
              <a:rPr lang="en-US" dirty="0"/>
            </a:br>
            <a:r>
              <a:rPr lang="en-US" dirty="0"/>
              <a:t>print(</a:t>
            </a:r>
            <a:r>
              <a:rPr lang="en-US" dirty="0" err="1"/>
              <a:t>mycursor.rowcount</a:t>
            </a:r>
            <a:r>
              <a:rPr lang="en-US" dirty="0"/>
              <a:t>, "record(s) deleted")</a:t>
            </a:r>
          </a:p>
        </p:txBody>
      </p:sp>
      <p:sp>
        <p:nvSpPr>
          <p:cNvPr id="6" name="Rectangle 5"/>
          <p:cNvSpPr/>
          <p:nvPr/>
        </p:nvSpPr>
        <p:spPr>
          <a:xfrm>
            <a:off x="185531" y="5934670"/>
            <a:ext cx="11754678" cy="923330"/>
          </a:xfrm>
          <a:prstGeom prst="rect">
            <a:avLst/>
          </a:prstGeom>
        </p:spPr>
        <p:txBody>
          <a:bodyPr wrap="square">
            <a:spAutoFit/>
          </a:bodyPr>
          <a:lstStyle/>
          <a:p>
            <a:r>
              <a:rPr lang="en-US" dirty="0"/>
              <a:t>delete records from an existing table by using the "DELETE FROM" statement Notice the statement: </a:t>
            </a:r>
            <a:r>
              <a:rPr lang="en-US" dirty="0" err="1"/>
              <a:t>mydb.commit</a:t>
            </a:r>
            <a:r>
              <a:rPr lang="en-US" dirty="0"/>
              <a:t>(). It is required to make the changes, otherwise no changes are made to the table. The WHERE clause specifies which record(s) that should be deleted. If you omit the WHERE clause, all records will be deleted</a:t>
            </a:r>
          </a:p>
        </p:txBody>
      </p:sp>
    </p:spTree>
    <p:extLst>
      <p:ext uri="{BB962C8B-B14F-4D97-AF65-F5344CB8AC3E}">
        <p14:creationId xmlns:p14="http://schemas.microsoft.com/office/powerpoint/2010/main" val="1403244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1"/>
            <a:ext cx="10515600" cy="781878"/>
          </a:xfrm>
        </p:spPr>
        <p:txBody>
          <a:bodyPr/>
          <a:lstStyle/>
          <a:p>
            <a:r>
              <a:rPr lang="en-IN" dirty="0"/>
              <a:t>Our Major clients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14400"/>
            <a:ext cx="12192000" cy="5262563"/>
          </a:xfrm>
        </p:spPr>
        <p:txBody>
          <a:bodyPr>
            <a:normAutofit fontScale="92500" lnSpcReduction="20000"/>
          </a:bodyPr>
          <a:lstStyle/>
          <a:p>
            <a:r>
              <a:rPr lang="en-IN" sz="3200" b="1" i="1" dirty="0">
                <a:solidFill>
                  <a:srgbClr val="C00000"/>
                </a:solidFill>
              </a:rPr>
              <a:t>Educational Institutions</a:t>
            </a:r>
          </a:p>
          <a:p>
            <a:r>
              <a:rPr lang="en-IN" sz="3200" b="1" i="1" dirty="0"/>
              <a:t>Acharya Institute of Technology, REVA University,Dayanand Sagar University, Nagarjuna Engineering College,  Bengaluru</a:t>
            </a:r>
          </a:p>
          <a:p>
            <a:endParaRPr lang="en-IN" sz="3200" b="1" i="1" dirty="0"/>
          </a:p>
          <a:p>
            <a:r>
              <a:rPr lang="en-IN" sz="3200" b="1" i="1" dirty="0"/>
              <a:t>BGSIT- Bellur, Malnad Engineering College-Hassan, NIE-Mysore, MYCEM, Mysore, NIT-Manipur</a:t>
            </a:r>
          </a:p>
          <a:p>
            <a:r>
              <a:rPr lang="en-IN" sz="3200" b="1" i="1" dirty="0"/>
              <a:t>Sindhi College, SB College of Management, Bengaluru</a:t>
            </a:r>
          </a:p>
          <a:p>
            <a:endParaRPr lang="en-IN" sz="3200" b="1" i="1" dirty="0">
              <a:solidFill>
                <a:schemeClr val="accent1"/>
              </a:solidFill>
            </a:endParaRPr>
          </a:p>
          <a:p>
            <a:r>
              <a:rPr lang="en-IN" sz="3200" b="1" i="1" dirty="0">
                <a:solidFill>
                  <a:srgbClr val="C00000"/>
                </a:solidFill>
              </a:rPr>
              <a:t>IT Companies</a:t>
            </a:r>
          </a:p>
          <a:p>
            <a:r>
              <a:rPr lang="en-IN" sz="3200" b="1" i="1" dirty="0"/>
              <a:t>L &amp; T – Mysore,NextGen-Bengaluru,Philips-Bengaluru,Incarnus-Chennai,Aspire Systems-Chennai, Infidata Technologies – Bengaluru, Edulife- Bengaluru</a:t>
            </a:r>
          </a:p>
          <a:p>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3771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IN" dirty="0"/>
              <a:t>Python MySQL – Using </a:t>
            </a:r>
            <a:r>
              <a:rPr lang="en-US" dirty="0"/>
              <a:t>Delete Prevent SQL Injection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5530" y="1007165"/>
            <a:ext cx="11754678" cy="4801314"/>
          </a:xfrm>
          <a:prstGeom prst="rect">
            <a:avLst/>
          </a:prstGeom>
          <a:ln w="3175">
            <a:solidFill>
              <a:schemeClr val="tx1"/>
            </a:solidFill>
          </a:ln>
        </p:spPr>
        <p:txBody>
          <a:bodyPr wrap="square">
            <a:spAutoFit/>
          </a:bodyPr>
          <a:lstStyle/>
          <a:p>
            <a:r>
              <a:rPr lang="en-US" dirty="0"/>
              <a:t>import mysql.connector</a:t>
            </a:r>
            <a:br>
              <a:rPr lang="en-US" dirty="0"/>
            </a:br>
            <a:br>
              <a:rPr lang="en-US" dirty="0"/>
            </a:br>
            <a:r>
              <a:rPr lang="en-US" dirty="0"/>
              <a:t>mydb = mysql.connector.connect(</a:t>
            </a:r>
            <a:br>
              <a:rPr lang="en-US" dirty="0"/>
            </a:br>
            <a:r>
              <a:rPr lang="en-US" dirty="0"/>
              <a:t>  host="localhost",</a:t>
            </a:r>
            <a:br>
              <a:rPr lang="en-US" dirty="0"/>
            </a:br>
            <a:r>
              <a:rPr lang="en-US" dirty="0"/>
              <a:t>  user="</a:t>
            </a:r>
            <a:r>
              <a:rPr lang="en-US" i="1" dirty="0" err="1"/>
              <a:t>yourusername</a:t>
            </a:r>
            <a:r>
              <a:rPr lang="en-US" dirty="0"/>
              <a:t>",</a:t>
            </a:r>
            <a:br>
              <a:rPr lang="en-US" dirty="0"/>
            </a:br>
            <a:r>
              <a:rPr lang="en-US" dirty="0"/>
              <a:t>  passwd="</a:t>
            </a:r>
            <a:r>
              <a:rPr lang="en-US" i="1" dirty="0" err="1"/>
              <a:t>yourpassword</a:t>
            </a:r>
            <a:r>
              <a:rPr lang="en-US" dirty="0"/>
              <a:t>",</a:t>
            </a:r>
            <a:br>
              <a:rPr lang="en-US" dirty="0"/>
            </a:br>
            <a:r>
              <a:rPr lang="en-US" dirty="0"/>
              <a:t>  database="</a:t>
            </a:r>
            <a:r>
              <a:rPr lang="en-US" dirty="0" err="1"/>
              <a:t>mydatabase</a:t>
            </a:r>
            <a:r>
              <a:rPr lang="en-US" dirty="0"/>
              <a:t>"</a:t>
            </a:r>
            <a:br>
              <a:rPr lang="en-US" dirty="0"/>
            </a:br>
            <a:r>
              <a:rPr lang="en-US" dirty="0"/>
              <a:t>)</a:t>
            </a:r>
            <a:br>
              <a:rPr lang="en-US" dirty="0"/>
            </a:br>
            <a:r>
              <a:rPr lang="en-US" dirty="0" err="1"/>
              <a:t>mycursor</a:t>
            </a:r>
            <a:r>
              <a:rPr lang="en-US" dirty="0"/>
              <a:t> = </a:t>
            </a:r>
            <a:r>
              <a:rPr lang="en-US" dirty="0" err="1"/>
              <a:t>mydb.cursor</a:t>
            </a:r>
            <a:r>
              <a:rPr lang="en-US" dirty="0"/>
              <a:t>()</a:t>
            </a:r>
            <a:br>
              <a:rPr lang="en-US" dirty="0"/>
            </a:br>
            <a:br>
              <a:rPr lang="en-US" dirty="0"/>
            </a:br>
            <a:r>
              <a:rPr lang="en-US" dirty="0" err="1"/>
              <a:t>sql</a:t>
            </a:r>
            <a:r>
              <a:rPr lang="en-US" dirty="0"/>
              <a:t> = "DELETE FROM customers WHERE address = %s"</a:t>
            </a:r>
            <a:br>
              <a:rPr lang="en-US" dirty="0"/>
            </a:br>
            <a:r>
              <a:rPr lang="en-US" dirty="0" err="1"/>
              <a:t>adr</a:t>
            </a:r>
            <a:r>
              <a:rPr lang="en-US" dirty="0"/>
              <a:t> = ("Yellow Garden 2", )</a:t>
            </a:r>
            <a:br>
              <a:rPr lang="en-US" dirty="0"/>
            </a:br>
            <a:br>
              <a:rPr lang="en-US" dirty="0"/>
            </a:br>
            <a:r>
              <a:rPr lang="en-US" dirty="0" err="1"/>
              <a:t>mycursor.execute</a:t>
            </a:r>
            <a:r>
              <a:rPr lang="en-US" dirty="0"/>
              <a:t>(</a:t>
            </a:r>
            <a:r>
              <a:rPr lang="en-US" dirty="0" err="1"/>
              <a:t>sql</a:t>
            </a:r>
            <a:r>
              <a:rPr lang="en-US" dirty="0"/>
              <a:t>, </a:t>
            </a:r>
            <a:r>
              <a:rPr lang="en-US" dirty="0" err="1"/>
              <a:t>adr</a:t>
            </a:r>
            <a:r>
              <a:rPr lang="en-US" dirty="0"/>
              <a:t>)</a:t>
            </a:r>
            <a:br>
              <a:rPr lang="en-US" dirty="0"/>
            </a:br>
            <a:r>
              <a:rPr lang="en-US" dirty="0" err="1"/>
              <a:t>mydb.commit</a:t>
            </a:r>
            <a:r>
              <a:rPr lang="en-US" dirty="0"/>
              <a:t>()</a:t>
            </a:r>
            <a:br>
              <a:rPr lang="en-US" dirty="0"/>
            </a:br>
            <a:br>
              <a:rPr lang="en-US" dirty="0"/>
            </a:br>
            <a:r>
              <a:rPr lang="en-US" dirty="0"/>
              <a:t>print(</a:t>
            </a:r>
            <a:r>
              <a:rPr lang="en-US" dirty="0" err="1"/>
              <a:t>mycursor.rowcount</a:t>
            </a:r>
            <a:r>
              <a:rPr lang="en-US" dirty="0"/>
              <a:t>, "record(s) deleted")</a:t>
            </a:r>
          </a:p>
        </p:txBody>
      </p:sp>
      <p:sp>
        <p:nvSpPr>
          <p:cNvPr id="6" name="Rectangle 5"/>
          <p:cNvSpPr/>
          <p:nvPr/>
        </p:nvSpPr>
        <p:spPr>
          <a:xfrm>
            <a:off x="185531" y="5934670"/>
            <a:ext cx="11754678" cy="523220"/>
          </a:xfrm>
          <a:prstGeom prst="rect">
            <a:avLst/>
          </a:prstGeom>
        </p:spPr>
        <p:txBody>
          <a:bodyPr wrap="square">
            <a:spAutoFit/>
          </a:bodyPr>
          <a:lstStyle/>
          <a:p>
            <a:pPr algn="just"/>
            <a:r>
              <a:rPr lang="en-US" sz="1400" dirty="0"/>
              <a:t>It is considered a good practice to escape the values of any query, also in delete statements. This is to prevent SQL injections, which is a common web hacking technique to destroy or misuse your database. The mysql.connector module uses the placeholder %s to escape values in the delete statement</a:t>
            </a:r>
          </a:p>
        </p:txBody>
      </p:sp>
    </p:spTree>
    <p:extLst>
      <p:ext uri="{BB962C8B-B14F-4D97-AF65-F5344CB8AC3E}">
        <p14:creationId xmlns:p14="http://schemas.microsoft.com/office/powerpoint/2010/main" val="14032440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IN" dirty="0"/>
              <a:t>Python MySQL – Using </a:t>
            </a:r>
            <a:r>
              <a:rPr lang="en-US" dirty="0"/>
              <a:t>Drop Table</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12034" y="1603513"/>
            <a:ext cx="11754678" cy="4893647"/>
          </a:xfrm>
          <a:prstGeom prst="rect">
            <a:avLst/>
          </a:prstGeom>
          <a:ln w="3175">
            <a:solidFill>
              <a:schemeClr val="tx1"/>
            </a:solidFill>
          </a:ln>
        </p:spPr>
        <p:txBody>
          <a:bodyPr wrap="square">
            <a:spAutoFit/>
          </a:bodyPr>
          <a:lstStyle/>
          <a:p>
            <a:r>
              <a:rPr lang="en-US" sz="2400" dirty="0"/>
              <a:t>import mysql.connector</a:t>
            </a:r>
            <a:br>
              <a:rPr lang="en-US" sz="2400" dirty="0"/>
            </a:br>
            <a:br>
              <a:rPr lang="en-US" sz="2400" dirty="0"/>
            </a:br>
            <a:r>
              <a:rPr lang="en-US" sz="2400" dirty="0"/>
              <a:t>mydb = mysql.connector.connect(</a:t>
            </a:r>
            <a:br>
              <a:rPr lang="en-US" sz="2400" dirty="0"/>
            </a:br>
            <a:r>
              <a:rPr lang="en-US" sz="2400" dirty="0"/>
              <a:t>  host="localhost",</a:t>
            </a:r>
            <a:br>
              <a:rPr lang="en-US" sz="2400" dirty="0"/>
            </a:br>
            <a:r>
              <a:rPr lang="en-US" sz="2400" dirty="0"/>
              <a:t>  user="</a:t>
            </a:r>
            <a:r>
              <a:rPr lang="en-US" sz="2400" i="1" dirty="0" err="1"/>
              <a:t>yourusername</a:t>
            </a:r>
            <a:r>
              <a:rPr lang="en-US" sz="2400" dirty="0"/>
              <a:t>",</a:t>
            </a:r>
            <a:br>
              <a:rPr lang="en-US" sz="2400" dirty="0"/>
            </a:br>
            <a:r>
              <a:rPr lang="en-US" sz="2400" dirty="0"/>
              <a:t>  passwd="</a:t>
            </a:r>
            <a:r>
              <a:rPr lang="en-US" sz="2400" i="1" dirty="0" err="1"/>
              <a:t>yourpassword</a:t>
            </a:r>
            <a:r>
              <a:rPr lang="en-US" sz="2400" dirty="0"/>
              <a:t>",</a:t>
            </a:r>
            <a:br>
              <a:rPr lang="en-US" sz="2400" dirty="0"/>
            </a:br>
            <a:r>
              <a:rPr lang="en-US" sz="2400" dirty="0"/>
              <a:t>  database="</a:t>
            </a:r>
            <a:r>
              <a:rPr lang="en-US" sz="2400" dirty="0" err="1"/>
              <a:t>mydatabase</a:t>
            </a:r>
            <a:r>
              <a:rPr lang="en-US" sz="2400" dirty="0"/>
              <a:t>"</a:t>
            </a:r>
            <a:br>
              <a:rPr lang="en-US" sz="2400" dirty="0"/>
            </a:br>
            <a:r>
              <a:rPr lang="en-US" sz="2400" dirty="0"/>
              <a:t>)</a:t>
            </a:r>
            <a:br>
              <a:rPr lang="en-US" sz="2400" dirty="0"/>
            </a:br>
            <a:r>
              <a:rPr lang="en-US" sz="2400" dirty="0" err="1"/>
              <a:t>mycursor</a:t>
            </a:r>
            <a:r>
              <a:rPr lang="en-US" sz="2400" dirty="0"/>
              <a:t> = </a:t>
            </a:r>
            <a:r>
              <a:rPr lang="en-US" sz="2400" dirty="0" err="1"/>
              <a:t>mydb.cursor</a:t>
            </a:r>
            <a:r>
              <a:rPr lang="en-US" sz="2400" dirty="0"/>
              <a:t>()</a:t>
            </a:r>
            <a:br>
              <a:rPr lang="en-US" sz="2400" dirty="0"/>
            </a:br>
            <a:br>
              <a:rPr lang="en-US" sz="2400" dirty="0"/>
            </a:br>
            <a:r>
              <a:rPr lang="en-US" sz="2400" dirty="0" err="1"/>
              <a:t>sql</a:t>
            </a:r>
            <a:r>
              <a:rPr lang="en-US" sz="2400" dirty="0"/>
              <a:t> = "DROP TABLE customers"</a:t>
            </a:r>
            <a:br>
              <a:rPr lang="en-US" sz="2400" dirty="0"/>
            </a:br>
            <a:br>
              <a:rPr lang="en-US" sz="2400" dirty="0"/>
            </a:br>
            <a:r>
              <a:rPr lang="en-US" sz="2400" dirty="0" err="1"/>
              <a:t>mycursor.execute</a:t>
            </a:r>
            <a:r>
              <a:rPr lang="en-US" sz="2400" dirty="0"/>
              <a:t>(</a:t>
            </a:r>
            <a:r>
              <a:rPr lang="en-US" sz="2400" dirty="0" err="1"/>
              <a:t>sql</a:t>
            </a:r>
            <a:r>
              <a:rPr lang="en-US" sz="2400" dirty="0"/>
              <a:t>)</a:t>
            </a:r>
          </a:p>
        </p:txBody>
      </p:sp>
      <p:sp>
        <p:nvSpPr>
          <p:cNvPr id="8" name="Rectangle 7"/>
          <p:cNvSpPr/>
          <p:nvPr/>
        </p:nvSpPr>
        <p:spPr>
          <a:xfrm>
            <a:off x="172278" y="1031221"/>
            <a:ext cx="3006489" cy="369332"/>
          </a:xfrm>
          <a:prstGeom prst="rect">
            <a:avLst/>
          </a:prstGeom>
        </p:spPr>
        <p:txBody>
          <a:bodyPr wrap="square">
            <a:spAutoFit/>
          </a:bodyPr>
          <a:lstStyle/>
          <a:p>
            <a:r>
              <a:rPr lang="en-US" dirty="0"/>
              <a:t>Delete the table "customers":</a:t>
            </a:r>
          </a:p>
        </p:txBody>
      </p:sp>
    </p:spTree>
    <p:extLst>
      <p:ext uri="{BB962C8B-B14F-4D97-AF65-F5344CB8AC3E}">
        <p14:creationId xmlns:p14="http://schemas.microsoft.com/office/powerpoint/2010/main" val="14032440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IN" dirty="0"/>
              <a:t>Python MySQL – Using </a:t>
            </a:r>
            <a:r>
              <a:rPr lang="en-US" dirty="0"/>
              <a:t>Drop Only if Exist</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12034" y="1881808"/>
            <a:ext cx="11754678" cy="4093428"/>
          </a:xfrm>
          <a:prstGeom prst="rect">
            <a:avLst/>
          </a:prstGeom>
          <a:ln w="3175">
            <a:solidFill>
              <a:schemeClr val="tx1"/>
            </a:solidFill>
          </a:ln>
        </p:spPr>
        <p:txBody>
          <a:bodyPr wrap="square">
            <a:spAutoFit/>
          </a:bodyPr>
          <a:lstStyle/>
          <a:p>
            <a:r>
              <a:rPr lang="en-US" sz="2000" dirty="0"/>
              <a:t>import mysql.connector</a:t>
            </a:r>
            <a:br>
              <a:rPr lang="en-US" sz="2000" dirty="0"/>
            </a:br>
            <a:br>
              <a:rPr lang="en-US" sz="2000" dirty="0"/>
            </a:br>
            <a:r>
              <a:rPr lang="en-US" sz="2000" dirty="0"/>
              <a:t>mydb = mysql.connector.connect(</a:t>
            </a:r>
            <a:br>
              <a:rPr lang="en-US" sz="2000" dirty="0"/>
            </a:br>
            <a:r>
              <a:rPr lang="en-US" sz="2000" dirty="0"/>
              <a:t>  host="localhost",</a:t>
            </a:r>
            <a:br>
              <a:rPr lang="en-US" sz="2000" dirty="0"/>
            </a:br>
            <a:r>
              <a:rPr lang="en-US" sz="2000" dirty="0"/>
              <a:t>  user="</a:t>
            </a:r>
            <a:r>
              <a:rPr lang="en-US" sz="2000" i="1" dirty="0" err="1"/>
              <a:t>yourusername</a:t>
            </a:r>
            <a:r>
              <a:rPr lang="en-US" sz="2000" dirty="0"/>
              <a:t>",</a:t>
            </a:r>
            <a:br>
              <a:rPr lang="en-US" sz="2000" dirty="0"/>
            </a:br>
            <a:r>
              <a:rPr lang="en-US" sz="2000" dirty="0"/>
              <a:t>  passwd="</a:t>
            </a:r>
            <a:r>
              <a:rPr lang="en-US" sz="2000" i="1" dirty="0" err="1"/>
              <a:t>yourpassword</a:t>
            </a:r>
            <a:r>
              <a:rPr lang="en-US" sz="2000" dirty="0"/>
              <a:t>",</a:t>
            </a:r>
            <a:br>
              <a:rPr lang="en-US" sz="2000" dirty="0"/>
            </a:br>
            <a:r>
              <a:rPr lang="en-US" sz="2000" dirty="0"/>
              <a:t>  database="</a:t>
            </a:r>
            <a:r>
              <a:rPr lang="en-US" sz="2000" dirty="0" err="1"/>
              <a:t>mydatabase</a:t>
            </a:r>
            <a:r>
              <a:rPr lang="en-US" sz="2000" dirty="0"/>
              <a:t>"</a:t>
            </a:r>
            <a:br>
              <a:rPr lang="en-US" sz="2000" dirty="0"/>
            </a:br>
            <a:r>
              <a:rPr lang="en-US" sz="2000" dirty="0"/>
              <a:t>)</a:t>
            </a:r>
            <a:br>
              <a:rPr lang="en-US" sz="2000" dirty="0"/>
            </a:br>
            <a:r>
              <a:rPr lang="en-US" sz="2000" dirty="0" err="1"/>
              <a:t>mycursor</a:t>
            </a:r>
            <a:r>
              <a:rPr lang="en-US" sz="2000" dirty="0"/>
              <a:t> = </a:t>
            </a:r>
            <a:r>
              <a:rPr lang="en-US" sz="2000" dirty="0" err="1"/>
              <a:t>mydb.cursor</a:t>
            </a:r>
            <a:r>
              <a:rPr lang="en-US" sz="2000" dirty="0"/>
              <a:t>()</a:t>
            </a:r>
            <a:br>
              <a:rPr lang="en-US" sz="2000" dirty="0"/>
            </a:br>
            <a:br>
              <a:rPr lang="en-US" sz="2000" dirty="0"/>
            </a:br>
            <a:r>
              <a:rPr lang="en-US" sz="2000" dirty="0" err="1"/>
              <a:t>sql</a:t>
            </a:r>
            <a:r>
              <a:rPr lang="en-US" sz="2000" dirty="0"/>
              <a:t> = "DROP TABLE IF EXISTS customers"</a:t>
            </a:r>
            <a:br>
              <a:rPr lang="en-US" sz="2000" dirty="0"/>
            </a:br>
            <a:br>
              <a:rPr lang="en-US" sz="2000" dirty="0"/>
            </a:br>
            <a:r>
              <a:rPr lang="en-US" sz="2000" dirty="0" err="1"/>
              <a:t>mycursor.execute</a:t>
            </a:r>
            <a:r>
              <a:rPr lang="en-US" sz="2000" dirty="0"/>
              <a:t>(</a:t>
            </a:r>
            <a:r>
              <a:rPr lang="en-US" sz="2000" dirty="0" err="1"/>
              <a:t>sql</a:t>
            </a:r>
            <a:r>
              <a:rPr lang="en-US" sz="2000" dirty="0"/>
              <a:t>)</a:t>
            </a:r>
          </a:p>
        </p:txBody>
      </p:sp>
      <p:sp>
        <p:nvSpPr>
          <p:cNvPr id="8" name="Rectangle 7"/>
          <p:cNvSpPr/>
          <p:nvPr/>
        </p:nvSpPr>
        <p:spPr>
          <a:xfrm>
            <a:off x="172278" y="1031221"/>
            <a:ext cx="11767931" cy="707886"/>
          </a:xfrm>
          <a:prstGeom prst="rect">
            <a:avLst/>
          </a:prstGeom>
        </p:spPr>
        <p:txBody>
          <a:bodyPr wrap="square">
            <a:spAutoFit/>
          </a:bodyPr>
          <a:lstStyle/>
          <a:p>
            <a:r>
              <a:rPr lang="en-US" sz="2000" dirty="0"/>
              <a:t>If the </a:t>
            </a:r>
            <a:r>
              <a:rPr lang="en-US" sz="2000" dirty="0" err="1"/>
              <a:t>the</a:t>
            </a:r>
            <a:r>
              <a:rPr lang="en-US" sz="2000" dirty="0"/>
              <a:t> table you want to delete is already deleted, or for any other reason does not exist, you can use the IF EXISTS keyword to avoid getting an error</a:t>
            </a:r>
          </a:p>
        </p:txBody>
      </p:sp>
    </p:spTree>
    <p:extLst>
      <p:ext uri="{BB962C8B-B14F-4D97-AF65-F5344CB8AC3E}">
        <p14:creationId xmlns:p14="http://schemas.microsoft.com/office/powerpoint/2010/main" val="14032440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IN" dirty="0"/>
              <a:t>Python MySQL – Using </a:t>
            </a:r>
            <a:r>
              <a:rPr lang="en-US" dirty="0"/>
              <a:t>Update Table</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5530" y="967409"/>
            <a:ext cx="11754678" cy="5016758"/>
          </a:xfrm>
          <a:prstGeom prst="rect">
            <a:avLst/>
          </a:prstGeom>
          <a:ln w="3175">
            <a:solidFill>
              <a:schemeClr val="tx1"/>
            </a:solidFill>
          </a:ln>
        </p:spPr>
        <p:txBody>
          <a:bodyPr wrap="square">
            <a:spAutoFit/>
          </a:bodyPr>
          <a:lstStyle/>
          <a:p>
            <a:r>
              <a:rPr lang="en-US" sz="2000" dirty="0"/>
              <a:t>import mysql.connector</a:t>
            </a:r>
            <a:br>
              <a:rPr lang="en-US" sz="2000" dirty="0"/>
            </a:br>
            <a:br>
              <a:rPr lang="en-US" sz="2000" dirty="0"/>
            </a:br>
            <a:r>
              <a:rPr lang="en-US" sz="2000" dirty="0"/>
              <a:t>mydb = mysql.connector.connect(</a:t>
            </a:r>
            <a:br>
              <a:rPr lang="en-US" sz="2000" dirty="0"/>
            </a:br>
            <a:r>
              <a:rPr lang="en-US" sz="2000" dirty="0"/>
              <a:t>  host="localhost",</a:t>
            </a:r>
            <a:br>
              <a:rPr lang="en-US" sz="2000" dirty="0"/>
            </a:br>
            <a:r>
              <a:rPr lang="en-US" sz="2000" dirty="0"/>
              <a:t>  user="</a:t>
            </a:r>
            <a:r>
              <a:rPr lang="en-US" sz="2000" i="1" dirty="0" err="1"/>
              <a:t>yourusername</a:t>
            </a:r>
            <a:r>
              <a:rPr lang="en-US" sz="2000" dirty="0"/>
              <a:t>",</a:t>
            </a:r>
            <a:br>
              <a:rPr lang="en-US" sz="2000" dirty="0"/>
            </a:br>
            <a:r>
              <a:rPr lang="en-US" sz="2000" dirty="0"/>
              <a:t>  passwd="</a:t>
            </a:r>
            <a:r>
              <a:rPr lang="en-US" sz="2000" i="1" dirty="0" err="1"/>
              <a:t>yourpassword</a:t>
            </a:r>
            <a:r>
              <a:rPr lang="en-US" sz="2000" dirty="0"/>
              <a:t>",</a:t>
            </a:r>
            <a:br>
              <a:rPr lang="en-US" sz="2000" dirty="0"/>
            </a:br>
            <a:r>
              <a:rPr lang="en-US" sz="2000" dirty="0"/>
              <a:t>  database="</a:t>
            </a:r>
            <a:r>
              <a:rPr lang="en-US" sz="2000" dirty="0" err="1"/>
              <a:t>mydatabase</a:t>
            </a:r>
            <a:r>
              <a:rPr lang="en-US" sz="2000" dirty="0"/>
              <a:t>"</a:t>
            </a:r>
            <a:br>
              <a:rPr lang="en-US" sz="2000" dirty="0"/>
            </a:br>
            <a:r>
              <a:rPr lang="en-US" sz="2000" dirty="0"/>
              <a:t>)</a:t>
            </a:r>
            <a:br>
              <a:rPr lang="en-US" sz="2000" dirty="0"/>
            </a:br>
            <a:r>
              <a:rPr lang="en-US" sz="2000" dirty="0" err="1"/>
              <a:t>mycursor</a:t>
            </a:r>
            <a:r>
              <a:rPr lang="en-US" sz="2000" dirty="0"/>
              <a:t> = </a:t>
            </a:r>
            <a:r>
              <a:rPr lang="en-US" sz="2000" dirty="0" err="1"/>
              <a:t>mydb.cursor</a:t>
            </a:r>
            <a:r>
              <a:rPr lang="en-US" sz="2000" dirty="0"/>
              <a:t>()</a:t>
            </a:r>
            <a:br>
              <a:rPr lang="en-US" sz="2000" dirty="0"/>
            </a:br>
            <a:br>
              <a:rPr lang="en-US" sz="2000" dirty="0"/>
            </a:br>
            <a:r>
              <a:rPr lang="en-US" sz="2000" dirty="0" err="1"/>
              <a:t>sql</a:t>
            </a:r>
            <a:r>
              <a:rPr lang="en-US" sz="2000" dirty="0"/>
              <a:t> = "UPDATE customers SET address = 'Canyon 123' WHERE address = 'Valley 345'"</a:t>
            </a:r>
            <a:br>
              <a:rPr lang="en-US" sz="2000" dirty="0"/>
            </a:br>
            <a:br>
              <a:rPr lang="en-US" sz="2000" dirty="0"/>
            </a:br>
            <a:r>
              <a:rPr lang="en-US" sz="2000" dirty="0" err="1"/>
              <a:t>mycursor.execute</a:t>
            </a:r>
            <a:r>
              <a:rPr lang="en-US" sz="2000" dirty="0"/>
              <a:t>(</a:t>
            </a:r>
            <a:r>
              <a:rPr lang="en-US" sz="2000" dirty="0" err="1"/>
              <a:t>sql</a:t>
            </a:r>
            <a:r>
              <a:rPr lang="en-US" sz="2000" dirty="0"/>
              <a:t>)</a:t>
            </a:r>
            <a:br>
              <a:rPr lang="en-US" sz="2000" dirty="0"/>
            </a:br>
            <a:r>
              <a:rPr lang="en-US" sz="2000" dirty="0" err="1"/>
              <a:t>mydb.commit</a:t>
            </a:r>
            <a:r>
              <a:rPr lang="en-US" sz="2000" dirty="0"/>
              <a:t>()</a:t>
            </a:r>
            <a:br>
              <a:rPr lang="en-US" sz="2000" dirty="0"/>
            </a:br>
            <a:br>
              <a:rPr lang="en-US" sz="2000" dirty="0"/>
            </a:br>
            <a:r>
              <a:rPr lang="en-US" sz="2000" dirty="0"/>
              <a:t>print(</a:t>
            </a:r>
            <a:r>
              <a:rPr lang="en-US" sz="2000" dirty="0" err="1"/>
              <a:t>mycursor.rowcount</a:t>
            </a:r>
            <a:r>
              <a:rPr lang="en-US" sz="2000" dirty="0"/>
              <a:t>, "record(s) affected")</a:t>
            </a:r>
          </a:p>
        </p:txBody>
      </p:sp>
      <p:sp>
        <p:nvSpPr>
          <p:cNvPr id="6" name="Rectangle 5"/>
          <p:cNvSpPr/>
          <p:nvPr/>
        </p:nvSpPr>
        <p:spPr>
          <a:xfrm>
            <a:off x="185530" y="6052642"/>
            <a:ext cx="11767931" cy="646331"/>
          </a:xfrm>
          <a:prstGeom prst="rect">
            <a:avLst/>
          </a:prstGeom>
        </p:spPr>
        <p:txBody>
          <a:bodyPr wrap="square">
            <a:spAutoFit/>
          </a:bodyPr>
          <a:lstStyle/>
          <a:p>
            <a:pPr algn="just"/>
            <a:r>
              <a:rPr lang="en-US" dirty="0"/>
              <a:t>Notice the statement: </a:t>
            </a:r>
            <a:r>
              <a:rPr lang="en-US" dirty="0" err="1"/>
              <a:t>mydb.commit</a:t>
            </a:r>
            <a:r>
              <a:rPr lang="en-US" dirty="0"/>
              <a:t>(). It is required to make the changes, otherwise no changes are made to the table. The WHERE clause specifies which record(s) that should be deleted. If you omit the WHERE clause, all records will be deleted</a:t>
            </a:r>
          </a:p>
        </p:txBody>
      </p:sp>
    </p:spTree>
    <p:extLst>
      <p:ext uri="{BB962C8B-B14F-4D97-AF65-F5344CB8AC3E}">
        <p14:creationId xmlns:p14="http://schemas.microsoft.com/office/powerpoint/2010/main" val="14032440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fontScale="90000"/>
          </a:bodyPr>
          <a:lstStyle/>
          <a:p>
            <a:r>
              <a:rPr lang="en-IN" dirty="0"/>
              <a:t>Python MySQL – Using </a:t>
            </a:r>
            <a:r>
              <a:rPr lang="en-US" dirty="0"/>
              <a:t>Update Table Prevent SQL Injection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5530" y="967409"/>
            <a:ext cx="11754678" cy="4801314"/>
          </a:xfrm>
          <a:prstGeom prst="rect">
            <a:avLst/>
          </a:prstGeom>
          <a:ln w="3175">
            <a:solidFill>
              <a:schemeClr val="tx1"/>
            </a:solidFill>
          </a:ln>
        </p:spPr>
        <p:txBody>
          <a:bodyPr wrap="square">
            <a:spAutoFit/>
          </a:bodyPr>
          <a:lstStyle/>
          <a:p>
            <a:r>
              <a:rPr lang="en-US" dirty="0"/>
              <a:t>import mysql.connector</a:t>
            </a:r>
            <a:br>
              <a:rPr lang="en-US" dirty="0"/>
            </a:br>
            <a:br>
              <a:rPr lang="en-US" dirty="0"/>
            </a:br>
            <a:r>
              <a:rPr lang="en-US" dirty="0"/>
              <a:t>mydb = mysql.connector.connect(</a:t>
            </a:r>
            <a:br>
              <a:rPr lang="en-US" dirty="0"/>
            </a:br>
            <a:r>
              <a:rPr lang="en-US" dirty="0"/>
              <a:t>  host="localhost",</a:t>
            </a:r>
            <a:br>
              <a:rPr lang="en-US" dirty="0"/>
            </a:br>
            <a:r>
              <a:rPr lang="en-US" dirty="0"/>
              <a:t>  user="</a:t>
            </a:r>
            <a:r>
              <a:rPr lang="en-US" i="1" dirty="0" err="1"/>
              <a:t>yourusername</a:t>
            </a:r>
            <a:r>
              <a:rPr lang="en-US" dirty="0"/>
              <a:t>",</a:t>
            </a:r>
            <a:br>
              <a:rPr lang="en-US" dirty="0"/>
            </a:br>
            <a:r>
              <a:rPr lang="en-US" dirty="0"/>
              <a:t>  passwd="</a:t>
            </a:r>
            <a:r>
              <a:rPr lang="en-US" i="1" dirty="0" err="1"/>
              <a:t>yourpassword</a:t>
            </a:r>
            <a:r>
              <a:rPr lang="en-US" dirty="0"/>
              <a:t>",</a:t>
            </a:r>
            <a:br>
              <a:rPr lang="en-US" dirty="0"/>
            </a:br>
            <a:r>
              <a:rPr lang="en-US" dirty="0"/>
              <a:t>  database="</a:t>
            </a:r>
            <a:r>
              <a:rPr lang="en-US" dirty="0" err="1"/>
              <a:t>mydatabase</a:t>
            </a:r>
            <a:r>
              <a:rPr lang="en-US" dirty="0"/>
              <a:t>"</a:t>
            </a:r>
            <a:br>
              <a:rPr lang="en-US" dirty="0"/>
            </a:br>
            <a:r>
              <a:rPr lang="en-US" dirty="0"/>
              <a:t>)</a:t>
            </a:r>
            <a:br>
              <a:rPr lang="en-US" dirty="0"/>
            </a:br>
            <a:r>
              <a:rPr lang="en-US" dirty="0" err="1"/>
              <a:t>mycursor</a:t>
            </a:r>
            <a:r>
              <a:rPr lang="en-US" dirty="0"/>
              <a:t> = </a:t>
            </a:r>
            <a:r>
              <a:rPr lang="en-US" dirty="0" err="1"/>
              <a:t>mydb.cursor</a:t>
            </a:r>
            <a:r>
              <a:rPr lang="en-US" dirty="0"/>
              <a:t>()</a:t>
            </a:r>
            <a:br>
              <a:rPr lang="en-US" dirty="0"/>
            </a:br>
            <a:br>
              <a:rPr lang="en-US" dirty="0"/>
            </a:br>
            <a:r>
              <a:rPr lang="en-US" dirty="0" err="1"/>
              <a:t>sql</a:t>
            </a:r>
            <a:r>
              <a:rPr lang="en-US" dirty="0"/>
              <a:t> = "UPDATE customers SET address = %s WHERE address = %s"</a:t>
            </a:r>
            <a:br>
              <a:rPr lang="en-US" dirty="0"/>
            </a:br>
            <a:r>
              <a:rPr lang="en-US" dirty="0" err="1"/>
              <a:t>val</a:t>
            </a:r>
            <a:r>
              <a:rPr lang="en-US" dirty="0"/>
              <a:t> = ("Valley 345", "Canyon 123")</a:t>
            </a:r>
            <a:br>
              <a:rPr lang="en-US" dirty="0"/>
            </a:br>
            <a:br>
              <a:rPr lang="en-US" dirty="0"/>
            </a:br>
            <a:r>
              <a:rPr lang="en-US" dirty="0" err="1"/>
              <a:t>mycursor.execute</a:t>
            </a:r>
            <a:r>
              <a:rPr lang="en-US" dirty="0"/>
              <a:t>(</a:t>
            </a:r>
            <a:r>
              <a:rPr lang="en-US" dirty="0" err="1"/>
              <a:t>sql</a:t>
            </a:r>
            <a:r>
              <a:rPr lang="en-US" dirty="0"/>
              <a:t>, </a:t>
            </a:r>
            <a:r>
              <a:rPr lang="en-US" dirty="0" err="1"/>
              <a:t>val</a:t>
            </a:r>
            <a:r>
              <a:rPr lang="en-US" dirty="0"/>
              <a:t>)</a:t>
            </a:r>
            <a:br>
              <a:rPr lang="en-US" dirty="0"/>
            </a:br>
            <a:r>
              <a:rPr lang="en-US" dirty="0" err="1"/>
              <a:t>mydb.commit</a:t>
            </a:r>
            <a:r>
              <a:rPr lang="en-US" dirty="0"/>
              <a:t>()</a:t>
            </a:r>
            <a:br>
              <a:rPr lang="en-US" dirty="0"/>
            </a:br>
            <a:br>
              <a:rPr lang="en-US" dirty="0"/>
            </a:br>
            <a:r>
              <a:rPr lang="en-US" dirty="0"/>
              <a:t>print(</a:t>
            </a:r>
            <a:r>
              <a:rPr lang="en-US" dirty="0" err="1"/>
              <a:t>mycursor.rowcount</a:t>
            </a:r>
            <a:r>
              <a:rPr lang="en-US" dirty="0"/>
              <a:t>, "record(s) affected")</a:t>
            </a:r>
          </a:p>
        </p:txBody>
      </p:sp>
      <p:sp>
        <p:nvSpPr>
          <p:cNvPr id="6" name="Rectangle 5"/>
          <p:cNvSpPr/>
          <p:nvPr/>
        </p:nvSpPr>
        <p:spPr>
          <a:xfrm>
            <a:off x="185530" y="5934670"/>
            <a:ext cx="11767931" cy="923330"/>
          </a:xfrm>
          <a:prstGeom prst="rect">
            <a:avLst/>
          </a:prstGeom>
        </p:spPr>
        <p:txBody>
          <a:bodyPr wrap="square">
            <a:spAutoFit/>
          </a:bodyPr>
          <a:lstStyle/>
          <a:p>
            <a:pPr algn="just"/>
            <a:r>
              <a:rPr lang="en-US" dirty="0"/>
              <a:t>It is considered a good practice to escape the values of any query, also in update statements. This is to prevent SQL injections, which is a common web hacking technique to destroy or misuse your database. The mysql.connector module uses the placeholder %s to escape values in the delete statement</a:t>
            </a:r>
          </a:p>
        </p:txBody>
      </p:sp>
    </p:spTree>
    <p:extLst>
      <p:ext uri="{BB962C8B-B14F-4D97-AF65-F5344CB8AC3E}">
        <p14:creationId xmlns:p14="http://schemas.microsoft.com/office/powerpoint/2010/main" val="14032440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fontScale="90000"/>
          </a:bodyPr>
          <a:lstStyle/>
          <a:p>
            <a:r>
              <a:rPr lang="en-IN" dirty="0"/>
              <a:t>Python MySQL – Using </a:t>
            </a:r>
            <a:r>
              <a:rPr lang="en-US" dirty="0"/>
              <a:t>LIMIT Start From Another Position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5530" y="967409"/>
            <a:ext cx="11754678" cy="4524315"/>
          </a:xfrm>
          <a:prstGeom prst="rect">
            <a:avLst/>
          </a:prstGeom>
          <a:ln w="3175">
            <a:solidFill>
              <a:schemeClr val="tx1"/>
            </a:solidFill>
          </a:ln>
        </p:spPr>
        <p:txBody>
          <a:bodyPr wrap="square">
            <a:spAutoFit/>
          </a:bodyPr>
          <a:lstStyle/>
          <a:p>
            <a:r>
              <a:rPr lang="en-US" dirty="0"/>
              <a:t>import mysql.connector</a:t>
            </a:r>
            <a:br>
              <a:rPr lang="en-US" dirty="0"/>
            </a:br>
            <a:br>
              <a:rPr lang="en-US" dirty="0"/>
            </a:br>
            <a:r>
              <a:rPr lang="en-US" dirty="0"/>
              <a:t>mydb = mysql.connector.connect(</a:t>
            </a:r>
            <a:br>
              <a:rPr lang="en-US" dirty="0"/>
            </a:br>
            <a:r>
              <a:rPr lang="en-US" dirty="0"/>
              <a:t>  host="localhost",</a:t>
            </a:r>
            <a:br>
              <a:rPr lang="en-US" dirty="0"/>
            </a:br>
            <a:r>
              <a:rPr lang="en-US" dirty="0"/>
              <a:t>  user="</a:t>
            </a:r>
            <a:r>
              <a:rPr lang="en-US" i="1" dirty="0" err="1"/>
              <a:t>yourusername</a:t>
            </a:r>
            <a:r>
              <a:rPr lang="en-US" dirty="0"/>
              <a:t>",</a:t>
            </a:r>
            <a:br>
              <a:rPr lang="en-US" dirty="0"/>
            </a:br>
            <a:r>
              <a:rPr lang="en-US" dirty="0"/>
              <a:t>  passwd="</a:t>
            </a:r>
            <a:r>
              <a:rPr lang="en-US" i="1" dirty="0" err="1"/>
              <a:t>yourpassword</a:t>
            </a:r>
            <a:r>
              <a:rPr lang="en-US" dirty="0"/>
              <a:t>",</a:t>
            </a:r>
            <a:br>
              <a:rPr lang="en-US" dirty="0"/>
            </a:br>
            <a:r>
              <a:rPr lang="en-US" dirty="0"/>
              <a:t>  database="</a:t>
            </a:r>
            <a:r>
              <a:rPr lang="en-US" dirty="0" err="1"/>
              <a:t>mydatabase</a:t>
            </a:r>
            <a:r>
              <a:rPr lang="en-US" dirty="0"/>
              <a:t>"</a:t>
            </a:r>
            <a:br>
              <a:rPr lang="en-US" dirty="0"/>
            </a:br>
            <a:r>
              <a:rPr lang="en-US" dirty="0"/>
              <a:t>)</a:t>
            </a:r>
            <a:br>
              <a:rPr lang="en-US" dirty="0"/>
            </a:br>
            <a:br>
              <a:rPr lang="en-US" dirty="0"/>
            </a:br>
            <a:r>
              <a:rPr lang="en-US" dirty="0" err="1"/>
              <a:t>mycursor</a:t>
            </a:r>
            <a:r>
              <a:rPr lang="en-US" dirty="0"/>
              <a:t> = </a:t>
            </a:r>
            <a:r>
              <a:rPr lang="en-US" dirty="0" err="1"/>
              <a:t>mydb.cursor</a:t>
            </a:r>
            <a:r>
              <a:rPr lang="en-US" dirty="0"/>
              <a:t>()</a:t>
            </a:r>
            <a:br>
              <a:rPr lang="en-US" dirty="0"/>
            </a:br>
            <a:r>
              <a:rPr lang="en-US" dirty="0" err="1"/>
              <a:t>mycursor.execute</a:t>
            </a:r>
            <a:r>
              <a:rPr lang="en-US" dirty="0"/>
              <a:t>("SELECT * FROM customers LIMIT 5 OFFSET 2")</a:t>
            </a:r>
            <a:br>
              <a:rPr lang="en-US" dirty="0"/>
            </a:br>
            <a:br>
              <a:rPr lang="en-US" dirty="0"/>
            </a:br>
            <a:r>
              <a:rPr lang="en-US" dirty="0" err="1"/>
              <a:t>myresult</a:t>
            </a:r>
            <a:r>
              <a:rPr lang="en-US" dirty="0"/>
              <a:t> = </a:t>
            </a:r>
            <a:r>
              <a:rPr lang="en-US" dirty="0" err="1"/>
              <a:t>mycursor.fetchall</a:t>
            </a:r>
            <a:r>
              <a:rPr lang="en-US" dirty="0"/>
              <a:t>()</a:t>
            </a:r>
            <a:br>
              <a:rPr lang="en-US" dirty="0"/>
            </a:br>
            <a:br>
              <a:rPr lang="en-US" dirty="0"/>
            </a:br>
            <a:r>
              <a:rPr lang="en-US" dirty="0"/>
              <a:t>for x in </a:t>
            </a:r>
            <a:r>
              <a:rPr lang="en-US" dirty="0" err="1"/>
              <a:t>myresult</a:t>
            </a:r>
            <a:r>
              <a:rPr lang="en-US" dirty="0"/>
              <a:t>:</a:t>
            </a:r>
            <a:br>
              <a:rPr lang="en-US" dirty="0"/>
            </a:br>
            <a:r>
              <a:rPr lang="en-US" dirty="0"/>
              <a:t>  print(x)</a:t>
            </a:r>
          </a:p>
        </p:txBody>
      </p:sp>
      <p:sp>
        <p:nvSpPr>
          <p:cNvPr id="6" name="Rectangle 5"/>
          <p:cNvSpPr/>
          <p:nvPr/>
        </p:nvSpPr>
        <p:spPr>
          <a:xfrm>
            <a:off x="185530" y="5709383"/>
            <a:ext cx="11767931" cy="646331"/>
          </a:xfrm>
          <a:prstGeom prst="rect">
            <a:avLst/>
          </a:prstGeom>
        </p:spPr>
        <p:txBody>
          <a:bodyPr wrap="square">
            <a:spAutoFit/>
          </a:bodyPr>
          <a:lstStyle/>
          <a:p>
            <a:pPr algn="just"/>
            <a:r>
              <a:rPr lang="en-US" dirty="0"/>
              <a:t>If you want to return five records, starting from the third record, you can use the "OFFSET" keyword, start from position 3, and return 5 records</a:t>
            </a:r>
          </a:p>
        </p:txBody>
      </p:sp>
    </p:spTree>
    <p:extLst>
      <p:ext uri="{BB962C8B-B14F-4D97-AF65-F5344CB8AC3E}">
        <p14:creationId xmlns:p14="http://schemas.microsoft.com/office/powerpoint/2010/main" val="14032440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IN" dirty="0"/>
              <a:t>Python MySQL – Using </a:t>
            </a:r>
            <a:r>
              <a:rPr lang="en-US" dirty="0"/>
              <a:t>Join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5530" y="967409"/>
            <a:ext cx="11754678" cy="5632311"/>
          </a:xfrm>
          <a:prstGeom prst="rect">
            <a:avLst/>
          </a:prstGeom>
          <a:ln w="3175">
            <a:solidFill>
              <a:schemeClr val="tx1"/>
            </a:solidFill>
          </a:ln>
        </p:spPr>
        <p:txBody>
          <a:bodyPr wrap="square">
            <a:spAutoFit/>
          </a:bodyPr>
          <a:lstStyle/>
          <a:p>
            <a:r>
              <a:rPr lang="en-US" dirty="0"/>
              <a:t>import mysql.connector</a:t>
            </a:r>
            <a:br>
              <a:rPr lang="en-US" dirty="0"/>
            </a:br>
            <a:r>
              <a:rPr lang="en-US" dirty="0"/>
              <a:t>mydb = mysql.connector.connect(</a:t>
            </a:r>
            <a:br>
              <a:rPr lang="en-US" dirty="0"/>
            </a:br>
            <a:r>
              <a:rPr lang="en-US" dirty="0"/>
              <a:t>  host="localhost",</a:t>
            </a:r>
            <a:br>
              <a:rPr lang="en-US" dirty="0"/>
            </a:br>
            <a:r>
              <a:rPr lang="en-US" dirty="0"/>
              <a:t>  user="</a:t>
            </a:r>
            <a:r>
              <a:rPr lang="en-US" i="1" dirty="0" err="1"/>
              <a:t>yourusername</a:t>
            </a:r>
            <a:r>
              <a:rPr lang="en-US" dirty="0"/>
              <a:t>",</a:t>
            </a:r>
            <a:br>
              <a:rPr lang="en-US" dirty="0"/>
            </a:br>
            <a:r>
              <a:rPr lang="en-US" dirty="0"/>
              <a:t>  passwd="</a:t>
            </a:r>
            <a:r>
              <a:rPr lang="en-US" i="1" dirty="0" err="1"/>
              <a:t>yourpassword</a:t>
            </a:r>
            <a:r>
              <a:rPr lang="en-US" dirty="0"/>
              <a:t>",</a:t>
            </a:r>
            <a:br>
              <a:rPr lang="en-US" dirty="0"/>
            </a:br>
            <a:r>
              <a:rPr lang="en-US" dirty="0"/>
              <a:t>  database="</a:t>
            </a:r>
            <a:r>
              <a:rPr lang="en-US" dirty="0" err="1"/>
              <a:t>mydatabase</a:t>
            </a:r>
            <a:r>
              <a:rPr lang="en-US" dirty="0"/>
              <a:t>"</a:t>
            </a:r>
            <a:br>
              <a:rPr lang="en-US" dirty="0"/>
            </a:br>
            <a:r>
              <a:rPr lang="en-US" dirty="0"/>
              <a:t>)</a:t>
            </a:r>
            <a:br>
              <a:rPr lang="en-US" dirty="0"/>
            </a:br>
            <a:r>
              <a:rPr lang="en-US" dirty="0" err="1"/>
              <a:t>mycursor</a:t>
            </a:r>
            <a:r>
              <a:rPr lang="en-US" dirty="0"/>
              <a:t> = </a:t>
            </a:r>
            <a:r>
              <a:rPr lang="en-US" dirty="0" err="1"/>
              <a:t>mydb.cursor</a:t>
            </a:r>
            <a:r>
              <a:rPr lang="en-US" dirty="0"/>
              <a:t>()</a:t>
            </a:r>
            <a:br>
              <a:rPr lang="en-US" dirty="0"/>
            </a:br>
            <a:br>
              <a:rPr lang="en-US" dirty="0"/>
            </a:br>
            <a:r>
              <a:rPr lang="en-US" dirty="0" err="1"/>
              <a:t>sql</a:t>
            </a:r>
            <a:r>
              <a:rPr lang="en-US" dirty="0"/>
              <a:t> = "SELECT \</a:t>
            </a:r>
            <a:br>
              <a:rPr lang="en-US" dirty="0"/>
            </a:br>
            <a:r>
              <a:rPr lang="en-US" dirty="0"/>
              <a:t>  users.name AS user, \</a:t>
            </a:r>
            <a:br>
              <a:rPr lang="en-US" dirty="0"/>
            </a:br>
            <a:r>
              <a:rPr lang="en-US" dirty="0"/>
              <a:t>  products.name AS favorite \</a:t>
            </a:r>
            <a:br>
              <a:rPr lang="en-US" dirty="0"/>
            </a:br>
            <a:r>
              <a:rPr lang="en-US" dirty="0"/>
              <a:t>  FROM users \</a:t>
            </a:r>
            <a:br>
              <a:rPr lang="en-US" dirty="0"/>
            </a:br>
            <a:r>
              <a:rPr lang="en-US" dirty="0"/>
              <a:t>  INNER JOIN products ON users.fav = products.id"</a:t>
            </a:r>
            <a:br>
              <a:rPr lang="en-US" dirty="0"/>
            </a:br>
            <a:br>
              <a:rPr lang="en-US" dirty="0"/>
            </a:br>
            <a:r>
              <a:rPr lang="en-US" dirty="0" err="1"/>
              <a:t>mycursor.execute</a:t>
            </a:r>
            <a:r>
              <a:rPr lang="en-US" dirty="0"/>
              <a:t>(</a:t>
            </a:r>
            <a:r>
              <a:rPr lang="en-US" dirty="0" err="1"/>
              <a:t>sql</a:t>
            </a:r>
            <a:r>
              <a:rPr lang="en-US" dirty="0"/>
              <a:t>)</a:t>
            </a:r>
            <a:br>
              <a:rPr lang="en-US" dirty="0"/>
            </a:br>
            <a:r>
              <a:rPr lang="en-US" dirty="0" err="1"/>
              <a:t>myresult</a:t>
            </a:r>
            <a:r>
              <a:rPr lang="en-US" dirty="0"/>
              <a:t> = </a:t>
            </a:r>
            <a:r>
              <a:rPr lang="en-US" dirty="0" err="1"/>
              <a:t>mycursor.fetchall</a:t>
            </a:r>
            <a:r>
              <a:rPr lang="en-US" dirty="0"/>
              <a:t>()</a:t>
            </a:r>
            <a:br>
              <a:rPr lang="en-US" dirty="0"/>
            </a:br>
            <a:br>
              <a:rPr lang="en-US" dirty="0"/>
            </a:br>
            <a:r>
              <a:rPr lang="en-US" dirty="0"/>
              <a:t>for x in </a:t>
            </a:r>
            <a:r>
              <a:rPr lang="en-US" dirty="0" err="1"/>
              <a:t>myresult</a:t>
            </a:r>
            <a:r>
              <a:rPr lang="en-US" dirty="0"/>
              <a:t>:</a:t>
            </a:r>
            <a:br>
              <a:rPr lang="en-US" dirty="0"/>
            </a:br>
            <a:r>
              <a:rPr lang="en-US" dirty="0"/>
              <a:t>  print(x)</a:t>
            </a:r>
          </a:p>
        </p:txBody>
      </p:sp>
    </p:spTree>
    <p:extLst>
      <p:ext uri="{BB962C8B-B14F-4D97-AF65-F5344CB8AC3E}">
        <p14:creationId xmlns:p14="http://schemas.microsoft.com/office/powerpoint/2010/main" val="14032440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IN" dirty="0"/>
              <a:t>Python MySQL – Using </a:t>
            </a:r>
            <a:r>
              <a:rPr lang="en-US" dirty="0"/>
              <a:t>Join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8782" y="938600"/>
            <a:ext cx="11767931" cy="923330"/>
          </a:xfrm>
          <a:prstGeom prst="rect">
            <a:avLst/>
          </a:prstGeom>
        </p:spPr>
        <p:txBody>
          <a:bodyPr wrap="square">
            <a:spAutoFit/>
          </a:bodyPr>
          <a:lstStyle/>
          <a:p>
            <a:r>
              <a:rPr lang="en-US" dirty="0"/>
              <a:t>You can combine rows from two or more tables, based on a related column between them, by using a JOIN statement.</a:t>
            </a:r>
          </a:p>
          <a:p>
            <a:r>
              <a:rPr lang="en-US" dirty="0"/>
              <a:t>Consider you have a "users" table and a "products" table. These two tables can be combined by using users' </a:t>
            </a:r>
            <a:r>
              <a:rPr lang="en-US" dirty="0" err="1"/>
              <a:t>fav</a:t>
            </a:r>
            <a:r>
              <a:rPr lang="en-US" dirty="0"/>
              <a:t> field and products' id field. You can use JOIN instead of INNER JOIN. They will both give you the same result</a:t>
            </a:r>
          </a:p>
        </p:txBody>
      </p:sp>
      <p:pic>
        <p:nvPicPr>
          <p:cNvPr id="81922" name="Picture 2"/>
          <p:cNvPicPr>
            <a:picLocks noChangeAspect="1" noChangeArrowheads="1"/>
          </p:cNvPicPr>
          <p:nvPr/>
        </p:nvPicPr>
        <p:blipFill>
          <a:blip r:embed="rId2"/>
          <a:srcRect/>
          <a:stretch>
            <a:fillRect/>
          </a:stretch>
        </p:blipFill>
        <p:spPr bwMode="auto">
          <a:xfrm>
            <a:off x="304800" y="1868529"/>
            <a:ext cx="11251096" cy="4821543"/>
          </a:xfrm>
          <a:prstGeom prst="rect">
            <a:avLst/>
          </a:prstGeom>
          <a:noFill/>
          <a:ln w="9525">
            <a:noFill/>
            <a:miter lim="800000"/>
            <a:headEnd/>
            <a:tailEnd/>
          </a:ln>
          <a:effectLst/>
        </p:spPr>
      </p:pic>
    </p:spTree>
    <p:extLst>
      <p:ext uri="{BB962C8B-B14F-4D97-AF65-F5344CB8AC3E}">
        <p14:creationId xmlns:p14="http://schemas.microsoft.com/office/powerpoint/2010/main" val="14032440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a:bodyPr>
          <a:lstStyle/>
          <a:p>
            <a:r>
              <a:rPr lang="en-IN" dirty="0"/>
              <a:t>Python MySQL – Using </a:t>
            </a:r>
            <a:r>
              <a:rPr lang="en-US" dirty="0"/>
              <a:t>LEFT JOIN and RIGHT JOIN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9026" y="927652"/>
            <a:ext cx="11714922" cy="2862322"/>
          </a:xfrm>
          <a:prstGeom prst="rect">
            <a:avLst/>
          </a:prstGeom>
          <a:ln w="3175">
            <a:solidFill>
              <a:schemeClr val="tx1"/>
            </a:solidFill>
          </a:ln>
        </p:spPr>
        <p:txBody>
          <a:bodyPr wrap="square">
            <a:spAutoFit/>
          </a:bodyPr>
          <a:lstStyle/>
          <a:p>
            <a:r>
              <a:rPr lang="en-US" dirty="0"/>
              <a:t>In the example above, Hannah, and Michael were excluded from the result, that is because INNER JOIN only shows the records where there is a match. If you want to show all users, even if they do not have a favorite product, use the LEFT JOIN statement:</a:t>
            </a:r>
          </a:p>
          <a:p>
            <a:r>
              <a:rPr lang="en-US" dirty="0"/>
              <a:t>(Select all users and their favorite product)</a:t>
            </a:r>
          </a:p>
          <a:p>
            <a:endParaRPr lang="en-US" dirty="0"/>
          </a:p>
          <a:p>
            <a:r>
              <a:rPr lang="en-US" dirty="0" err="1"/>
              <a:t>sql</a:t>
            </a:r>
            <a:r>
              <a:rPr lang="en-US" dirty="0"/>
              <a:t> = "SELECT \</a:t>
            </a:r>
            <a:br>
              <a:rPr lang="en-US" dirty="0"/>
            </a:br>
            <a:r>
              <a:rPr lang="en-US" dirty="0"/>
              <a:t>  users.name AS user, \</a:t>
            </a:r>
            <a:br>
              <a:rPr lang="en-US" dirty="0"/>
            </a:br>
            <a:r>
              <a:rPr lang="en-US" dirty="0"/>
              <a:t>  products.name AS favorite \</a:t>
            </a:r>
            <a:br>
              <a:rPr lang="en-US" dirty="0"/>
            </a:br>
            <a:r>
              <a:rPr lang="en-US" dirty="0"/>
              <a:t>  FROM users \</a:t>
            </a:r>
            <a:br>
              <a:rPr lang="en-US" dirty="0"/>
            </a:br>
            <a:r>
              <a:rPr lang="en-US" dirty="0"/>
              <a:t>  LEFT JOIN products ON users.fav = products.id"</a:t>
            </a:r>
          </a:p>
        </p:txBody>
      </p:sp>
      <p:sp>
        <p:nvSpPr>
          <p:cNvPr id="6" name="Rectangle 5"/>
          <p:cNvSpPr/>
          <p:nvPr/>
        </p:nvSpPr>
        <p:spPr>
          <a:xfrm>
            <a:off x="178905" y="3949148"/>
            <a:ext cx="11714922" cy="2585323"/>
          </a:xfrm>
          <a:prstGeom prst="rect">
            <a:avLst/>
          </a:prstGeom>
          <a:ln w="3175">
            <a:solidFill>
              <a:schemeClr val="tx1"/>
            </a:solidFill>
          </a:ln>
        </p:spPr>
        <p:txBody>
          <a:bodyPr wrap="square">
            <a:spAutoFit/>
          </a:bodyPr>
          <a:lstStyle/>
          <a:p>
            <a:r>
              <a:rPr lang="en-US" dirty="0"/>
              <a:t>If you want to return all products, and the users who have them as their favorite, even if no user have them as their favorite, use the RIGHT JOIN statement:</a:t>
            </a:r>
          </a:p>
          <a:p>
            <a:r>
              <a:rPr lang="en-US" dirty="0"/>
              <a:t>(Select all products, and the user(s) who have them as their favorite)</a:t>
            </a:r>
          </a:p>
          <a:p>
            <a:endParaRPr lang="en-US" dirty="0"/>
          </a:p>
          <a:p>
            <a:r>
              <a:rPr lang="en-US" dirty="0" err="1"/>
              <a:t>sql</a:t>
            </a:r>
            <a:r>
              <a:rPr lang="en-US" dirty="0"/>
              <a:t> = "SELECT \</a:t>
            </a:r>
            <a:br>
              <a:rPr lang="en-US" dirty="0"/>
            </a:br>
            <a:r>
              <a:rPr lang="en-US" dirty="0"/>
              <a:t>  users.name AS user, \</a:t>
            </a:r>
            <a:br>
              <a:rPr lang="en-US" dirty="0"/>
            </a:br>
            <a:r>
              <a:rPr lang="en-US" dirty="0"/>
              <a:t>  products.name AS favorite \</a:t>
            </a:r>
            <a:br>
              <a:rPr lang="en-US" dirty="0"/>
            </a:br>
            <a:r>
              <a:rPr lang="en-US" dirty="0"/>
              <a:t>  FROM users \</a:t>
            </a:r>
            <a:br>
              <a:rPr lang="en-US" dirty="0"/>
            </a:br>
            <a:r>
              <a:rPr lang="en-US" dirty="0"/>
              <a:t>  RIGHT JOIN products ON users.fav = products.id"</a:t>
            </a:r>
          </a:p>
        </p:txBody>
      </p:sp>
    </p:spTree>
    <p:extLst>
      <p:ext uri="{BB962C8B-B14F-4D97-AF65-F5344CB8AC3E}">
        <p14:creationId xmlns:p14="http://schemas.microsoft.com/office/powerpoint/2010/main" val="14032440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Errors in Transactions</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5122" name="Picture 2" descr="Python Database Access - Python 3 MySQL"/>
          <p:cNvPicPr>
            <a:picLocks noChangeAspect="1" noChangeArrowheads="1"/>
          </p:cNvPicPr>
          <p:nvPr/>
        </p:nvPicPr>
        <p:blipFill>
          <a:blip r:embed="rId3"/>
          <a:srcRect/>
          <a:stretch>
            <a:fillRect/>
          </a:stretch>
        </p:blipFill>
        <p:spPr bwMode="auto">
          <a:xfrm>
            <a:off x="0" y="874644"/>
            <a:ext cx="12192000" cy="5983356"/>
          </a:xfrm>
          <a:prstGeom prst="rect">
            <a:avLst/>
          </a:prstGeom>
          <a:noFill/>
        </p:spPr>
      </p:pic>
    </p:spTree>
    <p:extLst>
      <p:ext uri="{BB962C8B-B14F-4D97-AF65-F5344CB8AC3E}">
        <p14:creationId xmlns:p14="http://schemas.microsoft.com/office/powerpoint/2010/main" val="140324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0"/>
            <a:ext cx="10972800" cy="742122"/>
          </a:xfrm>
          <a:prstGeom prst="rect">
            <a:avLst/>
          </a:prstGeom>
        </p:spPr>
        <p:txBody>
          <a:bodyPr lIns="121897" tIns="121897" rIns="121897" bIns="121897" anchor="b" anchorCtr="0">
            <a:noAutofit/>
          </a:bodyPr>
          <a:lstStyle/>
          <a:p>
            <a:r>
              <a:rPr lang="en-US" dirty="0"/>
              <a:t>Course Objectives</a:t>
            </a:r>
            <a:endParaRPr lang="en" dirty="0"/>
          </a:p>
        </p:txBody>
      </p:sp>
      <p:sp>
        <p:nvSpPr>
          <p:cNvPr id="34" name="Shape 34"/>
          <p:cNvSpPr txBox="1">
            <a:spLocks noGrp="1"/>
          </p:cNvSpPr>
          <p:nvPr>
            <p:ph type="body" idx="1"/>
          </p:nvPr>
        </p:nvSpPr>
        <p:spPr>
          <a:xfrm>
            <a:off x="0" y="980661"/>
            <a:ext cx="12192000" cy="5587139"/>
          </a:xfrm>
          <a:prstGeom prst="rect">
            <a:avLst/>
          </a:prstGeom>
        </p:spPr>
        <p:txBody>
          <a:bodyPr lIns="121897" tIns="121897" rIns="121897" bIns="121897" anchor="t" anchorCtr="0">
            <a:noAutofit/>
          </a:bodyPr>
          <a:lstStyle/>
          <a:p>
            <a:pPr marL="609585" indent="-304792">
              <a:buChar char="●"/>
            </a:pPr>
            <a:r>
              <a:rPr lang="en-US" sz="2100" dirty="0"/>
              <a:t>Introduce trainees to Python as a generic programming language</a:t>
            </a:r>
          </a:p>
          <a:p>
            <a:pPr marL="609585" indent="-304792">
              <a:buChar char="●"/>
            </a:pPr>
            <a:r>
              <a:rPr lang="en-US" sz="2100" dirty="0"/>
              <a:t>Introduce trainees to Object Oriented Programming and its usages</a:t>
            </a:r>
            <a:endParaRPr lang="en" sz="2100" dirty="0"/>
          </a:p>
          <a:p>
            <a:pPr marL="609585" indent="-304792">
              <a:buChar char="●"/>
            </a:pPr>
            <a:r>
              <a:rPr lang="en-US" sz="2100" dirty="0"/>
              <a:t>Code as you learn</a:t>
            </a:r>
          </a:p>
          <a:p>
            <a:pPr marL="609585" indent="-304792">
              <a:buChar char="●"/>
            </a:pPr>
            <a:r>
              <a:rPr lang="en-US" sz="2100" dirty="0"/>
              <a:t>Build ability to solve a problem by developing necessary algorithms</a:t>
            </a:r>
          </a:p>
          <a:p>
            <a:pPr marL="609585" indent="-304792">
              <a:buChar char="●"/>
            </a:pPr>
            <a:r>
              <a:rPr lang="en-US" sz="2100" dirty="0"/>
              <a:t>Bridge the gap between actual skills required for the industry and the current skills possessed by the trainees</a:t>
            </a:r>
          </a:p>
          <a:p>
            <a:pPr marL="609585" indent="-304792">
              <a:buChar char="●"/>
            </a:pPr>
            <a:r>
              <a:rPr lang="en-US" sz="2100" dirty="0"/>
              <a:t>Prepare trainees for hackathons and placements</a:t>
            </a:r>
            <a:endParaRPr lang="en" sz="2100" dirty="0"/>
          </a:p>
          <a:p>
            <a:pPr>
              <a:buNone/>
            </a:pPr>
            <a:endParaRPr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64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98783"/>
            <a:ext cx="10972800" cy="728870"/>
          </a:xfrm>
          <a:prstGeom prst="rect">
            <a:avLst/>
          </a:prstGeom>
        </p:spPr>
        <p:txBody>
          <a:bodyPr lIns="121897" tIns="121897" rIns="121897" bIns="121897" anchor="b" anchorCtr="0">
            <a:noAutofit/>
          </a:bodyPr>
          <a:lstStyle/>
          <a:p>
            <a:r>
              <a:rPr lang="en-IN" dirty="0"/>
              <a:t>Errors in Transactions</a:t>
            </a:r>
            <a:endParaRPr lang="en" dirty="0"/>
          </a:p>
        </p:txBody>
      </p:sp>
      <p:sp>
        <p:nvSpPr>
          <p:cNvPr id="134" name="Shape 134"/>
          <p:cNvSpPr txBox="1">
            <a:spLocks noGrp="1"/>
          </p:cNvSpPr>
          <p:nvPr>
            <p:ph type="body" idx="1"/>
          </p:nvPr>
        </p:nvSpPr>
        <p:spPr>
          <a:xfrm>
            <a:off x="0" y="980663"/>
            <a:ext cx="12192000" cy="5877337"/>
          </a:xfrm>
          <a:prstGeom prst="rect">
            <a:avLst/>
          </a:prstGeom>
        </p:spPr>
        <p:txBody>
          <a:bodyPr lIns="121897" tIns="121897" rIns="121897" bIns="121897" anchor="t" anchorCtr="0">
            <a:noAutofit/>
          </a:bodyPr>
          <a:lstStyle/>
          <a:p>
            <a:pPr algn="just" fontAlgn="base"/>
            <a:r>
              <a:rPr lang="en-US" sz="3600" dirty="0"/>
              <a:t>Error: This is the base class for errors and a subclass to StandardError.</a:t>
            </a:r>
          </a:p>
          <a:p>
            <a:pPr algn="just" fontAlgn="base"/>
            <a:r>
              <a:rPr lang="en-US" sz="3600" dirty="0"/>
              <a:t>InterfaceError: This is a subclass to Error and Python uses it for</a:t>
            </a:r>
          </a:p>
          <a:p>
            <a:pPr algn="just" fontAlgn="base">
              <a:buNone/>
            </a:pPr>
            <a:r>
              <a:rPr lang="en-US" sz="3600" dirty="0"/>
              <a:t>errors relating to the module for database access.</a:t>
            </a:r>
          </a:p>
          <a:p>
            <a:pPr algn="just" fontAlgn="base"/>
            <a:r>
              <a:rPr lang="en-US" sz="3600" dirty="0"/>
              <a:t>DatabaseError: This is a subclass to Error and Python uses it for</a:t>
            </a:r>
          </a:p>
          <a:p>
            <a:pPr algn="just" fontAlgn="base">
              <a:buNone/>
            </a:pPr>
            <a:r>
              <a:rPr lang="en-US" sz="3600" dirty="0"/>
              <a:t>database errors.</a:t>
            </a:r>
          </a:p>
          <a:p>
            <a:pPr algn="just" fontAlgn="base"/>
            <a:r>
              <a:rPr lang="en-US" sz="3600" dirty="0"/>
              <a:t>OperationalError: This is a subclass of DatabaseError. When</a:t>
            </a:r>
          </a:p>
          <a:p>
            <a:pPr algn="just" fontAlgn="base">
              <a:buNone/>
            </a:pPr>
            <a:r>
              <a:rPr lang="en-US" sz="3600" dirty="0"/>
              <a:t>Python loses connection to a database, it throws this error. This</a:t>
            </a:r>
          </a:p>
          <a:p>
            <a:pPr algn="just" fontAlgn="base">
              <a:buNone/>
            </a:pPr>
            <a:r>
              <a:rPr lang="en-US" sz="3600" dirty="0"/>
              <a:t>may happen when we haven’t selected a database.</a:t>
            </a:r>
          </a:p>
          <a:p>
            <a:pPr algn="just" fontAlgn="base"/>
            <a:r>
              <a:rPr lang="en-US" sz="3600" dirty="0"/>
              <a:t>DataError: This is a subclass of DatabaseError. Python uses this</a:t>
            </a:r>
          </a:p>
          <a:p>
            <a:pPr algn="just" fontAlgn="base">
              <a:buNone/>
            </a:pPr>
            <a:r>
              <a:rPr lang="en-US" sz="3600" dirty="0"/>
              <a:t>When there is an error in the Data.</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1421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98783"/>
            <a:ext cx="10972800" cy="728870"/>
          </a:xfrm>
          <a:prstGeom prst="rect">
            <a:avLst/>
          </a:prstGeom>
        </p:spPr>
        <p:txBody>
          <a:bodyPr lIns="121897" tIns="121897" rIns="121897" bIns="121897" anchor="b" anchorCtr="0">
            <a:noAutofit/>
          </a:bodyPr>
          <a:lstStyle/>
          <a:p>
            <a:r>
              <a:rPr lang="en-IN" dirty="0"/>
              <a:t>Errors in Transactions</a:t>
            </a:r>
            <a:endParaRPr lang="en" dirty="0"/>
          </a:p>
        </p:txBody>
      </p:sp>
      <p:sp>
        <p:nvSpPr>
          <p:cNvPr id="134" name="Shape 134"/>
          <p:cNvSpPr txBox="1">
            <a:spLocks noGrp="1"/>
          </p:cNvSpPr>
          <p:nvPr>
            <p:ph type="body" idx="1"/>
          </p:nvPr>
        </p:nvSpPr>
        <p:spPr>
          <a:xfrm>
            <a:off x="0" y="914402"/>
            <a:ext cx="12192000" cy="5493340"/>
          </a:xfrm>
          <a:prstGeom prst="rect">
            <a:avLst/>
          </a:prstGeom>
        </p:spPr>
        <p:txBody>
          <a:bodyPr lIns="121897" tIns="121897" rIns="121897" bIns="121897" anchor="t" anchorCtr="0">
            <a:noAutofit/>
          </a:bodyPr>
          <a:lstStyle/>
          <a:p>
            <a:pPr algn="just" fontAlgn="base"/>
            <a:r>
              <a:rPr lang="en-US" sz="3200" dirty="0"/>
              <a:t>InternalError: This is a subclass of DatabaseError. Python uses this for errors internal to the module we use for the database access.</a:t>
            </a:r>
          </a:p>
          <a:p>
            <a:pPr algn="just" fontAlgn="base"/>
            <a:r>
              <a:rPr lang="en-US" sz="3200" dirty="0"/>
              <a:t>IntegrityError: Also a subclass of DatabaseError. Python uses this for cases where there can be damage to relational integrity. This may happen when you try to enter duplicate records in the database.</a:t>
            </a:r>
          </a:p>
          <a:p>
            <a:pPr algn="just" fontAlgn="base"/>
            <a:r>
              <a:rPr lang="en-US" sz="3200" dirty="0"/>
              <a:t>ProgrammingError: This is a subclass of DatabaseError. Errors like bad table names cause this. This may happen when we try to create a duplicate database.</a:t>
            </a:r>
          </a:p>
          <a:p>
            <a:pPr algn="just" fontAlgn="base"/>
            <a:r>
              <a:rPr lang="en-US" sz="3200" dirty="0"/>
              <a:t>NotSupportedError: A subclass of DatabaseError. When we attempt to call functionality that it doesn’t support, Python raises this error.</a:t>
            </a:r>
          </a:p>
          <a:p>
            <a:pPr algn="just" fontAlgn="base"/>
            <a:r>
              <a:rPr lang="en-US" sz="3200" dirty="0"/>
              <a:t>Warning: This is a subclass of StandardError. Python uses for non fatal issues.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1421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98783"/>
            <a:ext cx="10972800" cy="728870"/>
          </a:xfrm>
          <a:prstGeom prst="rect">
            <a:avLst/>
          </a:prstGeom>
        </p:spPr>
        <p:txBody>
          <a:bodyPr lIns="121897" tIns="121897" rIns="121897" bIns="121897" anchor="b" anchorCtr="0">
            <a:noAutofit/>
          </a:bodyPr>
          <a:lstStyle/>
          <a:p>
            <a:r>
              <a:rPr lang="en-IN" dirty="0"/>
              <a:t>Why Us</a:t>
            </a:r>
            <a:endParaRPr lang="en" dirty="0"/>
          </a:p>
        </p:txBody>
      </p:sp>
      <p:sp>
        <p:nvSpPr>
          <p:cNvPr id="134" name="Shape 134"/>
          <p:cNvSpPr txBox="1">
            <a:spLocks noGrp="1"/>
          </p:cNvSpPr>
          <p:nvPr>
            <p:ph type="body" idx="1"/>
          </p:nvPr>
        </p:nvSpPr>
        <p:spPr>
          <a:xfrm>
            <a:off x="0" y="954158"/>
            <a:ext cx="12192000" cy="5493340"/>
          </a:xfrm>
          <a:prstGeom prst="rect">
            <a:avLst/>
          </a:prstGeom>
        </p:spPr>
        <p:txBody>
          <a:bodyPr lIns="121897" tIns="121897" rIns="121897" bIns="121897" anchor="t" anchorCtr="0">
            <a:noAutofit/>
          </a:bodyPr>
          <a:lstStyle/>
          <a:p>
            <a:pPr marL="609585" indent="-609585"/>
            <a:r>
              <a:rPr lang="en-US" sz="2700" b="1" i="1" dirty="0">
                <a:solidFill>
                  <a:schemeClr val="accent6"/>
                </a:solidFill>
              </a:rPr>
              <a:t>Kaushalya is built by IT Professions having experience in academia</a:t>
            </a:r>
          </a:p>
          <a:p>
            <a:pPr marL="609585" indent="-609585"/>
            <a:endParaRPr lang="en-US" sz="2700" b="1" i="1" dirty="0">
              <a:solidFill>
                <a:schemeClr val="accent6"/>
              </a:solidFill>
            </a:endParaRPr>
          </a:p>
          <a:p>
            <a:pPr marL="609585" indent="-609585"/>
            <a:r>
              <a:rPr lang="en-US" sz="2700" b="1" i="1" dirty="0">
                <a:solidFill>
                  <a:schemeClr val="accent6"/>
                </a:solidFill>
              </a:rPr>
              <a:t>Our vision is to Skill, Up-Skill and Re-Skill in order to bridge the gap between academia and industry</a:t>
            </a:r>
          </a:p>
          <a:p>
            <a:pPr marL="609585" indent="-609585"/>
            <a:endParaRPr lang="en-US" sz="2700" b="1" i="1" dirty="0">
              <a:solidFill>
                <a:schemeClr val="accent6"/>
              </a:solidFill>
            </a:endParaRPr>
          </a:p>
          <a:p>
            <a:pPr marL="609585" indent="-609585"/>
            <a:r>
              <a:rPr lang="en-US" sz="2700" b="1" i="1" dirty="0">
                <a:solidFill>
                  <a:schemeClr val="accent6"/>
                </a:solidFill>
              </a:rPr>
              <a:t>Training is conducted by experienced IT Professionals</a:t>
            </a:r>
          </a:p>
          <a:p>
            <a:pPr marL="609585" indent="-609585"/>
            <a:endParaRPr lang="en-US" sz="2700" b="1" i="1" dirty="0">
              <a:solidFill>
                <a:schemeClr val="accent6"/>
              </a:solidFill>
            </a:endParaRPr>
          </a:p>
          <a:p>
            <a:pPr marL="609585" indent="-609585"/>
            <a:r>
              <a:rPr lang="en-US" sz="2700" b="1" i="1" dirty="0">
                <a:solidFill>
                  <a:schemeClr val="accent6"/>
                </a:solidFill>
              </a:rPr>
              <a:t>Vendors for major educational institutions and corporates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1421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Shape 134"/>
          <p:cNvSpPr txBox="1">
            <a:spLocks noGrp="1"/>
          </p:cNvSpPr>
          <p:nvPr>
            <p:ph type="body" idx="1"/>
          </p:nvPr>
        </p:nvSpPr>
        <p:spPr>
          <a:xfrm>
            <a:off x="596348" y="1493150"/>
            <a:ext cx="10972800" cy="4967599"/>
          </a:xfrm>
          <a:prstGeom prst="rect">
            <a:avLst/>
          </a:prstGeom>
        </p:spPr>
        <p:txBody>
          <a:bodyPr lIns="121897" tIns="121897" rIns="121897" bIns="121897" anchor="t" anchorCtr="0">
            <a:noAutofit/>
          </a:bodyPr>
          <a:lstStyle/>
          <a:p>
            <a:pPr lvl="0" algn="ctr"/>
            <a:endParaRPr lang="en-IN" sz="6400" dirty="0"/>
          </a:p>
          <a:p>
            <a:pPr lvl="0" algn="ctr"/>
            <a:endParaRPr lang="en-IN" sz="6400" dirty="0"/>
          </a:p>
          <a:p>
            <a:pPr lvl="0" algn="ctr">
              <a:buNone/>
            </a:pPr>
            <a:r>
              <a:rPr lang="en-IN" sz="6400" b="1" dirty="0"/>
              <a:t>Thank You</a:t>
            </a:r>
            <a:endParaRPr sz="6400" b="1" dirty="0"/>
          </a:p>
        </p:txBody>
      </p:sp>
      <p:pic>
        <p:nvPicPr>
          <p:cNvPr id="4" name="Picture 3">
            <a:extLst>
              <a:ext uri="{FF2B5EF4-FFF2-40B4-BE49-F238E27FC236}">
                <a16:creationId xmlns:a16="http://schemas.microsoft.com/office/drawing/2014/main" id="{BE8757D8-C09F-4D59-8B0C-F98479C647BA}"/>
              </a:ext>
            </a:extLst>
          </p:cNvPr>
          <p:cNvPicPr>
            <a:picLocks noChangeAspect="1"/>
          </p:cNvPicPr>
          <p:nvPr/>
        </p:nvPicPr>
        <p:blipFill>
          <a:blip r:embed="rId3"/>
          <a:stretch>
            <a:fillRect/>
          </a:stretch>
        </p:blipFill>
        <p:spPr>
          <a:xfrm>
            <a:off x="4201180" y="0"/>
            <a:ext cx="3078747" cy="2824725"/>
          </a:xfrm>
          <a:prstGeom prst="rect">
            <a:avLst/>
          </a:prstGeom>
        </p:spPr>
      </p:pic>
    </p:spTree>
    <p:extLst>
      <p:ext uri="{BB962C8B-B14F-4D97-AF65-F5344CB8AC3E}">
        <p14:creationId xmlns:p14="http://schemas.microsoft.com/office/powerpoint/2010/main" val="151339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0"/>
            <a:ext cx="10972800" cy="768626"/>
          </a:xfrm>
          <a:prstGeom prst="rect">
            <a:avLst/>
          </a:prstGeom>
        </p:spPr>
        <p:txBody>
          <a:bodyPr lIns="121897" tIns="121897" rIns="121897" bIns="121897" anchor="b" anchorCtr="0">
            <a:noAutofit/>
          </a:bodyPr>
          <a:lstStyle/>
          <a:p>
            <a:r>
              <a:rPr lang="en-US" dirty="0"/>
              <a:t>Course Outcome</a:t>
            </a:r>
            <a:endParaRPr lang="en" dirty="0"/>
          </a:p>
        </p:txBody>
      </p:sp>
      <p:sp>
        <p:nvSpPr>
          <p:cNvPr id="34" name="Shape 34"/>
          <p:cNvSpPr txBox="1">
            <a:spLocks noGrp="1"/>
          </p:cNvSpPr>
          <p:nvPr>
            <p:ph type="body" idx="1"/>
          </p:nvPr>
        </p:nvSpPr>
        <p:spPr>
          <a:xfrm>
            <a:off x="0" y="914401"/>
            <a:ext cx="12192000" cy="5653400"/>
          </a:xfrm>
          <a:prstGeom prst="rect">
            <a:avLst/>
          </a:prstGeom>
        </p:spPr>
        <p:txBody>
          <a:bodyPr lIns="121897" tIns="121897" rIns="121897" bIns="121897" anchor="t" anchorCtr="0">
            <a:noAutofit/>
          </a:bodyPr>
          <a:lstStyle/>
          <a:p>
            <a:pPr marL="609585" indent="-304792">
              <a:buChar char="●"/>
            </a:pPr>
            <a:r>
              <a:rPr lang="en-US" sz="2100" dirty="0"/>
              <a:t>Trainees are expected to gain theoretical and practical exposure in basics of Python</a:t>
            </a:r>
          </a:p>
          <a:p>
            <a:pPr marL="609585" indent="-304792">
              <a:buChar char="●"/>
            </a:pPr>
            <a:r>
              <a:rPr lang="en-US" sz="2100" dirty="0"/>
              <a:t>Hands-on and minds-on Learning</a:t>
            </a:r>
          </a:p>
          <a:p>
            <a:pPr marL="609585" indent="-304792">
              <a:buChar char="●"/>
            </a:pPr>
            <a:r>
              <a:rPr lang="en-US" sz="2100" dirty="0"/>
              <a:t>Build a project at the end of the training</a:t>
            </a:r>
          </a:p>
          <a:p>
            <a:pPr marL="609585" indent="-304792">
              <a:buChar char="●"/>
            </a:pPr>
            <a:r>
              <a:rPr lang="en-US" sz="2100" dirty="0"/>
              <a:t>Learn soft skills aspects such as  being a team player and critical thinking ability</a:t>
            </a:r>
          </a:p>
          <a:p>
            <a:pPr marL="609585" indent="-304792">
              <a:buChar char="●"/>
            </a:pPr>
            <a:r>
              <a:rPr lang="en-US" sz="2100" dirty="0"/>
              <a:t>Well prepared to participate in hackathon and campus</a:t>
            </a:r>
          </a:p>
          <a:p>
            <a:pPr marL="609585" indent="-304792">
              <a:buChar char="●"/>
            </a:pPr>
            <a:r>
              <a:rPr lang="en-US" sz="2100" dirty="0"/>
              <a:t>Well versed with software development life cycle</a:t>
            </a:r>
          </a:p>
          <a:p>
            <a:pPr marL="609585" indent="-304792">
              <a:buChar char="●"/>
            </a:pPr>
            <a:endParaRPr lang="en-US" sz="2100" dirty="0"/>
          </a:p>
          <a:p>
            <a:pPr>
              <a:buNone/>
            </a:pPr>
            <a:endParaRPr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03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59026"/>
            <a:ext cx="10972800" cy="649357"/>
          </a:xfrm>
          <a:prstGeom prst="rect">
            <a:avLst/>
          </a:prstGeom>
        </p:spPr>
        <p:txBody>
          <a:bodyPr lIns="121897" tIns="121897" rIns="121897" bIns="121897" anchor="b" anchorCtr="0">
            <a:noAutofit/>
          </a:bodyPr>
          <a:lstStyle/>
          <a:p>
            <a:r>
              <a:rPr lang="en-IN" dirty="0"/>
              <a:t>Training Methodology</a:t>
            </a:r>
            <a:endParaRPr lang="en" dirty="0"/>
          </a:p>
        </p:txBody>
      </p:sp>
      <p:sp>
        <p:nvSpPr>
          <p:cNvPr id="134" name="Shape 134"/>
          <p:cNvSpPr txBox="1">
            <a:spLocks noGrp="1"/>
          </p:cNvSpPr>
          <p:nvPr>
            <p:ph type="body" idx="1"/>
          </p:nvPr>
        </p:nvSpPr>
        <p:spPr>
          <a:xfrm>
            <a:off x="0" y="980662"/>
            <a:ext cx="11582400" cy="5466836"/>
          </a:xfrm>
          <a:prstGeom prst="rect">
            <a:avLst/>
          </a:prstGeom>
        </p:spPr>
        <p:txBody>
          <a:bodyPr lIns="121897" tIns="121897" rIns="121897" bIns="121897" anchor="t" anchorCtr="0">
            <a:noAutofit/>
          </a:bodyPr>
          <a:lstStyle/>
          <a:p>
            <a:pPr marL="609585" indent="-609585" algn="just">
              <a:buFont typeface="Wingdings" pitchFamily="2" charset="2"/>
              <a:buChar char="Ø"/>
            </a:pPr>
            <a:r>
              <a:rPr lang="en-IN" sz="2100" dirty="0"/>
              <a:t>It’s combination of theoretical and practical sessions. We will introduce to a concept and use hands-on session to further strengthen their understanding of the concept. </a:t>
            </a:r>
          </a:p>
          <a:p>
            <a:pPr marL="609585" indent="-609585" algn="just">
              <a:buFont typeface="Wingdings" pitchFamily="2" charset="2"/>
              <a:buChar char="Ø"/>
            </a:pPr>
            <a:r>
              <a:rPr lang="en-IN" sz="2100" dirty="0"/>
              <a:t>It’s a 60 hour course</a:t>
            </a:r>
            <a:endParaRPr lang="en-US" sz="2100" dirty="0"/>
          </a:p>
          <a:p>
            <a:pPr marL="609585" indent="-609585" algn="just">
              <a:buFont typeface="Wingdings" pitchFamily="2" charset="2"/>
              <a:buChar char="Ø"/>
            </a:pPr>
            <a:r>
              <a:rPr lang="en-IN" sz="2100" dirty="0"/>
              <a:t>Following assessment methodology would be performed</a:t>
            </a:r>
          </a:p>
          <a:p>
            <a:pPr marL="609585" lvl="2" indent="-609585" algn="just">
              <a:buFont typeface="Wingdings" pitchFamily="2" charset="2"/>
              <a:buChar char="Ø"/>
            </a:pPr>
            <a:r>
              <a:rPr lang="en-IN" sz="2100" dirty="0"/>
              <a:t>Pre-assessment test</a:t>
            </a:r>
            <a:endParaRPr lang="en-US" sz="2100" dirty="0"/>
          </a:p>
          <a:p>
            <a:pPr marL="609585" lvl="2" indent="-609585" algn="just">
              <a:buFont typeface="Wingdings" pitchFamily="2" charset="2"/>
              <a:buChar char="Ø"/>
            </a:pPr>
            <a:r>
              <a:rPr lang="en-IN" sz="2100" dirty="0"/>
              <a:t>Attendance and attentiveness in the class</a:t>
            </a:r>
            <a:endParaRPr lang="en-US" sz="2100" dirty="0"/>
          </a:p>
          <a:p>
            <a:pPr marL="609585" lvl="2" indent="-609585" algn="just">
              <a:buFont typeface="Wingdings" pitchFamily="2" charset="2"/>
              <a:buChar char="Ø"/>
            </a:pPr>
            <a:r>
              <a:rPr lang="en-IN" sz="2100" dirty="0"/>
              <a:t>Completion of hands-on session</a:t>
            </a:r>
            <a:endParaRPr lang="en-US" sz="2100" dirty="0"/>
          </a:p>
          <a:p>
            <a:pPr marL="609585" lvl="2" indent="-609585" algn="just">
              <a:buFont typeface="Wingdings" pitchFamily="2" charset="2"/>
              <a:buChar char="Ø"/>
            </a:pPr>
            <a:r>
              <a:rPr lang="en-IN" sz="2100" dirty="0"/>
              <a:t>Completion of assignments</a:t>
            </a:r>
          </a:p>
          <a:p>
            <a:pPr marL="609585" lvl="2" indent="-609585" algn="just">
              <a:buFont typeface="Wingdings" pitchFamily="2" charset="2"/>
              <a:buChar char="Ø"/>
            </a:pPr>
            <a:r>
              <a:rPr lang="en-IN" sz="2100" dirty="0"/>
              <a:t>Completion of project</a:t>
            </a:r>
            <a:endParaRPr lang="en-US" sz="2100" dirty="0"/>
          </a:p>
          <a:p>
            <a:pPr marL="609585" lvl="2" indent="-609585" algn="just">
              <a:buFont typeface="Wingdings" pitchFamily="2" charset="2"/>
              <a:buChar char="Ø"/>
            </a:pPr>
            <a:r>
              <a:rPr lang="en-IN" sz="2100" dirty="0"/>
              <a:t>Feedback</a:t>
            </a:r>
            <a:endParaRPr lang="en-US" sz="2100" dirty="0"/>
          </a:p>
          <a:p>
            <a:pPr marL="609585" lvl="2" indent="-609585" algn="just">
              <a:buFont typeface="Wingdings" pitchFamily="2" charset="2"/>
              <a:buChar char="Ø"/>
            </a:pPr>
            <a:r>
              <a:rPr lang="en-IN" sz="2100" dirty="0"/>
              <a:t>Post-assessment test</a:t>
            </a:r>
          </a:p>
          <a:p>
            <a:pPr marL="609585" indent="-609585" algn="just">
              <a:buFont typeface="Wingdings" pitchFamily="2" charset="2"/>
              <a:buChar char="Ø"/>
            </a:pPr>
            <a:r>
              <a:rPr lang="en-IN" sz="2100" dirty="0"/>
              <a:t>Softcopy of the course material would be handed over to each student at the end of the course. </a:t>
            </a:r>
          </a:p>
          <a:p>
            <a:pPr marL="609585" indent="-609585" algn="just">
              <a:buFont typeface="Wingdings" pitchFamily="2" charset="2"/>
              <a:buChar char="Ø"/>
            </a:pPr>
            <a:r>
              <a:rPr lang="en-IN" sz="2100" dirty="0"/>
              <a:t>Joint certificate by the college and Kaushalya would be issued to the trainees</a:t>
            </a:r>
            <a:endParaRPr lang="en-US" sz="2100" dirty="0"/>
          </a:p>
          <a:p>
            <a:pPr marL="609585" indent="-609585" algn="just"/>
            <a:endParaRPr lang="en-US" sz="2700" dirty="0"/>
          </a:p>
          <a:p>
            <a:pPr marL="609585" indent="-609585" algn="just"/>
            <a:endParaRPr lang="en-US" sz="2700" b="1" i="1" dirty="0">
              <a:solidFill>
                <a:schemeClr val="accent6"/>
              </a:solidFill>
            </a:endParaRP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951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Course Outline</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1166191"/>
            <a:ext cx="12192000" cy="5446644"/>
          </a:xfrm>
        </p:spPr>
        <p:txBody>
          <a:bodyPr>
            <a:normAutofit/>
          </a:bodyPr>
          <a:lstStyle/>
          <a:p>
            <a:pPr algn="just"/>
            <a:r>
              <a:rPr lang="en-IN" dirty="0"/>
              <a:t>Introduction to Python</a:t>
            </a:r>
          </a:p>
          <a:p>
            <a:pPr algn="just"/>
            <a:r>
              <a:rPr lang="en-IN" dirty="0"/>
              <a:t>Installation of Python and getting started with python</a:t>
            </a:r>
          </a:p>
          <a:p>
            <a:pPr algn="just"/>
            <a:r>
              <a:rPr lang="en-IN" dirty="0"/>
              <a:t>Introduction to IDE and Installation of Anaconda</a:t>
            </a:r>
          </a:p>
          <a:p>
            <a:pPr algn="just"/>
            <a:r>
              <a:rPr lang="en-IN" dirty="0"/>
              <a:t>Building Blocks of Python </a:t>
            </a:r>
          </a:p>
          <a:p>
            <a:pPr algn="just"/>
            <a:r>
              <a:rPr lang="en-IN" dirty="0"/>
              <a:t>Object Orientation</a:t>
            </a:r>
          </a:p>
          <a:p>
            <a:pPr algn="just"/>
            <a:r>
              <a:rPr lang="en-IN" dirty="0"/>
              <a:t>File Operations</a:t>
            </a:r>
          </a:p>
          <a:p>
            <a:pPr algn="just"/>
            <a:r>
              <a:rPr lang="en-IN" dirty="0"/>
              <a:t>GUI</a:t>
            </a:r>
          </a:p>
          <a:p>
            <a:pPr algn="just"/>
            <a:r>
              <a:rPr lang="en-IN" dirty="0"/>
              <a:t>Exception Handling</a:t>
            </a:r>
          </a:p>
          <a:p>
            <a:pPr algn="just"/>
            <a:r>
              <a:rPr lang="en-IN" b="1" dirty="0"/>
              <a:t>Database Interaction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244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Autofit/>
          </a:bodyPr>
          <a:lstStyle/>
          <a:p>
            <a:r>
              <a:rPr lang="en-IN" sz="4000" dirty="0"/>
              <a:t>Database Interaction – Using Python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1007165"/>
            <a:ext cx="12192000" cy="5446644"/>
          </a:xfrm>
        </p:spPr>
        <p:txBody>
          <a:bodyPr>
            <a:normAutofit/>
          </a:bodyPr>
          <a:lstStyle/>
          <a:p>
            <a:pPr algn="just"/>
            <a:r>
              <a:rPr lang="en-US" dirty="0"/>
              <a:t>Introduction to Database</a:t>
            </a:r>
          </a:p>
          <a:p>
            <a:pPr algn="just"/>
            <a:r>
              <a:rPr lang="en-US" dirty="0"/>
              <a:t>Python and Database</a:t>
            </a:r>
          </a:p>
          <a:p>
            <a:pPr algn="just"/>
            <a:r>
              <a:rPr lang="en-US" dirty="0"/>
              <a:t>CRUD – Python Mapping</a:t>
            </a:r>
          </a:p>
          <a:p>
            <a:pPr algn="just"/>
            <a:r>
              <a:rPr lang="en-US" dirty="0"/>
              <a:t>Database Interactions using Python</a:t>
            </a:r>
          </a:p>
          <a:p>
            <a:pPr algn="just"/>
            <a:r>
              <a:rPr lang="en-US" dirty="0"/>
              <a:t>Examples refer to Programs under Anaconda File Explorer, 30_Sql</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244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TotalTime>
  <Words>3465</Words>
  <Application>Microsoft Office PowerPoint</Application>
  <PresentationFormat>Widescreen</PresentationFormat>
  <Paragraphs>379</Paragraphs>
  <Slides>53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Wingdings</vt:lpstr>
      <vt:lpstr>Office Theme</vt:lpstr>
      <vt:lpstr>Python</vt:lpstr>
      <vt:lpstr>Introduction</vt:lpstr>
      <vt:lpstr>About Us</vt:lpstr>
      <vt:lpstr>Our Major clients</vt:lpstr>
      <vt:lpstr>Course Objectives</vt:lpstr>
      <vt:lpstr>Course Outcome</vt:lpstr>
      <vt:lpstr>Training Methodology</vt:lpstr>
      <vt:lpstr>Course Outline</vt:lpstr>
      <vt:lpstr>Database Interaction – Using Python</vt:lpstr>
      <vt:lpstr>Introduction to Database</vt:lpstr>
      <vt:lpstr>Structured Query Language (SQL)</vt:lpstr>
      <vt:lpstr>Structured Query Language (SQL)</vt:lpstr>
      <vt:lpstr>Structured Query Language (SQL)</vt:lpstr>
      <vt:lpstr>Structured Query Language (SQL)</vt:lpstr>
      <vt:lpstr>Python MySQL - KEYS</vt:lpstr>
      <vt:lpstr>Introduction to Database</vt:lpstr>
      <vt:lpstr>Relational Systems</vt:lpstr>
      <vt:lpstr>Three Level Architecture</vt:lpstr>
      <vt:lpstr>Three Level Architecture Mapping</vt:lpstr>
      <vt:lpstr>Python and Databases</vt:lpstr>
      <vt:lpstr>Python MySQL</vt:lpstr>
      <vt:lpstr>Python MySQL</vt:lpstr>
      <vt:lpstr>Python MySQL</vt:lpstr>
      <vt:lpstr>Python MySQL</vt:lpstr>
      <vt:lpstr>Python MySQL – Primary Key Example</vt:lpstr>
      <vt:lpstr>Python MySQL - Insert Into Table</vt:lpstr>
      <vt:lpstr>Python MySQL – Insert Multiple Rows</vt:lpstr>
      <vt:lpstr>Python MySQL - Insert one row, and return the ID</vt:lpstr>
      <vt:lpstr>Python MySQL - SELECT</vt:lpstr>
      <vt:lpstr>Python MySQL - Selecting Columns</vt:lpstr>
      <vt:lpstr>Python MySQL – SELECT Using the fetchone() Method</vt:lpstr>
      <vt:lpstr>Python MySQL – Using WHERE (Filter)</vt:lpstr>
      <vt:lpstr>Python MySQL – Using WHERE (wild character)</vt:lpstr>
      <vt:lpstr>Python MySQL – Prevent SQL Injection</vt:lpstr>
      <vt:lpstr>Python MySQL – Using Order By</vt:lpstr>
      <vt:lpstr>Python MySQL – Using Order By</vt:lpstr>
      <vt:lpstr>Python MySQL – Using ORDER BY DESC</vt:lpstr>
      <vt:lpstr>Python MySQL – Using Delete From</vt:lpstr>
      <vt:lpstr>Python MySQL – Using Delete From</vt:lpstr>
      <vt:lpstr>Python MySQL – Using Delete Prevent SQL Injection</vt:lpstr>
      <vt:lpstr>Python MySQL – Using Drop Table</vt:lpstr>
      <vt:lpstr>Python MySQL – Using Drop Only if Exist</vt:lpstr>
      <vt:lpstr>Python MySQL – Using Update Table</vt:lpstr>
      <vt:lpstr>Python MySQL – Using Update Table Prevent SQL Injection</vt:lpstr>
      <vt:lpstr>Python MySQL – Using LIMIT Start From Another Position</vt:lpstr>
      <vt:lpstr>Python MySQL – Using Join</vt:lpstr>
      <vt:lpstr>Python MySQL – Using Join</vt:lpstr>
      <vt:lpstr>Python MySQL – Using LEFT JOIN and RIGHT JOIN</vt:lpstr>
      <vt:lpstr>Errors in Transactions</vt:lpstr>
      <vt:lpstr>Errors in Transactions</vt:lpstr>
      <vt:lpstr>Errors in Transactions</vt:lpstr>
      <vt:lpstr>Why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raghu prasad</cp:lastModifiedBy>
  <cp:revision>201</cp:revision>
  <dcterms:created xsi:type="dcterms:W3CDTF">2018-01-28T06:02:15Z</dcterms:created>
  <dcterms:modified xsi:type="dcterms:W3CDTF">2020-02-16T07:28:54Z</dcterms:modified>
</cp:coreProperties>
</file>