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7" r:id="rId10"/>
    <p:sldId id="288" r:id="rId11"/>
    <p:sldId id="289" r:id="rId12"/>
    <p:sldId id="290" r:id="rId13"/>
    <p:sldId id="292" r:id="rId14"/>
    <p:sldId id="293" r:id="rId15"/>
    <p:sldId id="294" r:id="rId16"/>
    <p:sldId id="295" r:id="rId17"/>
    <p:sldId id="296" r:id="rId18"/>
    <p:sldId id="291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7B36A-A165-40EF-AC2A-C51E8F93DDAE}" type="datetimeFigureOut">
              <a:rPr lang="en-US" smtClean="0"/>
              <a:pPr/>
              <a:t>19-Feb-20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F54C-AF0B-48F7-99A9-0320515B0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056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4036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8763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8232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f/file.htm" TargetMode="External"/><Relationship Id="rId3" Type="http://schemas.openxmlformats.org/officeDocument/2006/relationships/hyperlink" Target="https://www.computerhope.com/jargon/u/user.htm" TargetMode="External"/><Relationship Id="rId7" Type="http://schemas.openxmlformats.org/officeDocument/2006/relationships/hyperlink" Target="https://www.computerhope.com/jargon/w/write.htm" TargetMode="External"/><Relationship Id="rId12" Type="http://schemas.openxmlformats.org/officeDocument/2006/relationships/hyperlink" Target="https://www.computerhope.com/jargon/c/cpu.htm" TargetMode="External"/><Relationship Id="rId2" Type="http://schemas.openxmlformats.org/officeDocument/2006/relationships/hyperlink" Target="https://www.computerhope.com/jargon/e/exceptio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r/read.htm" TargetMode="External"/><Relationship Id="rId11" Type="http://schemas.openxmlformats.org/officeDocument/2006/relationships/hyperlink" Target="https://www.computerhope.com/jargon/c/crash.htm" TargetMode="External"/><Relationship Id="rId5" Type="http://schemas.openxmlformats.org/officeDocument/2006/relationships/hyperlink" Target="https://www.computerhope.com/jargon/f/filesyst.htm" TargetMode="External"/><Relationship Id="rId10" Type="http://schemas.openxmlformats.org/officeDocument/2006/relationships/hyperlink" Target="https://www.computerhope.com/jargon/s/system.htm" TargetMode="External"/><Relationship Id="rId4" Type="http://schemas.openxmlformats.org/officeDocument/2006/relationships/hyperlink" Target="https://www.computerhope.com/jargon/i/input.htm" TargetMode="External"/><Relationship Id="rId9" Type="http://schemas.openxmlformats.org/officeDocument/2006/relationships/hyperlink" Target="https://www.computerhope.com/issues/ch000396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 smtClean="0"/>
              <a:t>Ramesh V</a:t>
            </a:r>
            <a:endParaRPr lang="en-IN" dirty="0"/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 smtClean="0"/>
              <a:t>9845547471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3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Introduction to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09"/>
            <a:ext cx="12192000" cy="564542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To simplify programming and make applications more robust. </a:t>
            </a:r>
          </a:p>
          <a:p>
            <a:pPr algn="just">
              <a:buNone/>
            </a:pPr>
            <a:r>
              <a:rPr lang="en-US" b="1" dirty="0" smtClean="0"/>
              <a:t>What does robust mean? </a:t>
            </a:r>
          </a:p>
          <a:p>
            <a:pPr algn="just"/>
            <a:r>
              <a:rPr lang="en-US" sz="2400" dirty="0" smtClean="0"/>
              <a:t>In a language without exception handling When an exception occurs, control goes to the</a:t>
            </a:r>
          </a:p>
          <a:p>
            <a:pPr algn="just">
              <a:buNone/>
            </a:pPr>
            <a:r>
              <a:rPr lang="en-US" sz="2400" dirty="0" smtClean="0"/>
              <a:t>operating system, where a message is displayed and the program is terminated </a:t>
            </a:r>
          </a:p>
          <a:p>
            <a:pPr algn="just"/>
            <a:r>
              <a:rPr lang="en-US" sz="2400" dirty="0" smtClean="0"/>
              <a:t>In a language with exception handling When an exception occurs, control goes to the operating</a:t>
            </a:r>
          </a:p>
          <a:p>
            <a:pPr algn="just">
              <a:buNone/>
            </a:pPr>
            <a:r>
              <a:rPr lang="en-US" sz="2400" dirty="0" smtClean="0"/>
              <a:t>system, where a message is displayed and the program is terminated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Objective is:</a:t>
            </a:r>
          </a:p>
          <a:p>
            <a:pPr algn="just"/>
            <a:r>
              <a:rPr lang="en-US" sz="2400" dirty="0" smtClean="0"/>
              <a:t>to explore Python Exception Handling </a:t>
            </a:r>
          </a:p>
          <a:p>
            <a:pPr algn="just"/>
            <a:r>
              <a:rPr lang="en-US" sz="2400" dirty="0" smtClean="0"/>
              <a:t>discuss try/except blocks, finally block, and raise block </a:t>
            </a:r>
          </a:p>
          <a:p>
            <a:pPr algn="just"/>
            <a:r>
              <a:rPr lang="en-US" sz="2400" dirty="0" smtClean="0"/>
              <a:t>learn how to define your own python exception</a:t>
            </a:r>
            <a:endParaRPr lang="en-IN" sz="2400" dirty="0" smtClean="0"/>
          </a:p>
          <a:p>
            <a:pPr algn="just">
              <a:buNone/>
            </a:pPr>
            <a:endParaRPr lang="en-IN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Introduction to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09"/>
            <a:ext cx="12192000" cy="5645426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Exception handling</a:t>
            </a:r>
            <a:r>
              <a:rPr lang="en-US" dirty="0" smtClean="0"/>
              <a:t> is the process of responding to </a:t>
            </a:r>
            <a:r>
              <a:rPr lang="en-US" dirty="0" smtClean="0">
                <a:hlinkClick r:id="rId2"/>
              </a:rPr>
              <a:t>exceptions</a:t>
            </a:r>
            <a:r>
              <a:rPr lang="en-US" dirty="0" smtClean="0"/>
              <a:t> when a computer program runs. </a:t>
            </a:r>
          </a:p>
          <a:p>
            <a:pPr algn="just">
              <a:buNone/>
            </a:pPr>
            <a:r>
              <a:rPr lang="en-US" dirty="0" smtClean="0"/>
              <a:t>An exception occurs when an unexpected event happens that requires special processing. Examples include a </a:t>
            </a:r>
            <a:r>
              <a:rPr lang="en-US" dirty="0" smtClean="0">
                <a:hlinkClick r:id="rId3"/>
              </a:rPr>
              <a:t>user</a:t>
            </a:r>
            <a:r>
              <a:rPr lang="en-US" dirty="0" smtClean="0"/>
              <a:t> providing abnormal </a:t>
            </a:r>
            <a:r>
              <a:rPr lang="en-US" dirty="0" smtClean="0">
                <a:hlinkClick r:id="rId4"/>
              </a:rPr>
              <a:t>input</a:t>
            </a:r>
            <a:r>
              <a:rPr lang="en-US" dirty="0" smtClean="0"/>
              <a:t>, a </a:t>
            </a:r>
            <a:r>
              <a:rPr lang="en-US" dirty="0" smtClean="0">
                <a:hlinkClick r:id="rId5"/>
              </a:rPr>
              <a:t>file system</a:t>
            </a:r>
            <a:r>
              <a:rPr lang="en-US" dirty="0" smtClean="0"/>
              <a:t> error being encountered when trying to </a:t>
            </a:r>
            <a:r>
              <a:rPr lang="en-US" dirty="0" smtClean="0">
                <a:hlinkClick r:id="rId6"/>
              </a:rPr>
              <a:t>read</a:t>
            </a:r>
            <a:r>
              <a:rPr lang="en-US" dirty="0" smtClean="0"/>
              <a:t> or </a:t>
            </a:r>
            <a:r>
              <a:rPr lang="en-US" dirty="0" smtClean="0">
                <a:hlinkClick r:id="rId7"/>
              </a:rPr>
              <a:t>write</a:t>
            </a:r>
            <a:r>
              <a:rPr lang="en-US" dirty="0" smtClean="0"/>
              <a:t> a </a:t>
            </a:r>
            <a:r>
              <a:rPr lang="en-US" dirty="0" smtClean="0">
                <a:hlinkClick r:id="rId8"/>
              </a:rPr>
              <a:t>file</a:t>
            </a:r>
            <a:r>
              <a:rPr lang="en-US" dirty="0" smtClean="0"/>
              <a:t>, or a program attempting to </a:t>
            </a:r>
            <a:r>
              <a:rPr lang="en-US" dirty="0" smtClean="0">
                <a:hlinkClick r:id="rId9"/>
              </a:rPr>
              <a:t>divide by zero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Exception handling attempts to gracefully handle these situations so that a program (or worse, an entire </a:t>
            </a:r>
            <a:r>
              <a:rPr lang="en-US" dirty="0" smtClean="0">
                <a:hlinkClick r:id="rId10"/>
              </a:rPr>
              <a:t>system</a:t>
            </a:r>
            <a:r>
              <a:rPr lang="en-US" dirty="0" smtClean="0"/>
              <a:t>) does not </a:t>
            </a:r>
            <a:r>
              <a:rPr lang="en-US" dirty="0" smtClean="0">
                <a:hlinkClick r:id="rId11"/>
              </a:rPr>
              <a:t>crash</a:t>
            </a:r>
            <a:r>
              <a:rPr lang="en-US" dirty="0" smtClean="0"/>
              <a:t>. Exception handling can be performed at both the software (as part of the program itself) and hardware levels (using mechanisms built into the design of the </a:t>
            </a:r>
            <a:r>
              <a:rPr lang="en-US" dirty="0" smtClean="0">
                <a:hlinkClick r:id="rId12"/>
              </a:rPr>
              <a:t>CPU</a:t>
            </a:r>
            <a:r>
              <a:rPr lang="en-US" dirty="0" smtClean="0"/>
              <a:t>)</a:t>
            </a:r>
          </a:p>
          <a:p>
            <a:pPr algn="just">
              <a:buNone/>
            </a:pPr>
            <a:endParaRPr lang="en-IN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Introduction to Exceptions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088" y="954157"/>
            <a:ext cx="10614990" cy="590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Introduction to Exceptions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374" y="1116289"/>
            <a:ext cx="10363199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Introduction to Exceptions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322" y="1185863"/>
            <a:ext cx="11039061" cy="555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Introduction to Exceptions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322" y="1185863"/>
            <a:ext cx="11039061" cy="555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Introduction to Exceptions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565" y="878992"/>
            <a:ext cx="11145078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Introduction to Exceptions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130" y="1060174"/>
            <a:ext cx="10488598" cy="555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Exception Handling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09"/>
            <a:ext cx="12192000" cy="564542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 smtClean="0"/>
              <a:t>Exception Handling</a:t>
            </a:r>
          </a:p>
          <a:p>
            <a:pPr algn="just">
              <a:buNone/>
            </a:pPr>
            <a:r>
              <a:rPr lang="en-US" dirty="0" smtClean="0"/>
              <a:t>When an error occurs, or exception as we call it, Python will normally stop and</a:t>
            </a:r>
          </a:p>
          <a:p>
            <a:pPr algn="just">
              <a:buNone/>
            </a:pPr>
            <a:r>
              <a:rPr lang="en-US" dirty="0" smtClean="0"/>
              <a:t>generate an error message. These exceptions can be handled using the try</a:t>
            </a:r>
          </a:p>
          <a:p>
            <a:pPr algn="just">
              <a:buNone/>
            </a:pPr>
            <a:r>
              <a:rPr lang="en-US" dirty="0" smtClean="0"/>
              <a:t>Statement</a:t>
            </a:r>
          </a:p>
          <a:p>
            <a:r>
              <a:rPr lang="en-US" dirty="0" smtClean="0"/>
              <a:t>The try block lets you test a block of code for errors.</a:t>
            </a:r>
          </a:p>
          <a:p>
            <a:r>
              <a:rPr lang="en-US" dirty="0" smtClean="0"/>
              <a:t>The except block lets you handle the error.</a:t>
            </a:r>
          </a:p>
          <a:p>
            <a:r>
              <a:rPr lang="en-US" dirty="0" smtClean="0"/>
              <a:t>The finally block lets you execute code, regardless of the result of the try- and except blocks</a:t>
            </a:r>
          </a:p>
          <a:p>
            <a:pPr>
              <a:buNone/>
            </a:pPr>
            <a:r>
              <a:rPr lang="en-US" dirty="0" smtClean="0"/>
              <a:t>#The try block will generate an exception, because x is not defined</a:t>
            </a:r>
          </a:p>
          <a:p>
            <a:pPr>
              <a:buNone/>
            </a:pPr>
            <a:r>
              <a:rPr lang="en-US" dirty="0" smtClean="0"/>
              <a:t>try:</a:t>
            </a:r>
            <a:br>
              <a:rPr lang="en-US" dirty="0" smtClean="0"/>
            </a:br>
            <a:r>
              <a:rPr lang="en-US" dirty="0" smtClean="0"/>
              <a:t>  print(x)</a:t>
            </a:r>
          </a:p>
          <a:p>
            <a:pPr>
              <a:buNone/>
            </a:pPr>
            <a:r>
              <a:rPr lang="en-US" dirty="0" smtClean="0"/>
              <a:t>except:</a:t>
            </a:r>
            <a:br>
              <a:rPr lang="en-US" dirty="0" smtClean="0"/>
            </a:br>
            <a:r>
              <a:rPr lang="en-US" dirty="0" smtClean="0"/>
              <a:t>  print("An exception occurred")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IN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Python Exception Handling Hierarchy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8972" y="980661"/>
            <a:ext cx="5338767" cy="587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Ramesh V – BE, ME</a:t>
            </a:r>
            <a:r>
              <a:rPr lang="en-IN" dirty="0"/>
              <a:t>, </a:t>
            </a:r>
            <a:r>
              <a:rPr lang="en-IN" dirty="0" smtClean="0"/>
              <a:t>MBA</a:t>
            </a:r>
            <a:endParaRPr lang="en-IN" dirty="0"/>
          </a:p>
          <a:p>
            <a:pPr algn="just"/>
            <a:r>
              <a:rPr lang="en-IN" dirty="0"/>
              <a:t>Total of </a:t>
            </a:r>
            <a:r>
              <a:rPr lang="en-IN" dirty="0" smtClean="0"/>
              <a:t>16 </a:t>
            </a:r>
            <a:r>
              <a:rPr lang="en-IN" dirty="0"/>
              <a:t>years of experience</a:t>
            </a:r>
          </a:p>
          <a:p>
            <a:pPr algn="just"/>
            <a:r>
              <a:rPr lang="en-IN" dirty="0" smtClean="0"/>
              <a:t>Worked </a:t>
            </a:r>
            <a:r>
              <a:rPr lang="en-IN" dirty="0"/>
              <a:t>with companies like </a:t>
            </a:r>
            <a:r>
              <a:rPr lang="en-IN" dirty="0" smtClean="0"/>
              <a:t>Hexaware, Cognizant, Siebel, ANZ-OTSS, and etc..</a:t>
            </a:r>
            <a:endParaRPr lang="en-IN" dirty="0"/>
          </a:p>
          <a:p>
            <a:pPr algn="just"/>
            <a:r>
              <a:rPr lang="en-IN" dirty="0"/>
              <a:t>Currently into </a:t>
            </a:r>
            <a:r>
              <a:rPr lang="en-IN" dirty="0" smtClean="0"/>
              <a:t>Training for Academic and Corporate</a:t>
            </a:r>
            <a:endParaRPr lang="en-IN" dirty="0"/>
          </a:p>
          <a:p>
            <a:pPr algn="just"/>
            <a:r>
              <a:rPr lang="en-IN" dirty="0" smtClean="0"/>
              <a:t>Technologies – Worked on Java, Python, ML and actively involved in Development and Testing Products and Projects and etc..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dirty="0" smtClean="0"/>
              <a:t>Python Exception Handling - </a:t>
            </a:r>
            <a:r>
              <a:rPr lang="en-US" dirty="0" smtClean="0"/>
              <a:t>Many Exceptions</a:t>
            </a:r>
            <a:endParaRPr lang="en-IN" dirty="0" smtClea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09"/>
            <a:ext cx="12192000" cy="564542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You can define as many exception blocks as you want, e.g. if you want to execute a</a:t>
            </a:r>
          </a:p>
          <a:p>
            <a:pPr algn="just">
              <a:buNone/>
            </a:pPr>
            <a:r>
              <a:rPr lang="en-US" dirty="0" smtClean="0"/>
              <a:t>special block of code for a special kind of error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sz="2400" dirty="0" smtClean="0"/>
              <a:t>#The try block will generate a NameError, because x is not defined:</a:t>
            </a:r>
          </a:p>
          <a:p>
            <a:pPr algn="just">
              <a:buNone/>
            </a:pPr>
            <a:r>
              <a:rPr lang="en-US" sz="2400" dirty="0" smtClean="0"/>
              <a:t>try:</a:t>
            </a:r>
          </a:p>
          <a:p>
            <a:pPr algn="just">
              <a:buNone/>
            </a:pPr>
            <a:r>
              <a:rPr lang="en-US" sz="2400" dirty="0" smtClean="0"/>
              <a:t>  print(x)</a:t>
            </a:r>
          </a:p>
          <a:p>
            <a:pPr algn="just">
              <a:buNone/>
            </a:pPr>
            <a:r>
              <a:rPr lang="en-US" sz="2400" dirty="0" smtClean="0"/>
              <a:t>except NameError:</a:t>
            </a:r>
          </a:p>
          <a:p>
            <a:pPr algn="just">
              <a:buNone/>
            </a:pPr>
            <a:r>
              <a:rPr lang="en-US" sz="2400" dirty="0" smtClean="0"/>
              <a:t>  print("Variable x is not defined")</a:t>
            </a:r>
          </a:p>
          <a:p>
            <a:pPr algn="just">
              <a:buNone/>
            </a:pPr>
            <a:r>
              <a:rPr lang="en-US" sz="2400" dirty="0" smtClean="0"/>
              <a:t>except:</a:t>
            </a:r>
          </a:p>
          <a:p>
            <a:pPr algn="just">
              <a:buNone/>
            </a:pPr>
            <a:r>
              <a:rPr lang="en-US" sz="2400" dirty="0" smtClean="0"/>
              <a:t>  print("Something else went wrong")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Output </a:t>
            </a:r>
            <a:r>
              <a:rPr lang="en-IN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Variable x is not defined</a:t>
            </a:r>
            <a:endParaRPr lang="en-IN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dirty="0" smtClean="0"/>
              <a:t>Python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09"/>
            <a:ext cx="12192000" cy="56454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Else</a:t>
            </a:r>
          </a:p>
          <a:p>
            <a:r>
              <a:rPr lang="en-US" dirty="0" smtClean="0"/>
              <a:t>You can use the else keyword to define a block of code to be executed if no errors were raised:</a:t>
            </a:r>
          </a:p>
          <a:p>
            <a:pPr>
              <a:buNone/>
            </a:pPr>
            <a:r>
              <a:rPr lang="en-US" dirty="0" smtClean="0"/>
              <a:t>#The try block does not raise any errors, so the else block is executed: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print("Hello")</a:t>
            </a:r>
          </a:p>
          <a:p>
            <a:pPr>
              <a:buNone/>
            </a:pPr>
            <a:r>
              <a:rPr lang="en-US" dirty="0" smtClean="0"/>
              <a:t>except:</a:t>
            </a:r>
          </a:p>
          <a:p>
            <a:pPr>
              <a:buNone/>
            </a:pPr>
            <a:r>
              <a:rPr lang="en-US" dirty="0" smtClean="0"/>
              <a:t>  print("Something went wrong")</a:t>
            </a:r>
          </a:p>
          <a:p>
            <a:pPr>
              <a:buNone/>
            </a:pPr>
            <a:r>
              <a:rPr lang="en-US" dirty="0" smtClean="0"/>
              <a:t>else:</a:t>
            </a:r>
          </a:p>
          <a:p>
            <a:pPr>
              <a:buNone/>
            </a:pPr>
            <a:r>
              <a:rPr lang="en-US" dirty="0" smtClean="0"/>
              <a:t>  print("Nothing went wrong")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dirty="0" smtClean="0"/>
              <a:t>Python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09"/>
            <a:ext cx="12192000" cy="56454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Finally</a:t>
            </a:r>
          </a:p>
          <a:p>
            <a:r>
              <a:rPr lang="en-US" dirty="0" smtClean="0"/>
              <a:t>The finally block, if specified, will be executed regardless if the try block raises an error or not</a:t>
            </a:r>
          </a:p>
          <a:p>
            <a:pPr>
              <a:buNone/>
            </a:pPr>
            <a:r>
              <a:rPr lang="en-US" dirty="0" smtClean="0"/>
              <a:t>#The finally block gets executed no matter if the try block raises any errors or not: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print(x)</a:t>
            </a:r>
          </a:p>
          <a:p>
            <a:pPr>
              <a:buNone/>
            </a:pPr>
            <a:r>
              <a:rPr lang="en-US" dirty="0" smtClean="0"/>
              <a:t>except:</a:t>
            </a:r>
          </a:p>
          <a:p>
            <a:pPr>
              <a:buNone/>
            </a:pPr>
            <a:r>
              <a:rPr lang="en-US" dirty="0" smtClean="0"/>
              <a:t>  print("Something went wrong")</a:t>
            </a:r>
          </a:p>
          <a:p>
            <a:pPr>
              <a:buNone/>
            </a:pPr>
            <a:r>
              <a:rPr lang="en-US" dirty="0" smtClean="0"/>
              <a:t>finally:</a:t>
            </a:r>
          </a:p>
          <a:p>
            <a:pPr>
              <a:buNone/>
            </a:pPr>
            <a:r>
              <a:rPr lang="en-US" dirty="0" smtClean="0"/>
              <a:t>  print("The 'try except' is finished")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dirty="0" smtClean="0"/>
              <a:t>Python Exception Handling - </a:t>
            </a:r>
            <a:r>
              <a:rPr lang="en-US" dirty="0" smtClean="0"/>
              <a:t>Raise an exception</a:t>
            </a:r>
            <a:endParaRPr lang="en-IN" dirty="0" smtClea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09"/>
            <a:ext cx="12192000" cy="564542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As a Python developer you can choose to throw an exception if a condition occurs.</a:t>
            </a:r>
          </a:p>
          <a:p>
            <a:r>
              <a:rPr lang="en-US" dirty="0" smtClean="0"/>
              <a:t>To throw (or raise) an exception, use the raise keyword.</a:t>
            </a:r>
          </a:p>
          <a:p>
            <a:pPr>
              <a:buNone/>
            </a:pPr>
            <a:r>
              <a:rPr lang="en-US" dirty="0" smtClean="0"/>
              <a:t>Raise an error and stop the program if x is lower than 0:</a:t>
            </a:r>
          </a:p>
          <a:p>
            <a:pPr>
              <a:buNone/>
            </a:pPr>
            <a:r>
              <a:rPr lang="en-US" dirty="0" smtClean="0"/>
              <a:t>x = -1</a:t>
            </a:r>
          </a:p>
          <a:p>
            <a:pPr>
              <a:buNone/>
            </a:pPr>
            <a:r>
              <a:rPr lang="en-US" dirty="0" smtClean="0"/>
              <a:t>if x &lt; 0:</a:t>
            </a:r>
          </a:p>
          <a:p>
            <a:pPr>
              <a:buNone/>
            </a:pPr>
            <a:r>
              <a:rPr lang="en-US" dirty="0" smtClean="0"/>
              <a:t>  raise Exception("Sorry, no numbers below zero")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>Traceback (most recent call last):</a:t>
            </a:r>
            <a:br>
              <a:rPr lang="en-US" dirty="0" smtClean="0"/>
            </a:br>
            <a:r>
              <a:rPr lang="en-US" dirty="0" smtClean="0"/>
              <a:t>  File “*.py", line 4, in &lt;module&gt;</a:t>
            </a:r>
            <a:br>
              <a:rPr lang="en-US" dirty="0" smtClean="0"/>
            </a:br>
            <a:r>
              <a:rPr lang="en-US" dirty="0" smtClean="0"/>
              <a:t>    raise Exception("Sorry, no numbers below zero")</a:t>
            </a:r>
            <a:br>
              <a:rPr lang="en-US" dirty="0" smtClean="0"/>
            </a:br>
            <a:r>
              <a:rPr lang="en-US" dirty="0" smtClean="0"/>
              <a:t>Exception: Sorry, no numbers below zero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dirty="0" smtClean="0"/>
              <a:t>Python Exception Handling - </a:t>
            </a:r>
            <a:r>
              <a:rPr lang="en-US" dirty="0" smtClean="0"/>
              <a:t>Raise an exception</a:t>
            </a:r>
            <a:endParaRPr lang="en-IN" dirty="0" smtClea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09"/>
            <a:ext cx="12192000" cy="564542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The raise keyword is used to raise an exception. You can define what kind of error</a:t>
            </a:r>
          </a:p>
          <a:p>
            <a:pPr algn="just">
              <a:buNone/>
            </a:pPr>
            <a:r>
              <a:rPr lang="en-US" dirty="0" smtClean="0"/>
              <a:t>to raise, and the text to print to the user.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Raise a </a:t>
            </a:r>
            <a:r>
              <a:rPr lang="en-US" dirty="0" err="1" smtClean="0"/>
              <a:t>TypeError</a:t>
            </a:r>
            <a:r>
              <a:rPr lang="en-US" dirty="0" smtClean="0"/>
              <a:t> if x is not an integer: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x = "hello“</a:t>
            </a:r>
          </a:p>
          <a:p>
            <a:pPr algn="just">
              <a:buNone/>
            </a:pPr>
            <a:r>
              <a:rPr lang="en-US" dirty="0" smtClean="0"/>
              <a:t>if not type(x) is int:</a:t>
            </a:r>
          </a:p>
          <a:p>
            <a:pPr algn="just">
              <a:buNone/>
            </a:pPr>
            <a:r>
              <a:rPr lang="en-US" dirty="0" smtClean="0"/>
              <a:t>  raise </a:t>
            </a:r>
            <a:r>
              <a:rPr lang="en-US" dirty="0" err="1" smtClean="0"/>
              <a:t>TypeError</a:t>
            </a:r>
            <a:r>
              <a:rPr lang="en-US" dirty="0" smtClean="0"/>
              <a:t>("Only integers are allowed")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Output:</a:t>
            </a:r>
          </a:p>
          <a:p>
            <a:pPr algn="just">
              <a:buNone/>
            </a:pPr>
            <a:r>
              <a:rPr lang="en-US" dirty="0" smtClean="0"/>
              <a:t>Traceback (most recent call last):</a:t>
            </a:r>
          </a:p>
          <a:p>
            <a:pPr algn="just">
              <a:buNone/>
            </a:pPr>
            <a:r>
              <a:rPr lang="en-US" dirty="0" smtClean="0"/>
              <a:t>  File "demo_ref_keyword_raise2.py", line 4, in &lt;module&gt;</a:t>
            </a:r>
          </a:p>
          <a:p>
            <a:pPr algn="just">
              <a:buNone/>
            </a:pPr>
            <a:r>
              <a:rPr lang="en-US" dirty="0" smtClean="0"/>
              <a:t>    raise </a:t>
            </a:r>
            <a:r>
              <a:rPr lang="en-US" dirty="0" err="1" smtClean="0"/>
              <a:t>TypeError</a:t>
            </a:r>
            <a:r>
              <a:rPr lang="en-US" dirty="0" smtClean="0"/>
              <a:t>("Only integers are allowed")</a:t>
            </a:r>
          </a:p>
          <a:p>
            <a:pPr algn="just">
              <a:buNone/>
            </a:pPr>
            <a:r>
              <a:rPr lang="en-US" dirty="0" err="1" smtClean="0"/>
              <a:t>TypeError</a:t>
            </a:r>
            <a:r>
              <a:rPr lang="en-US" dirty="0" smtClean="0"/>
              <a:t>: Only integers are allowed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dirty="0" smtClean="0"/>
              <a:t>Python Exception Handling - </a:t>
            </a:r>
            <a:r>
              <a:rPr lang="en-US" dirty="0" smtClean="0"/>
              <a:t>Assertion</a:t>
            </a:r>
            <a:endParaRPr lang="en-IN" dirty="0" smtClea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10"/>
            <a:ext cx="12192000" cy="512859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000" dirty="0" smtClean="0"/>
              <a:t>An assertion is actually a sanity-check for your cynical, paranoid soul. It takes an expression as an argument and</a:t>
            </a:r>
          </a:p>
          <a:p>
            <a:pPr algn="just">
              <a:buNone/>
            </a:pPr>
            <a:r>
              <a:rPr lang="en-US" sz="2000" dirty="0" smtClean="0"/>
              <a:t>raises a python exception if the expression has a False Boolean value. Otherwise, it performs a No-operation (NOP).</a:t>
            </a:r>
          </a:p>
          <a:p>
            <a:pPr fontAlgn="base">
              <a:buNone/>
            </a:pPr>
            <a:r>
              <a:rPr lang="en-US" sz="1700" dirty="0" smtClean="0"/>
              <a:t>try:</a:t>
            </a:r>
          </a:p>
          <a:p>
            <a:pPr fontAlgn="base">
              <a:buNone/>
            </a:pPr>
            <a:r>
              <a:rPr lang="en-US" sz="1700" b="1" dirty="0" smtClean="0"/>
              <a:t>	print</a:t>
            </a:r>
            <a:r>
              <a:rPr lang="en-US" sz="1700" dirty="0" smtClean="0"/>
              <a:t>(1)</a:t>
            </a:r>
          </a:p>
          <a:p>
            <a:pPr fontAlgn="base">
              <a:buNone/>
            </a:pPr>
            <a:r>
              <a:rPr lang="en-US" sz="1700" dirty="0" smtClean="0"/>
              <a:t>	assert 2+2==4</a:t>
            </a:r>
          </a:p>
          <a:p>
            <a:pPr fontAlgn="base">
              <a:buNone/>
            </a:pPr>
            <a:r>
              <a:rPr lang="en-US" sz="1700" b="1" dirty="0" smtClean="0"/>
              <a:t>	print</a:t>
            </a:r>
            <a:r>
              <a:rPr lang="en-US" sz="1700" dirty="0" smtClean="0"/>
              <a:t>(2)</a:t>
            </a:r>
          </a:p>
          <a:p>
            <a:pPr fontAlgn="base">
              <a:buNone/>
            </a:pPr>
            <a:r>
              <a:rPr lang="en-US" sz="1700" dirty="0" smtClean="0"/>
              <a:t>	assert 1+2==4</a:t>
            </a:r>
          </a:p>
          <a:p>
            <a:pPr fontAlgn="base">
              <a:buNone/>
            </a:pPr>
            <a:r>
              <a:rPr lang="en-US" sz="1700" b="1" dirty="0" smtClean="0"/>
              <a:t>	print</a:t>
            </a:r>
            <a:r>
              <a:rPr lang="en-US" sz="1700" dirty="0" smtClean="0"/>
              <a:t>(3)</a:t>
            </a:r>
          </a:p>
          <a:p>
            <a:pPr fontAlgn="base">
              <a:buNone/>
            </a:pPr>
            <a:r>
              <a:rPr lang="en-US" sz="1700" dirty="0" smtClean="0"/>
              <a:t>except:</a:t>
            </a:r>
          </a:p>
          <a:p>
            <a:pPr fontAlgn="base">
              <a:buNone/>
            </a:pPr>
            <a:r>
              <a:rPr lang="en-US" sz="1700" b="1" dirty="0" smtClean="0"/>
              <a:t>	print</a:t>
            </a:r>
            <a:r>
              <a:rPr lang="en-US" sz="1700" dirty="0" smtClean="0"/>
              <a:t>("An assert failed.")</a:t>
            </a:r>
          </a:p>
          <a:p>
            <a:pPr fontAlgn="base">
              <a:buNone/>
            </a:pPr>
            <a:r>
              <a:rPr lang="en-US" sz="1700" dirty="0" smtClean="0"/>
              <a:t>	raise</a:t>
            </a:r>
          </a:p>
          <a:p>
            <a:pPr fontAlgn="base">
              <a:buNone/>
            </a:pPr>
            <a:r>
              <a:rPr lang="en-US" sz="1700" dirty="0" smtClean="0"/>
              <a:t>finally:</a:t>
            </a:r>
          </a:p>
          <a:p>
            <a:pPr fontAlgn="base">
              <a:buNone/>
            </a:pPr>
            <a:r>
              <a:rPr lang="en-US" sz="1700" b="1" dirty="0" smtClean="0"/>
              <a:t>	print</a:t>
            </a:r>
            <a:r>
              <a:rPr lang="en-US" sz="1700" dirty="0" smtClean="0"/>
              <a:t>("Okay")</a:t>
            </a:r>
          </a:p>
          <a:p>
            <a:pPr>
              <a:buNone/>
            </a:pPr>
            <a:r>
              <a:rPr lang="en-US" sz="1700" b="1" dirty="0" smtClean="0"/>
              <a:t>	print</a:t>
            </a:r>
            <a:r>
              <a:rPr lang="en-US" sz="1700" dirty="0" smtClean="0"/>
              <a:t>("Bye")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21567" y="5406887"/>
            <a:ext cx="9700589" cy="138499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1</a:t>
            </a:r>
          </a:p>
          <a:p>
            <a:r>
              <a:rPr lang="en-US" sz="1200" dirty="0" smtClean="0"/>
              <a:t>2</a:t>
            </a:r>
          </a:p>
          <a:p>
            <a:r>
              <a:rPr lang="en-US" sz="1200" dirty="0" smtClean="0"/>
              <a:t>An assert failed.</a:t>
            </a:r>
          </a:p>
          <a:p>
            <a:r>
              <a:rPr lang="en-US" sz="1200" dirty="0" smtClean="0"/>
              <a:t>Okay</a:t>
            </a:r>
          </a:p>
          <a:p>
            <a:r>
              <a:rPr lang="en-US" sz="1200" dirty="0" smtClean="0"/>
              <a:t>Bye</a:t>
            </a:r>
          </a:p>
          <a:p>
            <a:endParaRPr lang="en-US" sz="1200" dirty="0" smtClean="0"/>
          </a:p>
          <a:p>
            <a:r>
              <a:rPr lang="en-US" sz="1200" dirty="0" smtClean="0"/>
              <a:t>This is because when we ‘raise’ an exception, we aren’t provisioning a handle for it. We can use assertions to check for valid input and output to functions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784035" y="1891822"/>
            <a:ext cx="7209182" cy="258532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You may optionally provide a second argument to give out some extra information about the problem.</a:t>
            </a:r>
          </a:p>
          <a:p>
            <a:endParaRPr lang="en-US" dirty="0" smtClean="0"/>
          </a:p>
          <a:p>
            <a:r>
              <a:rPr lang="en-US" dirty="0" smtClean="0"/>
              <a:t>assert </a:t>
            </a:r>
            <a:r>
              <a:rPr lang="en-US" dirty="0" err="1" smtClean="0"/>
              <a:t>False,"That's</a:t>
            </a:r>
            <a:r>
              <a:rPr lang="en-US" dirty="0" smtClean="0"/>
              <a:t> a problem"</a:t>
            </a:r>
          </a:p>
          <a:p>
            <a:endParaRPr lang="en-US" dirty="0" smtClean="0"/>
          </a:p>
          <a:p>
            <a:r>
              <a:rPr lang="en-US" dirty="0" smtClean="0"/>
              <a:t>Traceback (most recent call last):</a:t>
            </a:r>
          </a:p>
          <a:p>
            <a:endParaRPr lang="en-US" dirty="0" smtClean="0"/>
          </a:p>
          <a:p>
            <a:r>
              <a:rPr lang="en-US" dirty="0" smtClean="0"/>
              <a:t>File “&lt;pyshell#173&gt;”, line 1, in &lt;module&gt; assert </a:t>
            </a:r>
            <a:r>
              <a:rPr lang="en-US" dirty="0" err="1" smtClean="0"/>
              <a:t>False,”That’s</a:t>
            </a:r>
            <a:r>
              <a:rPr lang="en-US" dirty="0" smtClean="0"/>
              <a:t> a problem”</a:t>
            </a:r>
          </a:p>
          <a:p>
            <a:r>
              <a:rPr lang="en-US" dirty="0" err="1" smtClean="0"/>
              <a:t>AssertionError</a:t>
            </a:r>
            <a:r>
              <a:rPr lang="en-US" dirty="0" smtClean="0"/>
              <a:t>: That’s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rmAutofit/>
          </a:bodyPr>
          <a:lstStyle/>
          <a:p>
            <a:r>
              <a:rPr lang="en-IN" dirty="0" smtClean="0"/>
              <a:t>Python Exception Handling - </a:t>
            </a:r>
            <a:r>
              <a:rPr lang="en-US" dirty="0" smtClean="0"/>
              <a:t>Own Exceptions</a:t>
            </a:r>
            <a:endParaRPr lang="en-IN" dirty="0" smtClea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410"/>
            <a:ext cx="12192000" cy="512859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600" dirty="0" smtClean="0"/>
              <a:t>We derive a new class from the Exception class and call it like any other exception.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algn="just">
              <a:buNone/>
            </a:pPr>
            <a:r>
              <a:rPr lang="en-US" sz="3200" dirty="0" smtClean="0"/>
              <a:t>class </a:t>
            </a:r>
            <a:r>
              <a:rPr lang="en-US" sz="3200" dirty="0" err="1" smtClean="0"/>
              <a:t>MyError</a:t>
            </a:r>
            <a:r>
              <a:rPr lang="en-US" sz="3200" dirty="0" smtClean="0"/>
              <a:t>(Exception):</a:t>
            </a:r>
          </a:p>
          <a:p>
            <a:pPr algn="just">
              <a:buNone/>
            </a:pPr>
            <a:r>
              <a:rPr lang="en-US" sz="3200" dirty="0" smtClean="0"/>
              <a:t>	print("This is a problem")</a:t>
            </a:r>
          </a:p>
          <a:p>
            <a:pPr algn="just">
              <a:buNone/>
            </a:pPr>
            <a:r>
              <a:rPr lang="en-US" sz="3200" dirty="0" smtClean="0"/>
              <a:t>raise </a:t>
            </a:r>
            <a:r>
              <a:rPr lang="en-US" sz="3200" dirty="0" err="1" smtClean="0"/>
              <a:t>MyError</a:t>
            </a:r>
            <a:r>
              <a:rPr lang="en-US" sz="3200" dirty="0" smtClean="0"/>
              <a:t>("</a:t>
            </a:r>
            <a:r>
              <a:rPr lang="en-US" sz="3200" dirty="0" err="1" smtClean="0"/>
              <a:t>MyError</a:t>
            </a:r>
            <a:r>
              <a:rPr lang="en-US" sz="3200" dirty="0" smtClean="0"/>
              <a:t> happened")</a:t>
            </a:r>
          </a:p>
          <a:p>
            <a:pPr algn="just">
              <a:buNone/>
            </a:pPr>
            <a:endParaRPr lang="en-US" sz="3200" dirty="0" smtClean="0"/>
          </a:p>
          <a:p>
            <a:pPr algn="just">
              <a:buNone/>
            </a:pPr>
            <a:r>
              <a:rPr lang="en-US" sz="3200" b="1" dirty="0" smtClean="0"/>
              <a:t>Output:</a:t>
            </a:r>
          </a:p>
          <a:p>
            <a:pPr algn="just">
              <a:buNone/>
            </a:pPr>
            <a:r>
              <a:rPr lang="en-US" sz="3200" dirty="0" smtClean="0"/>
              <a:t>Traceback (most recent call last):</a:t>
            </a:r>
          </a:p>
          <a:p>
            <a:pPr algn="just">
              <a:buNone/>
            </a:pPr>
            <a:r>
              <a:rPr lang="en-US" sz="3200" dirty="0" smtClean="0"/>
              <a:t>File “&lt;pyshell#179&gt;”, line 1, in &lt;module&gt;</a:t>
            </a:r>
          </a:p>
          <a:p>
            <a:pPr algn="just">
              <a:buNone/>
            </a:pPr>
            <a:r>
              <a:rPr lang="en-US" sz="3200" dirty="0" smtClean="0"/>
              <a:t>raise </a:t>
            </a:r>
            <a:r>
              <a:rPr lang="en-US" sz="3200" dirty="0" err="1" smtClean="0"/>
              <a:t>MyError</a:t>
            </a:r>
            <a:r>
              <a:rPr lang="en-US" sz="3200" dirty="0" smtClean="0"/>
              <a:t>(“</a:t>
            </a:r>
            <a:r>
              <a:rPr lang="en-US" sz="3200" dirty="0" err="1" smtClean="0"/>
              <a:t>MyError</a:t>
            </a:r>
            <a:r>
              <a:rPr lang="en-US" sz="3200" dirty="0" smtClean="0"/>
              <a:t> happened”)</a:t>
            </a:r>
          </a:p>
          <a:p>
            <a:pPr algn="just">
              <a:buNone/>
            </a:pPr>
            <a:r>
              <a:rPr lang="en-US" sz="3200" dirty="0" err="1" smtClean="0"/>
              <a:t>MyError</a:t>
            </a:r>
            <a:r>
              <a:rPr lang="en-US" sz="3200" dirty="0" smtClean="0"/>
              <a:t>: </a:t>
            </a:r>
            <a:r>
              <a:rPr lang="en-US" sz="3200" dirty="0" err="1" smtClean="0"/>
              <a:t>MyError</a:t>
            </a:r>
            <a:r>
              <a:rPr lang="en-US" sz="3200" dirty="0" smtClean="0"/>
              <a:t> happened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Kaushalya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</a:t>
            </a:r>
            <a:r>
              <a:rPr lang="en-US" sz="2700" b="1" i="1" dirty="0" smtClean="0">
                <a:solidFill>
                  <a:schemeClr val="accent6"/>
                </a:solidFill>
              </a:rPr>
              <a:t>, Up-Skill </a:t>
            </a:r>
            <a:r>
              <a:rPr lang="en-US" sz="2700" b="1" i="1" dirty="0">
                <a:solidFill>
                  <a:schemeClr val="accent6"/>
                </a:solidFill>
              </a:rPr>
              <a:t>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511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96348" y="1493150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80" y="0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3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617"/>
          </a:xfrm>
        </p:spPr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3"/>
            <a:ext cx="12192000" cy="5302320"/>
          </a:xfrm>
        </p:spPr>
        <p:txBody>
          <a:bodyPr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(</a:t>
            </a:r>
            <a:r>
              <a:rPr lang="en-IN" sz="3200" b="1" i="1" dirty="0">
                <a:solidFill>
                  <a:schemeClr val="accent4">
                    <a:lumMod val="50000"/>
                  </a:schemeClr>
                </a:solidFill>
              </a:rPr>
              <a:t>www.kaushalya.tech</a:t>
            </a:r>
            <a:r>
              <a:rPr lang="en-IN" sz="3200" b="1" i="1" dirty="0">
                <a:solidFill>
                  <a:srgbClr val="C00000"/>
                </a:solidFill>
              </a:rPr>
              <a:t>) is an educational technology company started by IT Professionals and Academicians.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It has offices in Jakkur and </a:t>
            </a:r>
            <a:r>
              <a:rPr lang="en-IN" sz="3200" b="1" i="1" dirty="0" err="1">
                <a:solidFill>
                  <a:srgbClr val="C00000"/>
                </a:solidFill>
              </a:rPr>
              <a:t>Sahakara</a:t>
            </a:r>
            <a:r>
              <a:rPr lang="en-IN" sz="3200" b="1" i="1" dirty="0">
                <a:solidFill>
                  <a:srgbClr val="C00000"/>
                </a:solidFill>
              </a:rPr>
              <a:t> Nagara in Bengaluru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are into IT niche skills training, consultancy and educational application development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FDP</a:t>
            </a:r>
            <a:r>
              <a:rPr lang="en-IN" sz="3200" b="1" i="1" dirty="0" smtClean="0">
                <a:solidFill>
                  <a:srgbClr val="C00000"/>
                </a:solidFill>
              </a:rPr>
              <a:t>,  SDP, Internships </a:t>
            </a:r>
            <a:r>
              <a:rPr lang="en-IN" sz="3200" b="1" i="1" dirty="0">
                <a:solidFill>
                  <a:srgbClr val="C00000"/>
                </a:solidFill>
              </a:rPr>
              <a:t>for educational institutions.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Boot camp and niche IT skills training for corporates.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27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1878"/>
          </a:xfrm>
        </p:spPr>
        <p:txBody>
          <a:bodyPr/>
          <a:lstStyle/>
          <a:p>
            <a:r>
              <a:rPr lang="en-IN" dirty="0"/>
              <a:t>Our Major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262563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Educational Institutions</a:t>
            </a:r>
          </a:p>
          <a:p>
            <a:r>
              <a:rPr lang="en-IN" sz="3200" b="1" i="1" dirty="0"/>
              <a:t>Acharya Institute of Technology, REVA University,Dayanand Sagar University</a:t>
            </a:r>
            <a:r>
              <a:rPr lang="en-IN" sz="3200" b="1" i="1" dirty="0" smtClean="0"/>
              <a:t>, Nagarjuna </a:t>
            </a:r>
            <a:r>
              <a:rPr lang="en-IN" sz="3200" b="1" i="1" dirty="0"/>
              <a:t>Engineering College</a:t>
            </a:r>
            <a:r>
              <a:rPr lang="en-IN" sz="3200" b="1" i="1" dirty="0" smtClean="0"/>
              <a:t>,  Bengaluru</a:t>
            </a:r>
            <a:endParaRPr lang="en-IN" sz="3200" b="1" i="1" dirty="0"/>
          </a:p>
          <a:p>
            <a:endParaRPr lang="en-IN" sz="3200" b="1" i="1" dirty="0"/>
          </a:p>
          <a:p>
            <a:r>
              <a:rPr lang="en-IN" sz="3200" b="1" i="1" dirty="0"/>
              <a:t>BGSIT- Bellur</a:t>
            </a:r>
            <a:r>
              <a:rPr lang="en-IN" sz="3200" b="1" i="1" dirty="0" smtClean="0"/>
              <a:t>, Malnad </a:t>
            </a:r>
            <a:r>
              <a:rPr lang="en-IN" sz="3200" b="1" i="1" dirty="0"/>
              <a:t>Engineering College-Hassan, NIE-Mysore</a:t>
            </a:r>
            <a:r>
              <a:rPr lang="en-IN" sz="3200" b="1" i="1" dirty="0" smtClean="0"/>
              <a:t>, MYCEM, Mysore, NIT-Manipur</a:t>
            </a:r>
            <a:endParaRPr lang="en-IN" sz="3200" b="1" i="1" dirty="0"/>
          </a:p>
          <a:p>
            <a:r>
              <a:rPr lang="en-IN" sz="3200" b="1" i="1" dirty="0"/>
              <a:t>Sindhi College</a:t>
            </a:r>
            <a:r>
              <a:rPr lang="en-IN" sz="3200" b="1" i="1" dirty="0" smtClean="0"/>
              <a:t>, SB </a:t>
            </a:r>
            <a:r>
              <a:rPr lang="en-IN" sz="3200" b="1" i="1" dirty="0"/>
              <a:t>College of </a:t>
            </a:r>
            <a:r>
              <a:rPr lang="en-IN" sz="3200" b="1" i="1" dirty="0" smtClean="0"/>
              <a:t>Management, Bengaluru</a:t>
            </a:r>
            <a:endParaRPr lang="en-IN" sz="3200" b="1" i="1" dirty="0"/>
          </a:p>
          <a:p>
            <a:endParaRPr lang="en-IN" sz="3200" b="1" i="1" dirty="0">
              <a:solidFill>
                <a:schemeClr val="accent1"/>
              </a:solidFill>
            </a:endParaRPr>
          </a:p>
          <a:p>
            <a:r>
              <a:rPr lang="en-IN" sz="3200" b="1" i="1" dirty="0">
                <a:solidFill>
                  <a:srgbClr val="C00000"/>
                </a:solidFill>
              </a:rPr>
              <a:t>IT Companies</a:t>
            </a:r>
          </a:p>
          <a:p>
            <a:r>
              <a:rPr lang="en-IN" sz="3200" b="1" i="1" dirty="0"/>
              <a:t>L &amp; T – Mysore,NextGen-Bengaluru,Philips-Bengaluru,Incarnus-Chennai,Aspire Systems-Chennai</a:t>
            </a:r>
            <a:r>
              <a:rPr lang="en-IN" sz="3200" b="1" i="1" dirty="0" smtClean="0"/>
              <a:t>, Infidata </a:t>
            </a:r>
            <a:r>
              <a:rPr lang="en-IN" sz="3200" b="1" i="1" dirty="0"/>
              <a:t>Technologies – Bengaluru</a:t>
            </a:r>
            <a:r>
              <a:rPr lang="en-IN" sz="3200" b="1" i="1" dirty="0" smtClean="0"/>
              <a:t>, Edulife- </a:t>
            </a:r>
            <a:r>
              <a:rPr lang="en-IN" sz="3200" b="1" i="1" dirty="0"/>
              <a:t>Bengaluru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42122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Objectives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80661"/>
            <a:ext cx="12192000" cy="558713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Introduce trainees to </a:t>
            </a:r>
            <a:r>
              <a:rPr lang="en-US" sz="2100" dirty="0" smtClean="0"/>
              <a:t>Python </a:t>
            </a:r>
            <a:r>
              <a:rPr lang="en-US" sz="2100" dirty="0"/>
              <a:t>as a generic programming language</a:t>
            </a:r>
          </a:p>
          <a:p>
            <a:pPr marL="609585" indent="-304792">
              <a:buChar char="●"/>
            </a:pPr>
            <a:r>
              <a:rPr lang="en-US" sz="2100" dirty="0"/>
              <a:t>Introduce trainees to Object Oriented Programming and its usages</a:t>
            </a:r>
            <a:endParaRPr lang="en" sz="2100" dirty="0"/>
          </a:p>
          <a:p>
            <a:pPr marL="609585" indent="-304792">
              <a:buChar char="●"/>
            </a:pPr>
            <a:r>
              <a:rPr lang="en-US" sz="2100" dirty="0"/>
              <a:t>Code as you learn</a:t>
            </a:r>
          </a:p>
          <a:p>
            <a:pPr marL="609585" indent="-304792">
              <a:buChar char="●"/>
            </a:pPr>
            <a:r>
              <a:rPr lang="en-US" sz="2100" dirty="0"/>
              <a:t>Build ability to solve a problem by developing necessary algorithms</a:t>
            </a:r>
          </a:p>
          <a:p>
            <a:pPr marL="609585" indent="-304792">
              <a:buChar char="●"/>
            </a:pPr>
            <a:r>
              <a:rPr lang="en-US" sz="2100" dirty="0"/>
              <a:t>Bridge the gap between actual skills required for the industry and the current skills possessed by the trainees</a:t>
            </a:r>
          </a:p>
          <a:p>
            <a:pPr marL="609585" indent="-304792">
              <a:buChar char="●"/>
            </a:pPr>
            <a:r>
              <a:rPr lang="en-US" sz="2100" dirty="0"/>
              <a:t>Prepare trainees for hackathons and placements</a:t>
            </a:r>
            <a:endParaRPr lang="en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56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68626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Outcome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14401"/>
            <a:ext cx="12192000" cy="565340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Trainees are expected to gain theoretical and practical exposure in basics of </a:t>
            </a:r>
            <a:r>
              <a:rPr lang="en-US" sz="2100" dirty="0" smtClean="0"/>
              <a:t>Python</a:t>
            </a:r>
            <a:endParaRPr lang="en-US" sz="2100" dirty="0"/>
          </a:p>
          <a:p>
            <a:pPr marL="609585" indent="-304792">
              <a:buChar char="●"/>
            </a:pPr>
            <a:r>
              <a:rPr lang="en-US" sz="2100" dirty="0"/>
              <a:t>Hands-on and minds-on Learning</a:t>
            </a:r>
          </a:p>
          <a:p>
            <a:pPr marL="609585" indent="-304792">
              <a:buChar char="●"/>
            </a:pPr>
            <a:r>
              <a:rPr lang="en-US" sz="2100" dirty="0"/>
              <a:t>Build a project at the end of the training</a:t>
            </a:r>
          </a:p>
          <a:p>
            <a:pPr marL="609585" indent="-304792">
              <a:buChar char="●"/>
            </a:pPr>
            <a:r>
              <a:rPr lang="en-US" sz="2100" dirty="0"/>
              <a:t>Learn soft skills aspects such as  being a team player and critical thinking ability</a:t>
            </a:r>
          </a:p>
          <a:p>
            <a:pPr marL="609585" indent="-304792">
              <a:buChar char="●"/>
            </a:pPr>
            <a:r>
              <a:rPr lang="en-US" sz="2100" dirty="0"/>
              <a:t>Well prepared to participate in hackathon and campus</a:t>
            </a:r>
          </a:p>
          <a:p>
            <a:pPr marL="609585" indent="-304792">
              <a:buChar char="●"/>
            </a:pPr>
            <a:r>
              <a:rPr lang="en-US" sz="2100" dirty="0"/>
              <a:t>Well versed with software development life cycle</a:t>
            </a:r>
          </a:p>
          <a:p>
            <a:pPr marL="609585" indent="-304792">
              <a:buChar char="●"/>
            </a:pPr>
            <a:endParaRPr lang="en-US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70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59026"/>
            <a:ext cx="10972800" cy="649357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Training Methodology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80662"/>
            <a:ext cx="11582400" cy="5466836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It’s combination of theoretical and practical sessions. We will introduce to a concept and use hands-on session to further strengthen their understanding of the concept. 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It’s a </a:t>
            </a:r>
            <a:r>
              <a:rPr lang="en-IN" sz="2100" dirty="0" smtClean="0"/>
              <a:t>30 </a:t>
            </a:r>
            <a:r>
              <a:rPr lang="en-IN" sz="2100" dirty="0" smtClean="0"/>
              <a:t>hour course</a:t>
            </a:r>
            <a:endParaRPr lang="en-US" sz="2100" dirty="0" smtClean="0"/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Following assessment methodology would be performed</a:t>
            </a:r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Pre-assessment test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Attendance and attentiveness in the class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hands-on session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assignments</a:t>
            </a:r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Completion of project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Feedback</a:t>
            </a:r>
            <a:endParaRPr lang="en-US" sz="2100" dirty="0" smtClean="0"/>
          </a:p>
          <a:p>
            <a:pPr marL="609585" lvl="2" indent="-609585" algn="just">
              <a:buFont typeface="Wingdings" pitchFamily="2" charset="2"/>
              <a:buChar char="Ø"/>
            </a:pPr>
            <a:r>
              <a:rPr lang="en-IN" sz="2100" dirty="0" smtClean="0"/>
              <a:t>Post-assessment test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Softcopy of the course material would be handed over to each student at the end of the course. </a:t>
            </a:r>
          </a:p>
          <a:p>
            <a:pPr marL="609585" indent="-609585" algn="just">
              <a:buFont typeface="Wingdings" pitchFamily="2" charset="2"/>
              <a:buChar char="Ø"/>
            </a:pPr>
            <a:r>
              <a:rPr lang="en-IN" sz="2100" dirty="0" smtClean="0"/>
              <a:t>Joint certificate by the college and Kaushalya would be issued to the trainees</a:t>
            </a:r>
            <a:endParaRPr lang="en-US" sz="2100" dirty="0" smtClean="0"/>
          </a:p>
          <a:p>
            <a:pPr marL="609585" indent="-609585" algn="just"/>
            <a:endParaRPr lang="en-US" sz="2700" dirty="0" smtClean="0"/>
          </a:p>
          <a:p>
            <a:pPr marL="609585" indent="-609585" algn="just"/>
            <a:endParaRPr lang="en-US" sz="2700" b="1" i="1" dirty="0">
              <a:solidFill>
                <a:schemeClr val="accent6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919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 smtClean="0"/>
              <a:t>Course 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Introduction to Python</a:t>
            </a:r>
          </a:p>
          <a:p>
            <a:pPr algn="just"/>
            <a:r>
              <a:rPr lang="en-IN" dirty="0" smtClean="0"/>
              <a:t>Installation of Python and getting started with python</a:t>
            </a:r>
          </a:p>
          <a:p>
            <a:pPr algn="just"/>
            <a:r>
              <a:rPr lang="en-IN" dirty="0" smtClean="0"/>
              <a:t>Introduction to IDE and Installation of Anaconda</a:t>
            </a:r>
          </a:p>
          <a:p>
            <a:pPr algn="just"/>
            <a:r>
              <a:rPr lang="en-IN" dirty="0" smtClean="0"/>
              <a:t>Building Blocks of Python </a:t>
            </a:r>
          </a:p>
          <a:p>
            <a:pPr algn="just"/>
            <a:r>
              <a:rPr lang="en-IN" dirty="0" smtClean="0"/>
              <a:t>Object Orientation</a:t>
            </a:r>
          </a:p>
          <a:p>
            <a:pPr algn="just"/>
            <a:r>
              <a:rPr lang="en-IN" dirty="0" smtClean="0"/>
              <a:t>File Management Operations</a:t>
            </a:r>
          </a:p>
          <a:p>
            <a:pPr algn="just"/>
            <a:r>
              <a:rPr lang="en-IN" dirty="0" smtClean="0"/>
              <a:t>GUI</a:t>
            </a:r>
          </a:p>
          <a:p>
            <a:pPr algn="just"/>
            <a:r>
              <a:rPr lang="en-IN" b="1" dirty="0" smtClean="0"/>
              <a:t>Exception Handling</a:t>
            </a:r>
          </a:p>
          <a:p>
            <a:pPr algn="just"/>
            <a:r>
              <a:rPr lang="en-IN" dirty="0" smtClean="0"/>
              <a:t>Database Interaction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b="1" dirty="0" smtClean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Introduction to Exceptions</a:t>
            </a:r>
          </a:p>
          <a:p>
            <a:pPr algn="just"/>
            <a:r>
              <a:rPr lang="en-IN" dirty="0" smtClean="0"/>
              <a:t>Python Exception Handling</a:t>
            </a:r>
          </a:p>
          <a:p>
            <a:pPr algn="just"/>
            <a:r>
              <a:rPr lang="en-IN" dirty="0" smtClean="0"/>
              <a:t>Try Except Finally Block</a:t>
            </a:r>
          </a:p>
          <a:p>
            <a:pPr algn="just"/>
            <a:r>
              <a:rPr lang="en-IN" dirty="0" smtClean="0"/>
              <a:t>Assertions</a:t>
            </a:r>
          </a:p>
          <a:p>
            <a:pPr algn="just"/>
            <a:r>
              <a:rPr lang="en-IN" dirty="0" smtClean="0"/>
              <a:t>Defining Your Own Exceptions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964</Words>
  <Application>Microsoft Office PowerPoint</Application>
  <PresentationFormat>Custom</PresentationFormat>
  <Paragraphs>214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Python</vt:lpstr>
      <vt:lpstr>Introduction</vt:lpstr>
      <vt:lpstr>About Us</vt:lpstr>
      <vt:lpstr>Our Major clients</vt:lpstr>
      <vt:lpstr>Course Objectives</vt:lpstr>
      <vt:lpstr>Course Outcome</vt:lpstr>
      <vt:lpstr>Training Methodology</vt:lpstr>
      <vt:lpstr>Course Outline</vt:lpstr>
      <vt:lpstr>Exception Handling</vt:lpstr>
      <vt:lpstr>Introduction to Exceptions</vt:lpstr>
      <vt:lpstr>Introduction to Exceptions</vt:lpstr>
      <vt:lpstr>Introduction to Exceptions</vt:lpstr>
      <vt:lpstr>Introduction to Exceptions</vt:lpstr>
      <vt:lpstr>Introduction to Exceptions</vt:lpstr>
      <vt:lpstr>Introduction to Exceptions</vt:lpstr>
      <vt:lpstr>Introduction to Exceptions</vt:lpstr>
      <vt:lpstr>Introduction to Exceptions</vt:lpstr>
      <vt:lpstr>Python Exception Handling </vt:lpstr>
      <vt:lpstr>Python Exception Handling Hierarchy</vt:lpstr>
      <vt:lpstr>Python Exception Handling - Many Exceptions</vt:lpstr>
      <vt:lpstr>Python Exception Handling</vt:lpstr>
      <vt:lpstr>Python Exception Handling</vt:lpstr>
      <vt:lpstr>Python Exception Handling - Raise an exception</vt:lpstr>
      <vt:lpstr>Python Exception Handling - Raise an exception</vt:lpstr>
      <vt:lpstr>Python Exception Handling - Assertion</vt:lpstr>
      <vt:lpstr>Python Exception Handling - Own Exceptions</vt:lpstr>
      <vt:lpstr>Why Us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admin</cp:lastModifiedBy>
  <cp:revision>111</cp:revision>
  <dcterms:created xsi:type="dcterms:W3CDTF">2018-01-28T06:02:15Z</dcterms:created>
  <dcterms:modified xsi:type="dcterms:W3CDTF">2020-02-19T16:58:23Z</dcterms:modified>
</cp:coreProperties>
</file>