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75" r:id="rId2"/>
    <p:sldId id="276" r:id="rId3"/>
    <p:sldId id="277" r:id="rId4"/>
    <p:sldId id="278" r:id="rId5"/>
    <p:sldId id="279" r:id="rId6"/>
    <p:sldId id="280" r:id="rId7"/>
    <p:sldId id="281" r:id="rId8"/>
    <p:sldId id="285" r:id="rId9"/>
    <p:sldId id="286" r:id="rId10"/>
    <p:sldId id="282" r:id="rId11"/>
    <p:sldId id="306" r:id="rId12"/>
    <p:sldId id="307" r:id="rId13"/>
    <p:sldId id="309" r:id="rId14"/>
    <p:sldId id="310" r:id="rId15"/>
    <p:sldId id="311" r:id="rId16"/>
    <p:sldId id="312" r:id="rId17"/>
    <p:sldId id="313" r:id="rId18"/>
    <p:sldId id="314" r:id="rId19"/>
    <p:sldId id="315" r:id="rId20"/>
    <p:sldId id="316" r:id="rId21"/>
    <p:sldId id="317" r:id="rId22"/>
    <p:sldId id="318" r:id="rId23"/>
    <p:sldId id="319" r:id="rId24"/>
    <p:sldId id="320" r:id="rId25"/>
    <p:sldId id="321" r:id="rId26"/>
    <p:sldId id="322" r:id="rId27"/>
    <p:sldId id="323" r:id="rId28"/>
    <p:sldId id="324" r:id="rId29"/>
    <p:sldId id="325" r:id="rId30"/>
    <p:sldId id="305" r:id="rId31"/>
    <p:sldId id="284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-420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49C3DF-C908-4D96-AA62-3BDE46E65530}" type="datetimeFigureOut">
              <a:rPr lang="en-US" smtClean="0"/>
              <a:pPr/>
              <a:t>19-Feb-20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C62A58-AA64-439D-9417-BD5C490D46C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15056082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42403615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18876365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36823228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23839539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D6E55CF-1219-41C8-8B58-66B4AF6684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0AF10485-7D8A-498B-9366-1D903D80C8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AE81F86-01F4-4856-BDDF-3D5BC4530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8485-EDEB-4E5A-BB3A-BC2391E627B4}" type="datetimeFigureOut">
              <a:rPr lang="en-IN" smtClean="0"/>
              <a:pPr/>
              <a:t>19-02-2020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4FE61DA-C2A5-48CA-9078-1B1D1357E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76FA52B-470F-42FD-87C5-2DE4442DA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72DF-D0EC-471E-A40A-5BA795EB6BF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826300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932E5AF-B45E-4818-B164-190A701E1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C95DC0C4-24D8-4EA1-A46C-DEAB571DBC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53E1C6E-7D45-4DE3-A51D-3441C9480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8485-EDEB-4E5A-BB3A-BC2391E627B4}" type="datetimeFigureOut">
              <a:rPr lang="en-IN" smtClean="0"/>
              <a:pPr/>
              <a:t>19-02-2020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2B068A0-6236-4080-8D00-67A59EB09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BCBE01B-9213-429F-AB43-BDE1C077E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72DF-D0EC-471E-A40A-5BA795EB6BF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531736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F0AC38E8-2FE5-4B4A-8A03-A2A65362F6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3244DB88-E0DF-4E2B-82D6-411109557F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5C84BC7-18AF-4C06-ACDB-EC2BE129C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8485-EDEB-4E5A-BB3A-BC2391E627B4}" type="datetimeFigureOut">
              <a:rPr lang="en-IN" smtClean="0"/>
              <a:pPr/>
              <a:t>19-02-2020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EAB1688-CA98-4102-B67C-0CE7B3719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895BB8E-8662-4EF1-A418-E85F60E9E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72DF-D0EC-471E-A40A-5BA795EB6BF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774771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lIns="121897" tIns="121897" rIns="121897" bIns="121897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967573"/>
          </a:xfrm>
          <a:prstGeom prst="rect">
            <a:avLst/>
          </a:prstGeom>
        </p:spPr>
        <p:txBody>
          <a:bodyPr lIns="121897" tIns="121897" rIns="121897" bIns="121897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0B33D71-9FA6-4C08-ACF0-C53C351DE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BBEE549-37DB-468D-9476-6B8C1C1FD3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2E0A4DC-7735-47AD-851A-C74599624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8485-EDEB-4E5A-BB3A-BC2391E627B4}" type="datetimeFigureOut">
              <a:rPr lang="en-IN" smtClean="0"/>
              <a:pPr/>
              <a:t>19-02-2020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6943FBC-A5D1-43BD-9DA0-D398ABDA2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7B12916-2335-483B-94EA-D11851E5B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72DF-D0EC-471E-A40A-5BA795EB6BF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242056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E063A2F-18F7-4536-99F2-FC8B27595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8609D9B-9245-44DC-AC75-443ED57CAA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64A991A-C6AB-403A-B977-F46238364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8485-EDEB-4E5A-BB3A-BC2391E627B4}" type="datetimeFigureOut">
              <a:rPr lang="en-IN" smtClean="0"/>
              <a:pPr/>
              <a:t>19-02-2020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34D9759-DC1E-4975-97B2-29C7C3594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34CA209-750C-4C8B-B751-3416FE889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72DF-D0EC-471E-A40A-5BA795EB6BF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17703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29F4987-E498-4262-9559-D09193AD4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812AE04-584A-4F87-BD3F-2056E4357F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D88D97F2-CC13-4DBD-9769-D973C0E932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F545AF0-178D-49FD-8D2A-89C0433B6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8485-EDEB-4E5A-BB3A-BC2391E627B4}" type="datetimeFigureOut">
              <a:rPr lang="en-IN" smtClean="0"/>
              <a:pPr/>
              <a:t>19-02-2020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45483B5-7D5A-45B3-A598-596291955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F9FF5C5-AD43-44E6-80BD-C04A8C6B7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72DF-D0EC-471E-A40A-5BA795EB6BF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701887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7715758-23C2-4D79-9E83-D4C691645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56DBBC0-5F55-4BDB-97E8-9092F9D546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56BBC9E7-1AD9-47BC-A0F5-3419A89AFA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644AA541-9D84-43E6-93AC-26ACD49AB8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A3CA9F41-1D69-40B0-BB52-67C7B312F3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9960EBD2-2B98-43A1-B284-EDEE62651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8485-EDEB-4E5A-BB3A-BC2391E627B4}" type="datetimeFigureOut">
              <a:rPr lang="en-IN" smtClean="0"/>
              <a:pPr/>
              <a:t>19-02-2020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5E18D130-C756-42B5-A702-84186DC7B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FC1C5564-0948-403D-A11A-0363F3B8A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72DF-D0EC-471E-A40A-5BA795EB6BF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197723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5B07483-06BC-40D1-A55A-6128B568F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BBF2182A-79CE-45F7-8387-6C454837E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8485-EDEB-4E5A-BB3A-BC2391E627B4}" type="datetimeFigureOut">
              <a:rPr lang="en-IN" smtClean="0"/>
              <a:pPr/>
              <a:t>19-02-2020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52DB040-5280-425A-B483-26C0059E8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97BBA076-5D8E-41FA-9AF0-F0AF4DAB7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72DF-D0EC-471E-A40A-5BA795EB6BF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83937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78D1A081-B71C-4345-89F8-9CC0E8E6C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8485-EDEB-4E5A-BB3A-BC2391E627B4}" type="datetimeFigureOut">
              <a:rPr lang="en-IN" smtClean="0"/>
              <a:pPr/>
              <a:t>19-02-2020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1CF222AE-D850-4966-A9FD-C25F7B3DC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27DB98C3-564C-496D-8699-90B1B8660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72DF-D0EC-471E-A40A-5BA795EB6BF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846971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80FC436-126E-4458-A651-DE1D872BE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C76E34A-3D2E-41BA-9394-4CA6D9C3B6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02F80B13-0F72-4E99-BEC1-6E0BE3CF1D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CBFC060-5E9C-455B-AE8D-53ED20C9E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8485-EDEB-4E5A-BB3A-BC2391E627B4}" type="datetimeFigureOut">
              <a:rPr lang="en-IN" smtClean="0"/>
              <a:pPr/>
              <a:t>19-02-2020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F7E7918-BF7D-44F8-8F9F-E373996A4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CC38C50-9B37-4DF1-8F28-F241EAB62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72DF-D0EC-471E-A40A-5BA795EB6BF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035635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C5129F5-AD17-404B-A6EC-2DF9ABF90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F121CD5B-EAF0-456D-93F4-242DBB7EF6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3F900FED-5D0C-4FB1-A607-68E64A9744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D96042A-E778-40B6-87F9-2CB8B9590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8485-EDEB-4E5A-BB3A-BC2391E627B4}" type="datetimeFigureOut">
              <a:rPr lang="en-IN" smtClean="0"/>
              <a:pPr/>
              <a:t>19-02-2020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19787971-2E19-4C5D-94F0-E4CEF7D16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8E4E3BF-D202-4868-BA7C-52B27F1BF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72DF-D0EC-471E-A40A-5BA795EB6BF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755423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3339DD86-E235-4F02-B9D6-DB6200F29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0EC0324-19E9-4A3B-B2A2-C3D9331B6C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70B1F1D-995C-4D9C-8447-9CCEBBE00A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B48485-EDEB-4E5A-BB3A-BC2391E627B4}" type="datetimeFigureOut">
              <a:rPr lang="en-IN" smtClean="0"/>
              <a:pPr/>
              <a:t>19-02-2020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BEAA717-D969-4E51-B1F1-1BE930E179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A269EE7-3E26-4A0E-9B5A-FE84B4D0EB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F472DF-D0EC-471E-A40A-5BA795EB6BF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856240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kaushalya.tech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-flair.training/blogs/python-syntax-semantics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C67D267-3931-42EE-8A02-E5E64C3D82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2387600"/>
          </a:xfrm>
        </p:spPr>
        <p:txBody>
          <a:bodyPr/>
          <a:lstStyle/>
          <a:p>
            <a:r>
              <a:rPr lang="en-IN" dirty="0" smtClean="0"/>
              <a:t>Python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4959FEE3-B41D-441A-ADEC-C99C8C9716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602038"/>
            <a:ext cx="12192000" cy="1655762"/>
          </a:xfrm>
        </p:spPr>
        <p:txBody>
          <a:bodyPr/>
          <a:lstStyle/>
          <a:p>
            <a:r>
              <a:rPr lang="en-IN" dirty="0" smtClean="0"/>
              <a:t>Ramesh V</a:t>
            </a:r>
            <a:endParaRPr lang="en-IN" dirty="0"/>
          </a:p>
          <a:p>
            <a:r>
              <a:rPr lang="en-IN" dirty="0">
                <a:hlinkClick r:id="rId2"/>
              </a:rPr>
              <a:t>www.kaushalya.tech</a:t>
            </a:r>
            <a:endParaRPr lang="en-IN" dirty="0"/>
          </a:p>
          <a:p>
            <a:r>
              <a:rPr lang="en-IN" dirty="0" smtClean="0"/>
              <a:t>9845547471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32391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A41D3BD-21ED-4200-A35D-5864E79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08383"/>
          </a:xfrm>
        </p:spPr>
        <p:txBody>
          <a:bodyPr>
            <a:normAutofit/>
          </a:bodyPr>
          <a:lstStyle/>
          <a:p>
            <a:r>
              <a:rPr lang="en-US" dirty="0" smtClean="0"/>
              <a:t>Python Error Objective &amp; Syntax Error</a:t>
            </a: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0" y="808383"/>
            <a:ext cx="12192000" cy="26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70EAE32C-01B9-4D24-8F7D-680E6749AC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40904"/>
            <a:ext cx="12192000" cy="5671931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2000" dirty="0" smtClean="0"/>
              <a:t>The most common reason of an error in a Python program is when a certain statement is not in accordance with the</a:t>
            </a:r>
          </a:p>
          <a:p>
            <a:pPr>
              <a:buNone/>
            </a:pPr>
            <a:r>
              <a:rPr lang="en-US" sz="2000" dirty="0" smtClean="0"/>
              <a:t>prescribed usage.</a:t>
            </a:r>
          </a:p>
          <a:p>
            <a:pPr>
              <a:buNone/>
            </a:pPr>
            <a:r>
              <a:rPr lang="en-US" sz="2000" dirty="0" smtClean="0"/>
              <a:t>When there is disorder in the rules of</a:t>
            </a:r>
            <a:r>
              <a:rPr lang="en-US" sz="2000" b="1" dirty="0" smtClean="0"/>
              <a:t> </a:t>
            </a:r>
            <a:r>
              <a:rPr lang="en-US" sz="2000" u="sng" dirty="0" smtClean="0">
                <a:hlinkClick r:id="rId2"/>
              </a:rPr>
              <a:t>Python Syntax</a:t>
            </a:r>
            <a:r>
              <a:rPr lang="en-US" sz="2000" dirty="0" smtClean="0"/>
              <a:t>, the code doesn’t run. Following code causes a syntax error.</a:t>
            </a:r>
          </a:p>
          <a:p>
            <a:pPr>
              <a:buNone/>
            </a:pPr>
            <a:r>
              <a:rPr lang="en-IN" sz="2000" dirty="0" smtClean="0"/>
              <a:t>e.g.</a:t>
            </a:r>
          </a:p>
          <a:p>
            <a:pPr>
              <a:buNone/>
            </a:pPr>
            <a:r>
              <a:rPr lang="en-US" sz="2000" dirty="0" smtClean="0"/>
              <a:t>if 2&gt;1 </a:t>
            </a:r>
            <a:r>
              <a:rPr lang="en-US" sz="2000" b="1" dirty="0" smtClean="0"/>
              <a:t>print</a:t>
            </a:r>
            <a:r>
              <a:rPr lang="en-US" sz="2000" dirty="0" smtClean="0"/>
              <a:t>("2")</a:t>
            </a:r>
          </a:p>
          <a:p>
            <a:pPr>
              <a:buNone/>
            </a:pPr>
            <a:r>
              <a:rPr lang="en-US" sz="2000" dirty="0" smtClean="0"/>
              <a:t>When the above code is executed the following are the outputs</a:t>
            </a:r>
          </a:p>
          <a:p>
            <a:pPr>
              <a:buNone/>
            </a:pPr>
            <a:r>
              <a:rPr lang="en-US" sz="2000" dirty="0" smtClean="0"/>
              <a:t>if 2&gt;1 print("2")</a:t>
            </a:r>
          </a:p>
          <a:p>
            <a:pPr>
              <a:buNone/>
            </a:pPr>
            <a:r>
              <a:rPr lang="en-US" sz="2000" dirty="0" smtClean="0"/>
              <a:t>  File "&lt;ipython-input-1-bf5a5d8255c4&gt;", line 1</a:t>
            </a:r>
          </a:p>
          <a:p>
            <a:pPr>
              <a:buNone/>
            </a:pPr>
            <a:r>
              <a:rPr lang="en-US" sz="2000" dirty="0" smtClean="0"/>
              <a:t>    if 2&gt;1 print("2")</a:t>
            </a:r>
          </a:p>
          <a:p>
            <a:pPr>
              <a:buNone/>
            </a:pPr>
            <a:r>
              <a:rPr lang="en-US" sz="2000" dirty="0" smtClean="0"/>
              <a:t>               ^</a:t>
            </a:r>
          </a:p>
          <a:p>
            <a:pPr>
              <a:buNone/>
            </a:pPr>
            <a:r>
              <a:rPr lang="en-US" sz="2000" dirty="0" err="1" smtClean="0"/>
              <a:t>SyntaxError</a:t>
            </a:r>
            <a:r>
              <a:rPr lang="en-US" sz="2000" dirty="0" smtClean="0"/>
              <a:t>: invalid syntax</a:t>
            </a:r>
          </a:p>
          <a:p>
            <a:pPr>
              <a:buNone/>
            </a:pPr>
            <a:endParaRPr lang="en-US" sz="2000" dirty="0" smtClean="0"/>
          </a:p>
          <a:p>
            <a:pPr fontAlgn="base"/>
            <a:r>
              <a:rPr lang="en-US" sz="2000" dirty="0" smtClean="0"/>
              <a:t>Syntax Error: invalid syntax</a:t>
            </a:r>
          </a:p>
          <a:p>
            <a:pPr fontAlgn="base"/>
            <a:r>
              <a:rPr lang="en-US" sz="2000" dirty="0" smtClean="0"/>
              <a:t>This code doesn’t run because it misses a colon after the condition 2&gt;1.</a:t>
            </a:r>
          </a:p>
          <a:p>
            <a:pPr fontAlgn="base"/>
            <a:r>
              <a:rPr lang="en-US" sz="2000" dirty="0" smtClean="0"/>
              <a:t>A syntax error also called a parsing error, displays ‘Syntax Error: invalid syntax</a:t>
            </a:r>
          </a:p>
          <a:p>
            <a:pPr>
              <a:buNone/>
            </a:pPr>
            <a:endParaRPr lang="en-IN" sz="2000" dirty="0" smtClean="0"/>
          </a:p>
        </p:txBody>
      </p:sp>
    </p:spTree>
    <p:extLst>
      <p:ext uri="{BB962C8B-B14F-4D97-AF65-F5344CB8AC3E}">
        <p14:creationId xmlns:p14="http://schemas.microsoft.com/office/powerpoint/2010/main" xmlns="" val="1403244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A41D3BD-21ED-4200-A35D-5864E79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08383"/>
          </a:xfrm>
        </p:spPr>
        <p:txBody>
          <a:bodyPr>
            <a:normAutofit/>
          </a:bodyPr>
          <a:lstStyle/>
          <a:p>
            <a:r>
              <a:rPr lang="en-US" dirty="0" smtClean="0"/>
              <a:t>What is Python Exception</a:t>
            </a: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0" y="808383"/>
            <a:ext cx="12192000" cy="26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70EAE32C-01B9-4D24-8F7D-680E6749AC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40904"/>
            <a:ext cx="12192000" cy="5671931"/>
          </a:xfrm>
        </p:spPr>
        <p:txBody>
          <a:bodyPr>
            <a:normAutofit/>
          </a:bodyPr>
          <a:lstStyle/>
          <a:p>
            <a:pPr algn="just" fontAlgn="base">
              <a:buNone/>
            </a:pPr>
            <a:r>
              <a:rPr lang="en-US" sz="2000" dirty="0" smtClean="0"/>
              <a:t>It may be convenient to recognize the problems in your python code before you put it to real use. But that does not</a:t>
            </a:r>
          </a:p>
          <a:p>
            <a:pPr algn="just" fontAlgn="base">
              <a:buNone/>
            </a:pPr>
            <a:r>
              <a:rPr lang="en-US" sz="2000" dirty="0" smtClean="0"/>
              <a:t>always happen. Sometimes, problems show up when you run the code; sometimes, midway of that.</a:t>
            </a:r>
          </a:p>
          <a:p>
            <a:pPr algn="just" fontAlgn="base"/>
            <a:r>
              <a:rPr lang="en-US" sz="2000" dirty="0" smtClean="0"/>
              <a:t>A Python exception is an error that’s detected during execution. It may be fatal for the program, but not necessarily so. Let’s take the most common example.</a:t>
            </a:r>
          </a:p>
          <a:p>
            <a:pPr algn="just" fontAlgn="base">
              <a:buNone/>
            </a:pPr>
            <a:endParaRPr lang="en-US" sz="2000" dirty="0" smtClean="0"/>
          </a:p>
          <a:p>
            <a:pPr algn="just" fontAlgn="base">
              <a:buNone/>
            </a:pPr>
            <a:r>
              <a:rPr lang="en-US" sz="2000" dirty="0" err="1" smtClean="0"/>
              <a:t>a,b</a:t>
            </a:r>
            <a:r>
              <a:rPr lang="en-US" sz="2000" dirty="0" smtClean="0"/>
              <a:t>=1,0</a:t>
            </a:r>
          </a:p>
          <a:p>
            <a:pPr algn="just" fontAlgn="base">
              <a:buNone/>
            </a:pPr>
            <a:r>
              <a:rPr lang="en-US" sz="2000" b="1" dirty="0" smtClean="0"/>
              <a:t>print</a:t>
            </a:r>
            <a:r>
              <a:rPr lang="en-US" sz="2000" dirty="0" smtClean="0"/>
              <a:t>(a/b)</a:t>
            </a:r>
          </a:p>
          <a:p>
            <a:pPr algn="just" fontAlgn="base">
              <a:buNone/>
            </a:pPr>
            <a:endParaRPr lang="en-US" sz="2000" dirty="0" smtClean="0"/>
          </a:p>
          <a:p>
            <a:pPr algn="just" fontAlgn="base">
              <a:buNone/>
            </a:pPr>
            <a:r>
              <a:rPr lang="en-US" sz="2000" dirty="0" smtClean="0"/>
              <a:t>When the above program is executed we get:</a:t>
            </a:r>
          </a:p>
          <a:p>
            <a:pPr algn="just" fontAlgn="base">
              <a:buNone/>
            </a:pPr>
            <a:endParaRPr lang="en-US" sz="2000" dirty="0" smtClean="0"/>
          </a:p>
          <a:p>
            <a:pPr algn="just" fontAlgn="base"/>
            <a:r>
              <a:rPr lang="en-US" sz="2000" dirty="0" smtClean="0"/>
              <a:t>Traceback (most recent call last):</a:t>
            </a:r>
          </a:p>
          <a:p>
            <a:pPr algn="just" fontAlgn="base">
              <a:buNone/>
            </a:pPr>
            <a:r>
              <a:rPr lang="en-US" sz="2000" dirty="0" smtClean="0"/>
              <a:t>File "&lt;ipython-input-2-02d71fc0a63a&gt;", line 2, in &lt;module&gt;</a:t>
            </a:r>
          </a:p>
          <a:p>
            <a:pPr algn="just" fontAlgn="base">
              <a:buNone/>
            </a:pPr>
            <a:r>
              <a:rPr lang="en-US" sz="2000" dirty="0" smtClean="0"/>
              <a:t>print(a/b)</a:t>
            </a:r>
          </a:p>
          <a:p>
            <a:pPr algn="just" fontAlgn="base">
              <a:buNone/>
            </a:pPr>
            <a:r>
              <a:rPr lang="en-US" sz="2000" dirty="0" smtClean="0"/>
              <a:t>ZeroDivisionError: division by zero</a:t>
            </a:r>
            <a:endParaRPr lang="en-IN" sz="2000" dirty="0" smtClean="0"/>
          </a:p>
        </p:txBody>
      </p:sp>
    </p:spTree>
    <p:extLst>
      <p:ext uri="{BB962C8B-B14F-4D97-AF65-F5344CB8AC3E}">
        <p14:creationId xmlns:p14="http://schemas.microsoft.com/office/powerpoint/2010/main" xmlns="" val="1403244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A41D3BD-21ED-4200-A35D-5864E79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08383"/>
          </a:xfrm>
        </p:spPr>
        <p:txBody>
          <a:bodyPr>
            <a:normAutofit/>
          </a:bodyPr>
          <a:lstStyle/>
          <a:p>
            <a:r>
              <a:rPr lang="en-US" dirty="0" smtClean="0"/>
              <a:t>Python Error and Python Exception Message</a:t>
            </a: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0" y="808383"/>
            <a:ext cx="12192000" cy="26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70EAE32C-01B9-4D24-8F7D-680E6749AC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40904"/>
            <a:ext cx="12192000" cy="5671931"/>
          </a:xfrm>
        </p:spPr>
        <p:txBody>
          <a:bodyPr>
            <a:normAutofit lnSpcReduction="10000"/>
          </a:bodyPr>
          <a:lstStyle/>
          <a:p>
            <a:pPr algn="just" fontAlgn="base">
              <a:buNone/>
            </a:pPr>
            <a:r>
              <a:rPr lang="en-US" sz="2000" dirty="0" smtClean="0"/>
              <a:t>From the e.g. executing </a:t>
            </a:r>
          </a:p>
          <a:p>
            <a:pPr algn="just" fontAlgn="base">
              <a:buNone/>
            </a:pPr>
            <a:r>
              <a:rPr lang="en-US" sz="2000" dirty="0" smtClean="0"/>
              <a:t>a,b=1,0 </a:t>
            </a:r>
          </a:p>
          <a:p>
            <a:pPr algn="just" fontAlgn="base">
              <a:buNone/>
            </a:pPr>
            <a:r>
              <a:rPr lang="en-US" sz="2000" b="1" dirty="0" smtClean="0"/>
              <a:t>print</a:t>
            </a:r>
            <a:r>
              <a:rPr lang="en-US" sz="2000" dirty="0" smtClean="0"/>
              <a:t>(a/b) ; </a:t>
            </a:r>
          </a:p>
          <a:p>
            <a:pPr algn="just" fontAlgn="base">
              <a:buNone/>
            </a:pPr>
            <a:r>
              <a:rPr lang="en-US" sz="2000" dirty="0" smtClean="0"/>
              <a:t>the output is as provided below:</a:t>
            </a:r>
          </a:p>
          <a:p>
            <a:pPr algn="just" fontAlgn="base"/>
            <a:r>
              <a:rPr lang="en-US" sz="2000" dirty="0" smtClean="0"/>
              <a:t>Traceback (most recent call last):</a:t>
            </a:r>
          </a:p>
          <a:p>
            <a:pPr algn="just" fontAlgn="base">
              <a:buNone/>
            </a:pPr>
            <a:r>
              <a:rPr lang="en-US" sz="2000" dirty="0" smtClean="0"/>
              <a:t>File "&lt;ipython-input-2-02d71fc0a63a&gt;", line 2, in &lt;module&gt;</a:t>
            </a:r>
          </a:p>
          <a:p>
            <a:pPr algn="just" fontAlgn="base">
              <a:buNone/>
            </a:pPr>
            <a:r>
              <a:rPr lang="en-US" sz="2000" dirty="0" smtClean="0"/>
              <a:t>print(a/b)</a:t>
            </a:r>
          </a:p>
          <a:p>
            <a:pPr algn="just" fontAlgn="base">
              <a:buNone/>
            </a:pPr>
            <a:r>
              <a:rPr lang="en-US" sz="2000" b="1" dirty="0" smtClean="0"/>
              <a:t>ZeroDivisionError</a:t>
            </a:r>
            <a:r>
              <a:rPr lang="en-US" sz="2000" dirty="0" smtClean="0"/>
              <a:t>: division by zero</a:t>
            </a:r>
          </a:p>
          <a:p>
            <a:pPr algn="just" fontAlgn="base">
              <a:buNone/>
            </a:pPr>
            <a:endParaRPr lang="en-US" sz="2000" dirty="0" smtClean="0"/>
          </a:p>
          <a:p>
            <a:pPr algn="just" fontAlgn="base">
              <a:buNone/>
            </a:pPr>
            <a:r>
              <a:rPr lang="en-US" sz="2000" b="1" dirty="0" smtClean="0"/>
              <a:t>When Python error and exceptions occur, it prints a four-line message on the screen, if not handled.</a:t>
            </a:r>
          </a:p>
          <a:p>
            <a:pPr algn="just" fontAlgn="base"/>
            <a:r>
              <a:rPr lang="en-US" sz="2000" dirty="0" smtClean="0"/>
              <a:t>The first line declares that this is a traceback. This means that the interpreter traces the Python exception back to its source.</a:t>
            </a:r>
          </a:p>
          <a:p>
            <a:pPr algn="just" fontAlgn="base"/>
            <a:r>
              <a:rPr lang="en-US" sz="2000" dirty="0" smtClean="0"/>
              <a:t>The second tells us the line number for the code that caused the Python exception. In our case, it is line 1</a:t>
            </a:r>
          </a:p>
          <a:p>
            <a:pPr algn="just" fontAlgn="base"/>
            <a:r>
              <a:rPr lang="en-US" sz="2000" dirty="0" smtClean="0"/>
              <a:t>The third line tells us which is the statement that caused the Python exception</a:t>
            </a:r>
          </a:p>
          <a:p>
            <a:pPr algn="just" fontAlgn="base"/>
            <a:r>
              <a:rPr lang="en-US" sz="2000" dirty="0" smtClean="0"/>
              <a:t>Finally, the fourth line tells us the type of Python exception that occurred. This is accompanied by a short description of what happened</a:t>
            </a:r>
          </a:p>
          <a:p>
            <a:pPr algn="just" fontAlgn="base">
              <a:buNone/>
            </a:pPr>
            <a:endParaRPr lang="en-IN" sz="2000" dirty="0" smtClean="0"/>
          </a:p>
        </p:txBody>
      </p:sp>
    </p:spTree>
    <p:extLst>
      <p:ext uri="{BB962C8B-B14F-4D97-AF65-F5344CB8AC3E}">
        <p14:creationId xmlns:p14="http://schemas.microsoft.com/office/powerpoint/2010/main" xmlns="" val="1403244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A41D3BD-21ED-4200-A35D-5864E79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08383"/>
          </a:xfrm>
        </p:spPr>
        <p:txBody>
          <a:bodyPr>
            <a:normAutofit/>
          </a:bodyPr>
          <a:lstStyle/>
          <a:p>
            <a:r>
              <a:rPr lang="en-US" dirty="0" smtClean="0"/>
              <a:t>In-built Python Exception</a:t>
            </a: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0" y="808383"/>
            <a:ext cx="12192000" cy="26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70EAE32C-01B9-4D24-8F7D-680E6749AC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40904"/>
            <a:ext cx="10747513" cy="4770783"/>
          </a:xfrm>
        </p:spPr>
        <p:txBody>
          <a:bodyPr>
            <a:normAutofit lnSpcReduction="10000"/>
          </a:bodyPr>
          <a:lstStyle/>
          <a:p>
            <a:pPr marL="457200" indent="-457200" algn="just" fontAlgn="base">
              <a:buAutoNum type="alphaLcPeriod"/>
            </a:pPr>
            <a:r>
              <a:rPr lang="en-US" sz="2000" b="1" dirty="0" smtClean="0"/>
              <a:t>AssertionError in Python</a:t>
            </a:r>
          </a:p>
          <a:p>
            <a:pPr marL="457200" indent="-457200" algn="just" fontAlgn="base">
              <a:buNone/>
            </a:pPr>
            <a:r>
              <a:rPr lang="en-US" sz="2000" dirty="0" smtClean="0"/>
              <a:t>This Python exception raises when an assert statement fails. This is also called Python raise expression</a:t>
            </a:r>
          </a:p>
          <a:p>
            <a:pPr marL="457200" indent="-457200" algn="just" fontAlgn="base">
              <a:buNone/>
            </a:pPr>
            <a:r>
              <a:rPr lang="en-US" sz="2000" dirty="0" smtClean="0"/>
              <a:t>A successful assert statement looks like this</a:t>
            </a:r>
          </a:p>
          <a:p>
            <a:pPr marL="457200" indent="-457200" algn="just" fontAlgn="base">
              <a:buNone/>
            </a:pPr>
            <a:r>
              <a:rPr lang="en-US" sz="2000" b="1" dirty="0" smtClean="0"/>
              <a:t>assert</a:t>
            </a:r>
            <a:r>
              <a:rPr lang="en-US" sz="2000" dirty="0" smtClean="0"/>
              <a:t>(1==1)</a:t>
            </a:r>
          </a:p>
          <a:p>
            <a:pPr marL="457200" indent="-457200" algn="just" fontAlgn="base">
              <a:buNone/>
            </a:pPr>
            <a:endParaRPr lang="en-US" sz="2000" dirty="0" smtClean="0"/>
          </a:p>
          <a:p>
            <a:pPr marL="457200" indent="-457200" algn="just" fontAlgn="base">
              <a:buNone/>
            </a:pPr>
            <a:r>
              <a:rPr lang="en-US" sz="2000" dirty="0" smtClean="0"/>
              <a:t>But when we write the following code, we get an AssertionError:</a:t>
            </a:r>
          </a:p>
          <a:p>
            <a:pPr marL="457200" indent="-457200" algn="just" fontAlgn="base">
              <a:buNone/>
            </a:pPr>
            <a:r>
              <a:rPr lang="en-US" sz="2000" b="1" dirty="0" smtClean="0"/>
              <a:t>assert</a:t>
            </a:r>
            <a:r>
              <a:rPr lang="en-US" sz="2000" dirty="0" smtClean="0"/>
              <a:t>(1==2)</a:t>
            </a:r>
          </a:p>
          <a:p>
            <a:pPr marL="457200" indent="-457200" algn="just" fontAlgn="base">
              <a:buNone/>
            </a:pPr>
            <a:endParaRPr lang="en-US" sz="2000" dirty="0" smtClean="0"/>
          </a:p>
          <a:p>
            <a:pPr marL="457200" indent="-457200" algn="just" fontAlgn="base">
              <a:buNone/>
            </a:pPr>
            <a:r>
              <a:rPr lang="en-US" sz="2000" dirty="0" smtClean="0"/>
              <a:t>Traceback (most recent call last):</a:t>
            </a:r>
          </a:p>
          <a:p>
            <a:pPr marL="457200" indent="-457200" algn="just" fontAlgn="base">
              <a:buNone/>
            </a:pPr>
            <a:r>
              <a:rPr lang="en-US" sz="2000" dirty="0" smtClean="0"/>
              <a:t>  File "&lt;ipython-input-6-91d16dafa3fa&gt;", line 1, in &lt;module&gt;</a:t>
            </a:r>
          </a:p>
          <a:p>
            <a:pPr marL="457200" indent="-457200" algn="just" fontAlgn="base">
              <a:buNone/>
            </a:pPr>
            <a:r>
              <a:rPr lang="en-US" sz="2000" dirty="0" smtClean="0"/>
              <a:t>    assert(1==2)</a:t>
            </a:r>
          </a:p>
          <a:p>
            <a:pPr marL="457200" indent="-457200" algn="just" fontAlgn="base">
              <a:buNone/>
            </a:pPr>
            <a:r>
              <a:rPr lang="en-US" sz="2000" dirty="0" smtClean="0"/>
              <a:t>AssertionError</a:t>
            </a:r>
          </a:p>
          <a:p>
            <a:pPr marL="457200" indent="-457200" algn="just" fontAlgn="base">
              <a:buNone/>
            </a:pPr>
            <a:endParaRPr lang="en-IN" sz="20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5685183" y="4652956"/>
            <a:ext cx="6096000" cy="2031325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US" dirty="0" smtClean="0"/>
              <a:t>An assertion is a sanity-check that you can turn on or turn off when you are done with your testing of the program.</a:t>
            </a:r>
          </a:p>
          <a:p>
            <a:endParaRPr lang="en-US" dirty="0" smtClean="0"/>
          </a:p>
          <a:p>
            <a:r>
              <a:rPr lang="en-US" dirty="0" smtClean="0"/>
              <a:t>The easiest way to think of an assertion is to liken it to a raise-if statement (or to be more accurate, a raise-if-not statement). An expression is tested, and if the result comes up false, an exception is raised.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03244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A41D3BD-21ED-4200-A35D-5864E79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08383"/>
          </a:xfrm>
        </p:spPr>
        <p:txBody>
          <a:bodyPr>
            <a:normAutofit/>
          </a:bodyPr>
          <a:lstStyle/>
          <a:p>
            <a:r>
              <a:rPr lang="en-US" dirty="0" smtClean="0"/>
              <a:t>In-built Python Exception</a:t>
            </a: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0" y="808383"/>
            <a:ext cx="12192000" cy="26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70EAE32C-01B9-4D24-8F7D-680E6749AC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40904"/>
            <a:ext cx="12192000" cy="4770783"/>
          </a:xfrm>
        </p:spPr>
        <p:txBody>
          <a:bodyPr>
            <a:normAutofit fontScale="92500" lnSpcReduction="20000"/>
          </a:bodyPr>
          <a:lstStyle/>
          <a:p>
            <a:pPr marL="457200" indent="-457200" algn="just" fontAlgn="base">
              <a:buNone/>
            </a:pPr>
            <a:r>
              <a:rPr lang="en-US" sz="2000" b="1" dirty="0" smtClean="0"/>
              <a:t>b. AttributeError in Python</a:t>
            </a:r>
          </a:p>
          <a:p>
            <a:pPr marL="457200" indent="-457200" algn="just" fontAlgn="base">
              <a:buNone/>
            </a:pPr>
            <a:r>
              <a:rPr lang="en-US" sz="2000" dirty="0" smtClean="0"/>
              <a:t>This type occurs when an attribute assignment or reference fails. As an example, let’s take class</a:t>
            </a:r>
          </a:p>
          <a:p>
            <a:pPr marL="457200" indent="-457200" algn="just" fontAlgn="base">
              <a:buNone/>
            </a:pPr>
            <a:endParaRPr lang="en-US" sz="2000" dirty="0" smtClean="0"/>
          </a:p>
          <a:p>
            <a:pPr marL="457200" indent="-457200" algn="just" fontAlgn="base">
              <a:buNone/>
            </a:pPr>
            <a:r>
              <a:rPr lang="en-US" sz="2000" dirty="0" smtClean="0"/>
              <a:t>class fruit:</a:t>
            </a:r>
          </a:p>
          <a:p>
            <a:pPr marL="457200" indent="-457200" algn="just" fontAlgn="base">
              <a:buNone/>
            </a:pPr>
            <a:endParaRPr lang="en-US" sz="2000" dirty="0" smtClean="0"/>
          </a:p>
          <a:p>
            <a:pPr marL="457200" indent="-457200" algn="just" fontAlgn="base">
              <a:buNone/>
            </a:pPr>
            <a:r>
              <a:rPr lang="en-US" sz="2000" dirty="0" err="1" smtClean="0"/>
              <a:t>fruit.size</a:t>
            </a:r>
            <a:endParaRPr lang="en-US" sz="2000" dirty="0" smtClean="0"/>
          </a:p>
          <a:p>
            <a:pPr marL="457200" indent="-457200" algn="just" fontAlgn="base">
              <a:buNone/>
            </a:pPr>
            <a:endParaRPr lang="en-US" sz="2000" dirty="0" smtClean="0"/>
          </a:p>
          <a:p>
            <a:pPr marL="457200" indent="-457200" algn="just" fontAlgn="base">
              <a:buNone/>
            </a:pPr>
            <a:r>
              <a:rPr lang="en-US" sz="2000" dirty="0" smtClean="0"/>
              <a:t>Traceback (most recent call last):</a:t>
            </a:r>
          </a:p>
          <a:p>
            <a:pPr marL="457200" indent="-457200" algn="just" fontAlgn="base">
              <a:buNone/>
            </a:pPr>
            <a:endParaRPr lang="en-US" sz="2000" dirty="0" smtClean="0"/>
          </a:p>
          <a:p>
            <a:pPr marL="457200" indent="-457200" algn="just" fontAlgn="base">
              <a:buNone/>
            </a:pPr>
            <a:r>
              <a:rPr lang="en-US" sz="2000" dirty="0" smtClean="0"/>
              <a:t>File “&lt;pyshell#223&gt;”, line 1, in &lt;module&gt;</a:t>
            </a:r>
          </a:p>
          <a:p>
            <a:pPr marL="457200" indent="-457200" algn="just" fontAlgn="base">
              <a:buNone/>
            </a:pPr>
            <a:r>
              <a:rPr lang="en-US" sz="2000" dirty="0" err="1" smtClean="0"/>
              <a:t>fruit.size</a:t>
            </a:r>
            <a:endParaRPr lang="en-US" sz="2000" dirty="0" smtClean="0"/>
          </a:p>
          <a:p>
            <a:pPr marL="457200" indent="-457200" algn="just" fontAlgn="base">
              <a:buNone/>
            </a:pPr>
            <a:endParaRPr lang="en-US" sz="2000" dirty="0" smtClean="0"/>
          </a:p>
          <a:p>
            <a:pPr marL="457200" indent="-457200" algn="just" fontAlgn="base">
              <a:buNone/>
            </a:pPr>
            <a:r>
              <a:rPr lang="en-US" sz="2000" dirty="0" smtClean="0"/>
              <a:t>AttributeError: type object ‘fruit’ has no attribute ‘size’</a:t>
            </a:r>
          </a:p>
          <a:p>
            <a:pPr marL="457200" indent="-457200" algn="just" fontAlgn="base">
              <a:buNone/>
            </a:pPr>
            <a:r>
              <a:rPr lang="en-US" sz="2000" dirty="0" smtClean="0"/>
              <a:t>Here, the attribute size does not exist. Hence, it raises an </a:t>
            </a:r>
            <a:r>
              <a:rPr lang="en-US" sz="2000" b="1" dirty="0" smtClean="0"/>
              <a:t>AttributeError</a:t>
            </a:r>
            <a:r>
              <a:rPr lang="en-US" sz="2000" dirty="0" smtClean="0"/>
              <a:t>.</a:t>
            </a:r>
            <a:endParaRPr lang="en-IN" sz="2000" dirty="0" smtClean="0"/>
          </a:p>
        </p:txBody>
      </p:sp>
    </p:spTree>
    <p:extLst>
      <p:ext uri="{BB962C8B-B14F-4D97-AF65-F5344CB8AC3E}">
        <p14:creationId xmlns:p14="http://schemas.microsoft.com/office/powerpoint/2010/main" xmlns="" val="1403244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A41D3BD-21ED-4200-A35D-5864E79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08383"/>
          </a:xfrm>
        </p:spPr>
        <p:txBody>
          <a:bodyPr>
            <a:normAutofit/>
          </a:bodyPr>
          <a:lstStyle/>
          <a:p>
            <a:r>
              <a:rPr lang="en-US" dirty="0" smtClean="0"/>
              <a:t>In-built Python Exception</a:t>
            </a: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0" y="808383"/>
            <a:ext cx="12192000" cy="26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70EAE32C-01B9-4D24-8F7D-680E6749AC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40904"/>
            <a:ext cx="12192000" cy="5917096"/>
          </a:xfrm>
        </p:spPr>
        <p:txBody>
          <a:bodyPr>
            <a:noAutofit/>
          </a:bodyPr>
          <a:lstStyle/>
          <a:p>
            <a:pPr marL="457200" indent="-457200" algn="just" fontAlgn="base">
              <a:buNone/>
            </a:pPr>
            <a:r>
              <a:rPr lang="en-US" sz="2400" b="1" dirty="0" smtClean="0"/>
              <a:t>c. EOFError in Python</a:t>
            </a:r>
          </a:p>
          <a:p>
            <a:pPr marL="457200" indent="-457200" algn="just" fontAlgn="base">
              <a:buNone/>
            </a:pPr>
            <a:r>
              <a:rPr lang="en-US" sz="2400" dirty="0" smtClean="0"/>
              <a:t>This Python exception raises when the input() function reaches the end-of-file condition.</a:t>
            </a:r>
          </a:p>
          <a:p>
            <a:pPr marL="457200" indent="-457200" algn="just" fontAlgn="base">
              <a:buNone/>
            </a:pPr>
            <a:r>
              <a:rPr lang="en-US" sz="2400" b="1" dirty="0" smtClean="0"/>
              <a:t>d. FloatingPointError in Python</a:t>
            </a:r>
          </a:p>
          <a:p>
            <a:pPr marL="457200" indent="-457200" algn="just" fontAlgn="base">
              <a:buNone/>
            </a:pPr>
            <a:r>
              <a:rPr lang="en-US" sz="2400" dirty="0" smtClean="0"/>
              <a:t>When a floating point operation fails, this python error occurs.</a:t>
            </a:r>
          </a:p>
          <a:p>
            <a:pPr marL="457200" indent="-457200" algn="just" fontAlgn="base">
              <a:buNone/>
            </a:pPr>
            <a:r>
              <a:rPr lang="en-US" sz="2400" b="1" dirty="0" smtClean="0"/>
              <a:t>e. GeneratorExit in Python</a:t>
            </a:r>
          </a:p>
          <a:p>
            <a:pPr marL="457200" indent="-457200" algn="just" fontAlgn="base">
              <a:buNone/>
            </a:pPr>
            <a:r>
              <a:rPr lang="en-US" sz="2400" dirty="0" smtClean="0"/>
              <a:t>This raises when a generator’s close() method is called</a:t>
            </a:r>
          </a:p>
          <a:p>
            <a:pPr marL="457200" indent="-457200" algn="just" fontAlgn="base">
              <a:buNone/>
            </a:pPr>
            <a:r>
              <a:rPr lang="en-US" sz="2400" b="1" dirty="0" smtClean="0"/>
              <a:t>f. ImportError in Python</a:t>
            </a:r>
          </a:p>
          <a:p>
            <a:pPr marL="457200" indent="-457200" algn="just" fontAlgn="base">
              <a:buNone/>
            </a:pPr>
            <a:r>
              <a:rPr lang="en-US" sz="2400" dirty="0" smtClean="0"/>
              <a:t>When the imported module isn’t found, an ImportError occurs.</a:t>
            </a:r>
          </a:p>
          <a:p>
            <a:pPr marL="457200" indent="-457200" algn="just" fontAlgn="base">
              <a:buNone/>
            </a:pPr>
            <a:r>
              <a:rPr lang="en-US" sz="2400" dirty="0" smtClean="0"/>
              <a:t>from math import </a:t>
            </a:r>
            <a:r>
              <a:rPr lang="en-US" sz="2400" dirty="0" err="1" smtClean="0"/>
              <a:t>ppi</a:t>
            </a:r>
            <a:endParaRPr lang="en-US" sz="2400" dirty="0" smtClean="0"/>
          </a:p>
          <a:p>
            <a:pPr marL="457200" indent="-457200" algn="just" fontAlgn="base">
              <a:buNone/>
            </a:pPr>
            <a:r>
              <a:rPr lang="en-US" sz="2400" dirty="0" smtClean="0"/>
              <a:t>Traceback (most recent call last):</a:t>
            </a:r>
          </a:p>
          <a:p>
            <a:pPr marL="457200" indent="-457200" algn="just" fontAlgn="base">
              <a:buNone/>
            </a:pPr>
            <a:r>
              <a:rPr lang="en-US" sz="2400" dirty="0" smtClean="0"/>
              <a:t>File “&lt;#####&gt;”, line 1, in &lt;module&gt;</a:t>
            </a:r>
          </a:p>
          <a:p>
            <a:pPr marL="457200" indent="-457200" algn="just" fontAlgn="base">
              <a:buNone/>
            </a:pPr>
            <a:r>
              <a:rPr lang="en-US" sz="2400" dirty="0" smtClean="0"/>
              <a:t>from math import </a:t>
            </a:r>
            <a:r>
              <a:rPr lang="en-US" sz="2400" dirty="0" err="1" smtClean="0"/>
              <a:t>ppi</a:t>
            </a:r>
            <a:endParaRPr lang="en-US" sz="2400" dirty="0" smtClean="0"/>
          </a:p>
          <a:p>
            <a:pPr marL="457200" indent="-457200" algn="just" fontAlgn="base">
              <a:buNone/>
            </a:pPr>
            <a:r>
              <a:rPr lang="en-US" sz="2400" b="1" dirty="0" smtClean="0"/>
              <a:t>ImportError</a:t>
            </a:r>
            <a:r>
              <a:rPr lang="en-US" sz="2400" dirty="0" smtClean="0"/>
              <a:t>: cannot import name ‘</a:t>
            </a:r>
            <a:r>
              <a:rPr lang="en-US" sz="2400" dirty="0" err="1" smtClean="0"/>
              <a:t>ppi</a:t>
            </a:r>
            <a:r>
              <a:rPr lang="en-US" sz="2400" dirty="0" smtClean="0"/>
              <a:t>’</a:t>
            </a:r>
            <a:endParaRPr lang="en-IN" sz="2400" dirty="0" smtClean="0"/>
          </a:p>
        </p:txBody>
      </p:sp>
    </p:spTree>
    <p:extLst>
      <p:ext uri="{BB962C8B-B14F-4D97-AF65-F5344CB8AC3E}">
        <p14:creationId xmlns:p14="http://schemas.microsoft.com/office/powerpoint/2010/main" xmlns="" val="1403244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A41D3BD-21ED-4200-A35D-5864E79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08383"/>
          </a:xfrm>
        </p:spPr>
        <p:txBody>
          <a:bodyPr>
            <a:normAutofit/>
          </a:bodyPr>
          <a:lstStyle/>
          <a:p>
            <a:r>
              <a:rPr lang="en-US" dirty="0" smtClean="0"/>
              <a:t>In-built Python Exception</a:t>
            </a: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0" y="808383"/>
            <a:ext cx="12192000" cy="26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70EAE32C-01B9-4D24-8F7D-680E6749AC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40904"/>
            <a:ext cx="12192000" cy="5917096"/>
          </a:xfrm>
        </p:spPr>
        <p:txBody>
          <a:bodyPr>
            <a:noAutofit/>
          </a:bodyPr>
          <a:lstStyle/>
          <a:p>
            <a:pPr marL="457200" indent="-457200" algn="just" fontAlgn="base">
              <a:buNone/>
            </a:pPr>
            <a:r>
              <a:rPr lang="en-US" sz="2000" b="1" dirty="0" smtClean="0"/>
              <a:t>g. </a:t>
            </a:r>
            <a:r>
              <a:rPr lang="en-US" sz="2000" b="1" dirty="0" err="1" smtClean="0"/>
              <a:t>IndexError</a:t>
            </a:r>
            <a:r>
              <a:rPr lang="en-US" sz="2000" b="1" dirty="0" smtClean="0"/>
              <a:t> in Python</a:t>
            </a:r>
          </a:p>
          <a:p>
            <a:pPr marL="457200" indent="-457200" algn="just" fontAlgn="base">
              <a:buNone/>
            </a:pPr>
            <a:r>
              <a:rPr lang="en-US" sz="1600" dirty="0" smtClean="0"/>
              <a:t>When you access an index, on a sequence, that is out of range, you get an </a:t>
            </a:r>
            <a:r>
              <a:rPr lang="en-US" sz="1600" dirty="0" err="1" smtClean="0"/>
              <a:t>IndexError</a:t>
            </a:r>
            <a:r>
              <a:rPr lang="en-US" sz="1600" dirty="0" smtClean="0"/>
              <a:t>.</a:t>
            </a:r>
          </a:p>
          <a:p>
            <a:pPr marL="457200" indent="-457200" algn="just" fontAlgn="base">
              <a:buNone/>
            </a:pPr>
            <a:r>
              <a:rPr lang="en-US" sz="1600" dirty="0" smtClean="0"/>
              <a:t>list=[1,2,3]</a:t>
            </a:r>
          </a:p>
          <a:p>
            <a:pPr marL="457200" indent="-457200" algn="just" fontAlgn="base">
              <a:buNone/>
            </a:pPr>
            <a:r>
              <a:rPr lang="en-US" sz="1600" dirty="0" smtClean="0"/>
              <a:t>list[3]</a:t>
            </a:r>
          </a:p>
          <a:p>
            <a:pPr marL="457200" indent="-457200" algn="just" fontAlgn="base">
              <a:buNone/>
            </a:pPr>
            <a:r>
              <a:rPr lang="en-US" sz="1600" dirty="0" smtClean="0"/>
              <a:t>Traceback (most recent call last):</a:t>
            </a:r>
          </a:p>
          <a:p>
            <a:pPr marL="457200" indent="-457200" algn="just" fontAlgn="base">
              <a:buNone/>
            </a:pPr>
            <a:r>
              <a:rPr lang="en-US" sz="1600" dirty="0" smtClean="0"/>
              <a:t>File “&lt;#####&gt;”, line 1, in &lt;module&gt;</a:t>
            </a:r>
          </a:p>
          <a:p>
            <a:pPr marL="457200" indent="-457200" algn="just" fontAlgn="base">
              <a:buNone/>
            </a:pPr>
            <a:r>
              <a:rPr lang="en-US" sz="1600" dirty="0" smtClean="0"/>
              <a:t>list[3]</a:t>
            </a:r>
          </a:p>
          <a:p>
            <a:pPr marL="457200" indent="-457200" algn="just" fontAlgn="base">
              <a:buNone/>
            </a:pPr>
            <a:r>
              <a:rPr lang="en-US" sz="1800" b="1" dirty="0" err="1" smtClean="0"/>
              <a:t>IndexError</a:t>
            </a:r>
            <a:r>
              <a:rPr lang="en-US" sz="1800" b="1" dirty="0" smtClean="0"/>
              <a:t>: </a:t>
            </a:r>
            <a:r>
              <a:rPr lang="en-US" sz="1800" dirty="0" smtClean="0"/>
              <a:t>list index out of range</a:t>
            </a:r>
          </a:p>
          <a:p>
            <a:pPr marL="457200" indent="-457200" algn="just" fontAlgn="base">
              <a:buNone/>
            </a:pPr>
            <a:r>
              <a:rPr lang="en-US" sz="2000" b="1" dirty="0" smtClean="0"/>
              <a:t>h. </a:t>
            </a:r>
            <a:r>
              <a:rPr lang="en-US" sz="2000" b="1" dirty="0" err="1" smtClean="0"/>
              <a:t>KeyError</a:t>
            </a:r>
            <a:r>
              <a:rPr lang="en-US" sz="2000" b="1" dirty="0" smtClean="0"/>
              <a:t> in Python</a:t>
            </a:r>
          </a:p>
          <a:p>
            <a:pPr marL="457200" indent="-457200" algn="just" fontAlgn="base">
              <a:buNone/>
            </a:pPr>
            <a:r>
              <a:rPr lang="en-US" sz="1600" dirty="0" smtClean="0"/>
              <a:t>This raises when a key isn’t found in a dictionary.</a:t>
            </a:r>
          </a:p>
          <a:p>
            <a:pPr marL="457200" indent="-457200" algn="just" fontAlgn="base">
              <a:buNone/>
            </a:pPr>
            <a:r>
              <a:rPr lang="en-US" sz="1600" dirty="0" smtClean="0"/>
              <a:t>dict1={1:1,2:2}</a:t>
            </a:r>
          </a:p>
          <a:p>
            <a:pPr marL="457200" indent="-457200" algn="just" fontAlgn="base">
              <a:buNone/>
            </a:pPr>
            <a:r>
              <a:rPr lang="en-US" sz="1600" dirty="0" smtClean="0"/>
              <a:t>dict1[3]</a:t>
            </a:r>
          </a:p>
          <a:p>
            <a:pPr marL="457200" indent="-457200" algn="just" fontAlgn="base">
              <a:buNone/>
            </a:pPr>
            <a:r>
              <a:rPr lang="en-US" sz="1600" dirty="0" smtClean="0"/>
              <a:t>Traceback (most recent call last):</a:t>
            </a:r>
          </a:p>
          <a:p>
            <a:pPr marL="457200" indent="-457200" algn="just" fontAlgn="base">
              <a:buNone/>
            </a:pPr>
            <a:r>
              <a:rPr lang="en-US" sz="1600" dirty="0" smtClean="0"/>
              <a:t>File “&lt;#####&gt;”, line 1, in &lt;module&gt;</a:t>
            </a:r>
          </a:p>
          <a:p>
            <a:pPr marL="457200" indent="-457200" algn="just" fontAlgn="base">
              <a:buNone/>
            </a:pPr>
            <a:r>
              <a:rPr lang="en-US" sz="1600" dirty="0" smtClean="0"/>
              <a:t>dict1[3]</a:t>
            </a:r>
          </a:p>
          <a:p>
            <a:pPr marL="457200" indent="-457200" algn="just" fontAlgn="base">
              <a:buNone/>
            </a:pPr>
            <a:r>
              <a:rPr lang="en-US" sz="1600" dirty="0" err="1" smtClean="0"/>
              <a:t>KeyError</a:t>
            </a:r>
            <a:r>
              <a:rPr lang="en-US" sz="1600" dirty="0" smtClean="0"/>
              <a:t>: 3</a:t>
            </a:r>
            <a:endParaRPr lang="en-IN" sz="1600" dirty="0" smtClean="0"/>
          </a:p>
        </p:txBody>
      </p:sp>
    </p:spTree>
    <p:extLst>
      <p:ext uri="{BB962C8B-B14F-4D97-AF65-F5344CB8AC3E}">
        <p14:creationId xmlns:p14="http://schemas.microsoft.com/office/powerpoint/2010/main" xmlns="" val="1403244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A41D3BD-21ED-4200-A35D-5864E79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08383"/>
          </a:xfrm>
        </p:spPr>
        <p:txBody>
          <a:bodyPr>
            <a:normAutofit/>
          </a:bodyPr>
          <a:lstStyle/>
          <a:p>
            <a:r>
              <a:rPr lang="en-US" dirty="0" smtClean="0"/>
              <a:t>In-built Python Exception</a:t>
            </a: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0" y="808383"/>
            <a:ext cx="12192000" cy="26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70EAE32C-01B9-4D24-8F7D-680E6749AC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40904"/>
            <a:ext cx="12192000" cy="5917096"/>
          </a:xfrm>
        </p:spPr>
        <p:txBody>
          <a:bodyPr>
            <a:noAutofit/>
          </a:bodyPr>
          <a:lstStyle/>
          <a:p>
            <a:pPr marL="457200" indent="-457200" algn="just" fontAlgn="base">
              <a:buNone/>
            </a:pPr>
            <a:r>
              <a:rPr lang="en-US" sz="2000" b="1" dirty="0" smtClean="0"/>
              <a:t>i. KeyboardInterrupt in Python</a:t>
            </a:r>
          </a:p>
          <a:p>
            <a:pPr marL="457200" indent="-457200" algn="just" fontAlgn="base">
              <a:buNone/>
            </a:pPr>
            <a:r>
              <a:rPr lang="en-US" sz="2000" dirty="0" smtClean="0"/>
              <a:t>This one occurs when the user hits the interrupt key (Ctrl + C)</a:t>
            </a:r>
          </a:p>
          <a:p>
            <a:pPr marL="457200" indent="-457200" algn="just" fontAlgn="base">
              <a:buNone/>
            </a:pPr>
            <a:r>
              <a:rPr lang="en-US" sz="2000" dirty="0" smtClean="0"/>
              <a:t>while True: print("Hello")</a:t>
            </a:r>
          </a:p>
          <a:p>
            <a:pPr marL="457200" indent="-457200" algn="just" fontAlgn="base">
              <a:buNone/>
            </a:pPr>
            <a:r>
              <a:rPr lang="en-US" sz="2000" dirty="0" smtClean="0"/>
              <a:t>Hello</a:t>
            </a:r>
          </a:p>
          <a:p>
            <a:pPr marL="457200" indent="-457200" algn="just" fontAlgn="base">
              <a:buNone/>
            </a:pPr>
            <a:r>
              <a:rPr lang="en-US" sz="2000" dirty="0" smtClean="0"/>
              <a:t>Hello</a:t>
            </a:r>
          </a:p>
          <a:p>
            <a:pPr marL="457200" indent="-457200" algn="just" fontAlgn="base">
              <a:buNone/>
            </a:pPr>
            <a:r>
              <a:rPr lang="en-US" sz="2000" dirty="0" smtClean="0"/>
              <a:t>Hello</a:t>
            </a:r>
          </a:p>
          <a:p>
            <a:pPr marL="457200" indent="-457200" algn="just" fontAlgn="base">
              <a:buNone/>
            </a:pPr>
            <a:r>
              <a:rPr lang="en-US" sz="2000" dirty="0" smtClean="0"/>
              <a:t>Hello</a:t>
            </a:r>
          </a:p>
          <a:p>
            <a:pPr marL="457200" indent="-457200" algn="just" fontAlgn="base">
              <a:buNone/>
            </a:pPr>
            <a:r>
              <a:rPr lang="en-US" sz="2000" dirty="0" smtClean="0"/>
              <a:t>Hello</a:t>
            </a:r>
          </a:p>
          <a:p>
            <a:pPr marL="457200" indent="-457200" algn="just" fontAlgn="base">
              <a:buNone/>
            </a:pPr>
            <a:r>
              <a:rPr lang="en-US" sz="2000" dirty="0" smtClean="0"/>
              <a:t>Traceback (most recent call last):</a:t>
            </a:r>
          </a:p>
          <a:p>
            <a:pPr marL="457200" indent="-457200" algn="just" fontAlgn="base">
              <a:buNone/>
            </a:pPr>
            <a:r>
              <a:rPr lang="en-US" sz="2000" dirty="0" smtClean="0"/>
              <a:t>File “&lt;#####&gt;”, line 1, in &lt;module&gt;</a:t>
            </a:r>
          </a:p>
          <a:p>
            <a:pPr marL="457200" indent="-457200" algn="just" fontAlgn="base">
              <a:buNone/>
            </a:pPr>
            <a:r>
              <a:rPr lang="en-US" sz="2000" dirty="0" smtClean="0"/>
              <a:t>while True: print(“Hello”)</a:t>
            </a:r>
          </a:p>
          <a:p>
            <a:pPr marL="457200" indent="-457200" algn="just" fontAlgn="base">
              <a:buNone/>
            </a:pPr>
            <a:r>
              <a:rPr lang="en-US" sz="2000" dirty="0" smtClean="0"/>
              <a:t>KeyboardInterrupt</a:t>
            </a:r>
          </a:p>
          <a:p>
            <a:pPr marL="457200" indent="-457200" algn="just" fontAlgn="base">
              <a:buNone/>
            </a:pPr>
            <a:r>
              <a:rPr lang="en-US" sz="2000" b="1" dirty="0" smtClean="0"/>
              <a:t>j. MemoryError in Python</a:t>
            </a:r>
          </a:p>
          <a:p>
            <a:pPr marL="457200" indent="-457200" algn="just" fontAlgn="base">
              <a:buNone/>
            </a:pPr>
            <a:r>
              <a:rPr lang="en-US" sz="2000" dirty="0" smtClean="0"/>
              <a:t>This raises when an operation runs out of memory.</a:t>
            </a:r>
            <a:endParaRPr lang="en-IN" sz="2000" dirty="0" smtClean="0"/>
          </a:p>
        </p:txBody>
      </p:sp>
    </p:spTree>
    <p:extLst>
      <p:ext uri="{BB962C8B-B14F-4D97-AF65-F5344CB8AC3E}">
        <p14:creationId xmlns:p14="http://schemas.microsoft.com/office/powerpoint/2010/main" xmlns="" val="1403244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A41D3BD-21ED-4200-A35D-5864E79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08383"/>
          </a:xfrm>
        </p:spPr>
        <p:txBody>
          <a:bodyPr>
            <a:normAutofit/>
          </a:bodyPr>
          <a:lstStyle/>
          <a:p>
            <a:r>
              <a:rPr lang="en-US" dirty="0" smtClean="0"/>
              <a:t>In-built Python Exception</a:t>
            </a: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0" y="808383"/>
            <a:ext cx="12192000" cy="26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70EAE32C-01B9-4D24-8F7D-680E6749AC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40904"/>
            <a:ext cx="12192000" cy="5917096"/>
          </a:xfrm>
        </p:spPr>
        <p:txBody>
          <a:bodyPr>
            <a:noAutofit/>
          </a:bodyPr>
          <a:lstStyle/>
          <a:p>
            <a:pPr marL="457200" indent="-457200" algn="just" fontAlgn="base">
              <a:buNone/>
            </a:pPr>
            <a:r>
              <a:rPr lang="en-US" sz="2000" b="1" dirty="0" smtClean="0"/>
              <a:t>k. ModuleNotFoundError in Python</a:t>
            </a:r>
          </a:p>
          <a:p>
            <a:pPr marL="457200" indent="-457200" algn="just" fontAlgn="base">
              <a:buNone/>
            </a:pPr>
            <a:r>
              <a:rPr lang="en-US" sz="2000" dirty="0" smtClean="0"/>
              <a:t>When you import a module that does not exist, you will get the ModuleNotFoundError.</a:t>
            </a:r>
          </a:p>
          <a:p>
            <a:pPr marL="457200" indent="-457200" algn="just" fontAlgn="base">
              <a:buNone/>
            </a:pPr>
            <a:r>
              <a:rPr lang="en-US" sz="2000" dirty="0" smtClean="0"/>
              <a:t>import </a:t>
            </a:r>
            <a:r>
              <a:rPr lang="en-US" sz="2000" dirty="0" err="1" smtClean="0"/>
              <a:t>maths</a:t>
            </a:r>
            <a:endParaRPr lang="en-US" sz="2000" dirty="0" smtClean="0"/>
          </a:p>
          <a:p>
            <a:pPr marL="457200" indent="-457200" algn="just" fontAlgn="base">
              <a:buNone/>
            </a:pPr>
            <a:r>
              <a:rPr lang="en-US" sz="2000" dirty="0" smtClean="0"/>
              <a:t>Traceback (most recent call last):</a:t>
            </a:r>
          </a:p>
          <a:p>
            <a:pPr marL="457200" indent="-457200" algn="just" fontAlgn="base">
              <a:buNone/>
            </a:pPr>
            <a:r>
              <a:rPr lang="en-US" sz="2000" dirty="0" smtClean="0"/>
              <a:t>File “&lt;pyshell#233&gt;”, line 1, in &lt;module&gt;</a:t>
            </a:r>
          </a:p>
          <a:p>
            <a:pPr marL="457200" indent="-457200" algn="just" fontAlgn="base">
              <a:buNone/>
            </a:pPr>
            <a:r>
              <a:rPr lang="en-US" sz="2000" dirty="0" smtClean="0"/>
              <a:t>import </a:t>
            </a:r>
            <a:r>
              <a:rPr lang="en-US" sz="2000" dirty="0" err="1" smtClean="0"/>
              <a:t>maths</a:t>
            </a:r>
            <a:endParaRPr lang="en-US" sz="2000" dirty="0" smtClean="0"/>
          </a:p>
          <a:p>
            <a:pPr marL="457200" indent="-457200" algn="just" fontAlgn="base">
              <a:buNone/>
            </a:pPr>
            <a:r>
              <a:rPr lang="en-US" sz="2000" dirty="0" smtClean="0"/>
              <a:t>ModuleNotFoundError: No module named ‘</a:t>
            </a:r>
            <a:r>
              <a:rPr lang="en-US" sz="2000" dirty="0" err="1" smtClean="0"/>
              <a:t>maths</a:t>
            </a:r>
            <a:r>
              <a:rPr lang="en-US" sz="2000" dirty="0" smtClean="0"/>
              <a:t>’</a:t>
            </a:r>
          </a:p>
          <a:p>
            <a:pPr marL="457200" indent="-457200" algn="just" fontAlgn="base">
              <a:buNone/>
            </a:pPr>
            <a:r>
              <a:rPr lang="en-US" sz="2000" b="1" dirty="0" smtClean="0"/>
              <a:t>l. NameError in Python</a:t>
            </a:r>
          </a:p>
          <a:p>
            <a:pPr marL="457200" indent="-457200" algn="just" fontAlgn="base">
              <a:buNone/>
            </a:pPr>
            <a:r>
              <a:rPr lang="en-US" sz="2000" dirty="0" smtClean="0"/>
              <a:t>A NameError occurs when a name isn’t found in a scope.</a:t>
            </a:r>
          </a:p>
          <a:p>
            <a:pPr marL="457200" indent="-457200" algn="just" fontAlgn="base">
              <a:buNone/>
            </a:pPr>
            <a:r>
              <a:rPr lang="en-US" sz="2000" dirty="0" smtClean="0"/>
              <a:t>eggs</a:t>
            </a:r>
          </a:p>
          <a:p>
            <a:pPr marL="457200" indent="-457200" algn="just" fontAlgn="base">
              <a:buNone/>
            </a:pPr>
            <a:r>
              <a:rPr lang="en-US" sz="2000" dirty="0" smtClean="0"/>
              <a:t>Traceback (most recent call last):</a:t>
            </a:r>
          </a:p>
          <a:p>
            <a:pPr marL="457200" indent="-457200" algn="just" fontAlgn="base">
              <a:buNone/>
            </a:pPr>
            <a:r>
              <a:rPr lang="en-US" sz="2000" dirty="0" smtClean="0"/>
              <a:t>File “&lt;pyshell#245&gt;”, line 1, in &lt;module&gt;</a:t>
            </a:r>
          </a:p>
          <a:p>
            <a:pPr marL="457200" indent="-457200" algn="just" fontAlgn="base">
              <a:buNone/>
            </a:pPr>
            <a:r>
              <a:rPr lang="en-US" sz="2000" dirty="0" smtClean="0"/>
              <a:t>eggs</a:t>
            </a:r>
          </a:p>
          <a:p>
            <a:pPr marL="457200" indent="-457200" algn="just" fontAlgn="base">
              <a:buNone/>
            </a:pPr>
            <a:r>
              <a:rPr lang="en-US" sz="2000" dirty="0" smtClean="0"/>
              <a:t>NameError: name ‘eggs’ is not defined</a:t>
            </a:r>
            <a:endParaRPr lang="en-IN" sz="2000" dirty="0" smtClean="0"/>
          </a:p>
        </p:txBody>
      </p:sp>
    </p:spTree>
    <p:extLst>
      <p:ext uri="{BB962C8B-B14F-4D97-AF65-F5344CB8AC3E}">
        <p14:creationId xmlns:p14="http://schemas.microsoft.com/office/powerpoint/2010/main" xmlns="" val="1403244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A41D3BD-21ED-4200-A35D-5864E79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08383"/>
          </a:xfrm>
        </p:spPr>
        <p:txBody>
          <a:bodyPr>
            <a:normAutofit/>
          </a:bodyPr>
          <a:lstStyle/>
          <a:p>
            <a:r>
              <a:rPr lang="en-US" dirty="0" smtClean="0"/>
              <a:t>In-built Python Exception</a:t>
            </a: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0" y="808383"/>
            <a:ext cx="12192000" cy="26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70EAE32C-01B9-4D24-8F7D-680E6749AC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40904"/>
            <a:ext cx="12192000" cy="5917096"/>
          </a:xfrm>
        </p:spPr>
        <p:txBody>
          <a:bodyPr>
            <a:noAutofit/>
          </a:bodyPr>
          <a:lstStyle/>
          <a:p>
            <a:pPr marL="457200" indent="-457200" algn="just" fontAlgn="base">
              <a:buNone/>
            </a:pPr>
            <a:r>
              <a:rPr lang="en-US" sz="2000" b="1" dirty="0" smtClean="0"/>
              <a:t>k. ModuleNotFoundError in Python</a:t>
            </a:r>
          </a:p>
          <a:p>
            <a:pPr marL="457200" indent="-457200" algn="just" fontAlgn="base">
              <a:buNone/>
            </a:pPr>
            <a:r>
              <a:rPr lang="en-US" sz="2000" dirty="0" smtClean="0"/>
              <a:t>When you import a module that does not exist, you will get the ModuleNotFoundError.</a:t>
            </a:r>
          </a:p>
          <a:p>
            <a:pPr marL="457200" indent="-457200" algn="just" fontAlgn="base">
              <a:buNone/>
            </a:pPr>
            <a:r>
              <a:rPr lang="en-US" sz="2000" dirty="0" smtClean="0"/>
              <a:t>import </a:t>
            </a:r>
            <a:r>
              <a:rPr lang="en-US" sz="2000" dirty="0" err="1" smtClean="0"/>
              <a:t>maths</a:t>
            </a:r>
            <a:endParaRPr lang="en-US" sz="2000" dirty="0" smtClean="0"/>
          </a:p>
          <a:p>
            <a:pPr marL="457200" indent="-457200" algn="just" fontAlgn="base">
              <a:buNone/>
            </a:pPr>
            <a:r>
              <a:rPr lang="en-US" sz="2000" dirty="0" smtClean="0"/>
              <a:t>Traceback (most recent call last):</a:t>
            </a:r>
          </a:p>
          <a:p>
            <a:pPr marL="457200" indent="-457200" algn="just" fontAlgn="base">
              <a:buNone/>
            </a:pPr>
            <a:r>
              <a:rPr lang="en-US" sz="2000" dirty="0" smtClean="0"/>
              <a:t>File “&lt;pyshell#233&gt;”, line 1, in &lt;module&gt;</a:t>
            </a:r>
          </a:p>
          <a:p>
            <a:pPr marL="457200" indent="-457200" algn="just" fontAlgn="base">
              <a:buNone/>
            </a:pPr>
            <a:r>
              <a:rPr lang="en-US" sz="2000" dirty="0" smtClean="0"/>
              <a:t>import </a:t>
            </a:r>
            <a:r>
              <a:rPr lang="en-US" sz="2000" dirty="0" err="1" smtClean="0"/>
              <a:t>maths</a:t>
            </a:r>
            <a:endParaRPr lang="en-US" sz="2000" dirty="0" smtClean="0"/>
          </a:p>
          <a:p>
            <a:pPr marL="457200" indent="-457200" algn="just" fontAlgn="base">
              <a:buNone/>
            </a:pPr>
            <a:r>
              <a:rPr lang="en-US" sz="2000" dirty="0" smtClean="0"/>
              <a:t>ModuleNotFoundError: No module named ‘</a:t>
            </a:r>
            <a:r>
              <a:rPr lang="en-US" sz="2000" dirty="0" err="1" smtClean="0"/>
              <a:t>maths</a:t>
            </a:r>
            <a:r>
              <a:rPr lang="en-US" sz="2000" dirty="0" smtClean="0"/>
              <a:t>’</a:t>
            </a:r>
          </a:p>
          <a:p>
            <a:pPr marL="457200" indent="-457200" algn="just" fontAlgn="base">
              <a:buNone/>
            </a:pPr>
            <a:r>
              <a:rPr lang="en-US" sz="2000" b="1" dirty="0" smtClean="0"/>
              <a:t>l. NameError in Python</a:t>
            </a:r>
          </a:p>
          <a:p>
            <a:pPr marL="457200" indent="-457200" algn="just" fontAlgn="base">
              <a:buNone/>
            </a:pPr>
            <a:r>
              <a:rPr lang="en-US" sz="2000" dirty="0" smtClean="0"/>
              <a:t>A NameError occurs when a name isn’t found in a scope.</a:t>
            </a:r>
          </a:p>
          <a:p>
            <a:pPr marL="457200" indent="-457200" algn="just" fontAlgn="base">
              <a:buNone/>
            </a:pPr>
            <a:r>
              <a:rPr lang="en-US" sz="2000" dirty="0" smtClean="0"/>
              <a:t>eggs</a:t>
            </a:r>
          </a:p>
          <a:p>
            <a:pPr marL="457200" indent="-457200" algn="just" fontAlgn="base">
              <a:buNone/>
            </a:pPr>
            <a:r>
              <a:rPr lang="en-US" sz="2000" dirty="0" smtClean="0"/>
              <a:t>Traceback (most recent call last):</a:t>
            </a:r>
          </a:p>
          <a:p>
            <a:pPr marL="457200" indent="-457200" algn="just" fontAlgn="base">
              <a:buNone/>
            </a:pPr>
            <a:r>
              <a:rPr lang="en-US" sz="2000" dirty="0" smtClean="0"/>
              <a:t>File “&lt;pyshell#245&gt;”, line 1, in &lt;module&gt;</a:t>
            </a:r>
          </a:p>
          <a:p>
            <a:pPr marL="457200" indent="-457200" algn="just" fontAlgn="base">
              <a:buNone/>
            </a:pPr>
            <a:r>
              <a:rPr lang="en-US" sz="2000" dirty="0" smtClean="0"/>
              <a:t>eggs</a:t>
            </a:r>
          </a:p>
          <a:p>
            <a:pPr marL="457200" indent="-457200" algn="just" fontAlgn="base">
              <a:buNone/>
            </a:pPr>
            <a:r>
              <a:rPr lang="en-US" sz="2000" dirty="0" smtClean="0"/>
              <a:t>NameError: name ‘eggs’ is not defined</a:t>
            </a:r>
            <a:endParaRPr lang="en-IN" sz="2000" dirty="0" smtClean="0"/>
          </a:p>
        </p:txBody>
      </p:sp>
    </p:spTree>
    <p:extLst>
      <p:ext uri="{BB962C8B-B14F-4D97-AF65-F5344CB8AC3E}">
        <p14:creationId xmlns:p14="http://schemas.microsoft.com/office/powerpoint/2010/main" xmlns="" val="1403244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A41D3BD-21ED-4200-A35D-5864E79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08383"/>
          </a:xfrm>
        </p:spPr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0EAE32C-01B9-4D24-8F7D-680E6749AC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66191"/>
            <a:ext cx="12192000" cy="5446644"/>
          </a:xfrm>
        </p:spPr>
        <p:txBody>
          <a:bodyPr>
            <a:normAutofit/>
          </a:bodyPr>
          <a:lstStyle/>
          <a:p>
            <a:pPr algn="just"/>
            <a:r>
              <a:rPr lang="en-IN" dirty="0" smtClean="0"/>
              <a:t>Ramesh V – BE, ME</a:t>
            </a:r>
            <a:r>
              <a:rPr lang="en-IN" dirty="0"/>
              <a:t>, </a:t>
            </a:r>
            <a:r>
              <a:rPr lang="en-IN" dirty="0" smtClean="0"/>
              <a:t>MBA</a:t>
            </a:r>
            <a:endParaRPr lang="en-IN" dirty="0"/>
          </a:p>
          <a:p>
            <a:pPr algn="just"/>
            <a:r>
              <a:rPr lang="en-IN" dirty="0"/>
              <a:t>Total of </a:t>
            </a:r>
            <a:r>
              <a:rPr lang="en-IN" dirty="0" smtClean="0"/>
              <a:t>16 </a:t>
            </a:r>
            <a:r>
              <a:rPr lang="en-IN" dirty="0"/>
              <a:t>years of experience</a:t>
            </a:r>
          </a:p>
          <a:p>
            <a:pPr algn="just"/>
            <a:r>
              <a:rPr lang="en-IN" dirty="0" smtClean="0"/>
              <a:t>Worked </a:t>
            </a:r>
            <a:r>
              <a:rPr lang="en-IN" dirty="0"/>
              <a:t>with companies like </a:t>
            </a:r>
            <a:r>
              <a:rPr lang="en-IN" dirty="0" smtClean="0"/>
              <a:t>Hexaware, Cognizant, Siebel, ANZ-OTSS, and etc..</a:t>
            </a:r>
            <a:endParaRPr lang="en-IN" dirty="0"/>
          </a:p>
          <a:p>
            <a:pPr algn="just"/>
            <a:r>
              <a:rPr lang="en-IN" dirty="0"/>
              <a:t>Currently into </a:t>
            </a:r>
            <a:r>
              <a:rPr lang="en-IN" dirty="0" smtClean="0"/>
              <a:t>Training for Academic and Corporate</a:t>
            </a:r>
            <a:endParaRPr lang="en-IN" dirty="0"/>
          </a:p>
          <a:p>
            <a:pPr algn="just"/>
            <a:r>
              <a:rPr lang="en-IN" dirty="0" smtClean="0"/>
              <a:t>Technologies – Worked on Java, Python, ML and actively involved in Development and Testing Products and </a:t>
            </a:r>
            <a:r>
              <a:rPr lang="en-IN" smtClean="0"/>
              <a:t>Projects etc</a:t>
            </a:r>
            <a:r>
              <a:rPr lang="en-IN" dirty="0" smtClean="0"/>
              <a:t>..</a:t>
            </a:r>
            <a:endParaRPr lang="en-IN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0" y="808383"/>
            <a:ext cx="12192000" cy="26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403244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A41D3BD-21ED-4200-A35D-5864E79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08383"/>
          </a:xfrm>
        </p:spPr>
        <p:txBody>
          <a:bodyPr>
            <a:normAutofit/>
          </a:bodyPr>
          <a:lstStyle/>
          <a:p>
            <a:r>
              <a:rPr lang="en-US" dirty="0" smtClean="0"/>
              <a:t>In-built Python Exception</a:t>
            </a: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0" y="808383"/>
            <a:ext cx="12192000" cy="26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70EAE32C-01B9-4D24-8F7D-680E6749AC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40904"/>
            <a:ext cx="12192000" cy="5917096"/>
          </a:xfrm>
        </p:spPr>
        <p:txBody>
          <a:bodyPr>
            <a:noAutofit/>
          </a:bodyPr>
          <a:lstStyle/>
          <a:p>
            <a:pPr marL="457200" indent="-457200" algn="just" fontAlgn="base">
              <a:buNone/>
            </a:pPr>
            <a:r>
              <a:rPr lang="en-US" sz="2000" b="1" dirty="0" smtClean="0"/>
              <a:t>m. </a:t>
            </a:r>
            <a:r>
              <a:rPr lang="en-US" sz="2000" b="1" dirty="0" err="1" smtClean="0"/>
              <a:t>NotImplementedError</a:t>
            </a:r>
            <a:r>
              <a:rPr lang="en-US" sz="2000" b="1" dirty="0" smtClean="0"/>
              <a:t> in Python</a:t>
            </a:r>
          </a:p>
          <a:p>
            <a:pPr marL="457200" indent="-457200" algn="just" fontAlgn="base">
              <a:buNone/>
            </a:pPr>
            <a:r>
              <a:rPr lang="en-US" sz="2000" dirty="0" smtClean="0"/>
              <a:t>An abstract method raises a </a:t>
            </a:r>
            <a:r>
              <a:rPr lang="en-US" sz="2000" dirty="0" err="1" smtClean="0"/>
              <a:t>NotImplementedError</a:t>
            </a:r>
            <a:r>
              <a:rPr lang="en-US" sz="2000" dirty="0" smtClean="0"/>
              <a:t>.</a:t>
            </a:r>
          </a:p>
          <a:p>
            <a:pPr marL="457200" indent="-457200" algn="just" fontAlgn="base">
              <a:buNone/>
            </a:pPr>
            <a:endParaRPr lang="en-US" sz="2000" dirty="0" smtClean="0"/>
          </a:p>
          <a:p>
            <a:pPr marL="457200" indent="-457200" algn="just" fontAlgn="base">
              <a:buNone/>
            </a:pPr>
            <a:r>
              <a:rPr lang="en-US" sz="2000" b="1" dirty="0" smtClean="0"/>
              <a:t>n. </a:t>
            </a:r>
            <a:r>
              <a:rPr lang="en-US" sz="2000" b="1" dirty="0" err="1" smtClean="0"/>
              <a:t>OSError</a:t>
            </a:r>
            <a:r>
              <a:rPr lang="en-US" sz="2000" b="1" dirty="0" smtClean="0"/>
              <a:t> in Python</a:t>
            </a:r>
          </a:p>
          <a:p>
            <a:pPr marL="457200" indent="-457200" algn="just" fontAlgn="base">
              <a:buNone/>
            </a:pPr>
            <a:r>
              <a:rPr lang="en-US" sz="2000" dirty="0" smtClean="0"/>
              <a:t>This error is raised when a system operation causes a system-related error.</a:t>
            </a:r>
          </a:p>
          <a:p>
            <a:pPr marL="457200" indent="-457200" algn="just" fontAlgn="base">
              <a:buNone/>
            </a:pPr>
            <a:endParaRPr lang="en-US" sz="2000" dirty="0" smtClean="0"/>
          </a:p>
          <a:p>
            <a:pPr marL="457200" indent="-457200" algn="just" fontAlgn="base">
              <a:buNone/>
            </a:pPr>
            <a:r>
              <a:rPr lang="en-US" sz="2000" b="1" dirty="0" smtClean="0"/>
              <a:t>o. </a:t>
            </a:r>
            <a:r>
              <a:rPr lang="en-US" sz="2000" b="1" dirty="0" err="1" smtClean="0"/>
              <a:t>OverflowError</a:t>
            </a:r>
            <a:r>
              <a:rPr lang="en-US" sz="2000" b="1" dirty="0" smtClean="0"/>
              <a:t> in Python</a:t>
            </a:r>
          </a:p>
          <a:p>
            <a:pPr marL="457200" indent="-457200" algn="just" fontAlgn="base">
              <a:buNone/>
            </a:pPr>
            <a:r>
              <a:rPr lang="en-US" sz="2000" dirty="0" smtClean="0"/>
              <a:t>This raises when the result of an arithmetic operation is too large to be represented.</a:t>
            </a:r>
          </a:p>
          <a:p>
            <a:pPr marL="457200" indent="-457200" algn="just" fontAlgn="base">
              <a:buNone/>
            </a:pPr>
            <a:endParaRPr lang="en-US" sz="2000" dirty="0" smtClean="0"/>
          </a:p>
          <a:p>
            <a:pPr marL="457200" indent="-457200" algn="just" fontAlgn="base">
              <a:buNone/>
            </a:pPr>
            <a:r>
              <a:rPr lang="en-US" sz="2000" b="1" dirty="0" smtClean="0"/>
              <a:t>p. </a:t>
            </a:r>
            <a:r>
              <a:rPr lang="en-US" sz="2000" b="1" dirty="0" err="1" smtClean="0"/>
              <a:t>ReferenceError</a:t>
            </a:r>
            <a:r>
              <a:rPr lang="en-US" sz="2000" b="1" dirty="0" smtClean="0"/>
              <a:t> in Python</a:t>
            </a:r>
          </a:p>
          <a:p>
            <a:pPr marL="457200" indent="-457200" algn="just" fontAlgn="base">
              <a:buNone/>
            </a:pPr>
            <a:r>
              <a:rPr lang="en-US" sz="2000" dirty="0" smtClean="0"/>
              <a:t>This is raised when a weak reference proxy is used to access a garbage collected referent.</a:t>
            </a:r>
          </a:p>
          <a:p>
            <a:pPr marL="457200" indent="-457200" algn="just" fontAlgn="base">
              <a:buNone/>
            </a:pPr>
            <a:endParaRPr lang="en-US" sz="2000" dirty="0" smtClean="0"/>
          </a:p>
          <a:p>
            <a:pPr marL="457200" indent="-457200" algn="just" fontAlgn="base">
              <a:buNone/>
            </a:pPr>
            <a:r>
              <a:rPr lang="en-US" sz="2000" b="1" dirty="0" smtClean="0"/>
              <a:t>q. </a:t>
            </a:r>
            <a:r>
              <a:rPr lang="en-US" sz="2000" b="1" dirty="0" err="1" smtClean="0"/>
              <a:t>RuntimeError</a:t>
            </a:r>
            <a:r>
              <a:rPr lang="en-US" sz="2000" b="1" dirty="0" smtClean="0"/>
              <a:t> in Python</a:t>
            </a:r>
          </a:p>
          <a:p>
            <a:pPr marL="457200" indent="-457200" algn="just" fontAlgn="base">
              <a:buNone/>
            </a:pPr>
            <a:r>
              <a:rPr lang="en-US" sz="2000" dirty="0" smtClean="0"/>
              <a:t>When an error does not fall under any specific category, we call it a </a:t>
            </a:r>
            <a:r>
              <a:rPr lang="en-US" sz="2000" dirty="0" err="1" smtClean="0"/>
              <a:t>RuntimeError</a:t>
            </a:r>
            <a:r>
              <a:rPr lang="en-US" sz="20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1403244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A41D3BD-21ED-4200-A35D-5864E79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08383"/>
          </a:xfrm>
        </p:spPr>
        <p:txBody>
          <a:bodyPr>
            <a:normAutofit/>
          </a:bodyPr>
          <a:lstStyle/>
          <a:p>
            <a:r>
              <a:rPr lang="en-US" dirty="0" smtClean="0"/>
              <a:t>In-built Python Exception</a:t>
            </a: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0" y="808383"/>
            <a:ext cx="12192000" cy="26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70EAE32C-01B9-4D24-8F7D-680E6749AC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40904"/>
            <a:ext cx="12192000" cy="5917096"/>
          </a:xfrm>
        </p:spPr>
        <p:txBody>
          <a:bodyPr>
            <a:noAutofit/>
          </a:bodyPr>
          <a:lstStyle/>
          <a:p>
            <a:pPr marL="457200" indent="-457200" algn="just" fontAlgn="base">
              <a:buNone/>
            </a:pPr>
            <a:r>
              <a:rPr lang="en-US" sz="2000" b="1" dirty="0" smtClean="0"/>
              <a:t>r. StopIteration in Python</a:t>
            </a:r>
          </a:p>
          <a:p>
            <a:pPr marL="457200" indent="-457200" algn="just" fontAlgn="base">
              <a:buNone/>
            </a:pPr>
            <a:r>
              <a:rPr lang="en-US" sz="1400" dirty="0" smtClean="0"/>
              <a:t>The next() function raises StopIteration to indicate that no further item is to be returned by the </a:t>
            </a:r>
            <a:r>
              <a:rPr lang="en-US" sz="1400" dirty="0" err="1" smtClean="0"/>
              <a:t>iterator</a:t>
            </a:r>
            <a:r>
              <a:rPr lang="en-US" sz="1400" dirty="0" smtClean="0"/>
              <a:t>.</a:t>
            </a:r>
          </a:p>
          <a:p>
            <a:pPr marL="457200" indent="-457200" algn="just" fontAlgn="base">
              <a:buNone/>
            </a:pPr>
            <a:r>
              <a:rPr lang="en-US" sz="1400" dirty="0" smtClean="0"/>
              <a:t>def countdown():</a:t>
            </a:r>
          </a:p>
          <a:p>
            <a:pPr marL="457200" indent="-457200" algn="just" fontAlgn="base">
              <a:buNone/>
            </a:pPr>
            <a:r>
              <a:rPr lang="en-US" sz="1400" dirty="0" smtClean="0"/>
              <a:t>         n=4</a:t>
            </a:r>
          </a:p>
          <a:p>
            <a:pPr marL="457200" indent="-457200" algn="just" fontAlgn="base">
              <a:buNone/>
            </a:pPr>
            <a:r>
              <a:rPr lang="en-US" sz="1400" dirty="0" smtClean="0"/>
              <a:t>         while(n&gt;0):</a:t>
            </a:r>
          </a:p>
          <a:p>
            <a:pPr marL="457200" indent="-457200" algn="just" fontAlgn="base">
              <a:buNone/>
            </a:pPr>
            <a:r>
              <a:rPr lang="en-US" sz="1400" dirty="0" smtClean="0"/>
              <a:t>                 yield n</a:t>
            </a:r>
          </a:p>
          <a:p>
            <a:pPr marL="457200" indent="-457200" algn="just" fontAlgn="base">
              <a:buNone/>
            </a:pPr>
            <a:r>
              <a:rPr lang="en-US" sz="1400" dirty="0" smtClean="0"/>
              <a:t>                 n-=1</a:t>
            </a:r>
          </a:p>
          <a:p>
            <a:pPr marL="457200" indent="-457200" algn="just" fontAlgn="base">
              <a:buNone/>
            </a:pPr>
            <a:r>
              <a:rPr lang="en-US" sz="1400" dirty="0" smtClean="0"/>
              <a:t>c=countdown()</a:t>
            </a:r>
          </a:p>
          <a:p>
            <a:pPr marL="457200" indent="-457200" algn="just" fontAlgn="base">
              <a:buNone/>
            </a:pPr>
            <a:r>
              <a:rPr lang="en-US" sz="1400" dirty="0" smtClean="0"/>
              <a:t>next(c)</a:t>
            </a:r>
          </a:p>
          <a:p>
            <a:pPr marL="457200" indent="-457200" algn="just" fontAlgn="base">
              <a:buNone/>
            </a:pPr>
            <a:r>
              <a:rPr lang="en-US" sz="1400" dirty="0" smtClean="0"/>
              <a:t>next(c)</a:t>
            </a:r>
          </a:p>
          <a:p>
            <a:pPr marL="457200" indent="-457200" algn="just" fontAlgn="base">
              <a:buNone/>
            </a:pPr>
            <a:r>
              <a:rPr lang="en-US" sz="1400" dirty="0" smtClean="0"/>
              <a:t>next(c)</a:t>
            </a:r>
          </a:p>
          <a:p>
            <a:pPr marL="457200" indent="-457200" algn="just" fontAlgn="base">
              <a:buNone/>
            </a:pPr>
            <a:r>
              <a:rPr lang="en-US" sz="1400" dirty="0" smtClean="0"/>
              <a:t>next(c)</a:t>
            </a:r>
          </a:p>
          <a:p>
            <a:pPr marL="457200" indent="-457200" algn="just" fontAlgn="base">
              <a:buNone/>
            </a:pPr>
            <a:r>
              <a:rPr lang="en-US" sz="1400" dirty="0" smtClean="0"/>
              <a:t>next(c)</a:t>
            </a:r>
          </a:p>
          <a:p>
            <a:pPr marL="457200" indent="-457200" algn="just" fontAlgn="base">
              <a:buNone/>
            </a:pPr>
            <a:r>
              <a:rPr lang="en-US" sz="1400" b="1" dirty="0" smtClean="0"/>
              <a:t>Produces the following output:</a:t>
            </a:r>
          </a:p>
          <a:p>
            <a:pPr marL="457200" indent="-457200" algn="just" fontAlgn="base">
              <a:buNone/>
            </a:pPr>
            <a:r>
              <a:rPr lang="en-US" sz="1400" dirty="0" smtClean="0"/>
              <a:t>Traceback (most recent call last):</a:t>
            </a:r>
          </a:p>
          <a:p>
            <a:pPr marL="457200" indent="-457200" algn="just" fontAlgn="base">
              <a:buNone/>
            </a:pPr>
            <a:r>
              <a:rPr lang="en-US" sz="1400" dirty="0" smtClean="0"/>
              <a:t>  File "&lt;ipython-input-26-63e87f424354&gt;", line 12, in &lt;module&gt;</a:t>
            </a:r>
          </a:p>
          <a:p>
            <a:pPr marL="457200" indent="-457200" algn="just" fontAlgn="base">
              <a:buNone/>
            </a:pPr>
            <a:r>
              <a:rPr lang="en-US" sz="1400" dirty="0" smtClean="0"/>
              <a:t>    next(c)</a:t>
            </a:r>
          </a:p>
          <a:p>
            <a:pPr marL="457200" indent="-457200" algn="just" fontAlgn="base">
              <a:buNone/>
            </a:pPr>
            <a:r>
              <a:rPr lang="en-US" sz="1400" dirty="0" smtClean="0"/>
              <a:t>StopIteration.</a:t>
            </a:r>
          </a:p>
        </p:txBody>
      </p:sp>
    </p:spTree>
    <p:extLst>
      <p:ext uri="{BB962C8B-B14F-4D97-AF65-F5344CB8AC3E}">
        <p14:creationId xmlns:p14="http://schemas.microsoft.com/office/powerpoint/2010/main" xmlns="" val="1403244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A41D3BD-21ED-4200-A35D-5864E79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08383"/>
          </a:xfrm>
        </p:spPr>
        <p:txBody>
          <a:bodyPr>
            <a:normAutofit/>
          </a:bodyPr>
          <a:lstStyle/>
          <a:p>
            <a:r>
              <a:rPr lang="en-US" dirty="0" smtClean="0"/>
              <a:t>In-built Python Exception</a:t>
            </a: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0" y="808383"/>
            <a:ext cx="12192000" cy="26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70EAE32C-01B9-4D24-8F7D-680E6749AC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40904"/>
            <a:ext cx="12192000" cy="5917096"/>
          </a:xfrm>
        </p:spPr>
        <p:txBody>
          <a:bodyPr>
            <a:noAutofit/>
          </a:bodyPr>
          <a:lstStyle/>
          <a:p>
            <a:pPr marL="457200" indent="-457200" algn="just" fontAlgn="base">
              <a:buNone/>
            </a:pPr>
            <a:r>
              <a:rPr lang="en-US" sz="2000" b="1" dirty="0" smtClean="0"/>
              <a:t>s. </a:t>
            </a:r>
            <a:r>
              <a:rPr lang="en-US" sz="2000" b="1" dirty="0" err="1" smtClean="0"/>
              <a:t>IndentationError</a:t>
            </a:r>
            <a:r>
              <a:rPr lang="en-US" sz="2000" b="1" dirty="0" smtClean="0"/>
              <a:t> in Python</a:t>
            </a:r>
          </a:p>
          <a:p>
            <a:pPr marL="457200" indent="-457200" algn="just" fontAlgn="base">
              <a:buNone/>
            </a:pPr>
            <a:r>
              <a:rPr lang="en-US" sz="2000" dirty="0" smtClean="0"/>
              <a:t>An </a:t>
            </a:r>
            <a:r>
              <a:rPr lang="en-US" sz="2000" dirty="0" err="1" smtClean="0"/>
              <a:t>IndentationError</a:t>
            </a:r>
            <a:r>
              <a:rPr lang="en-US" sz="2000" dirty="0" smtClean="0"/>
              <a:t> raises on incorrect indentation.</a:t>
            </a:r>
          </a:p>
          <a:p>
            <a:pPr marL="457200" indent="-457200" algn="just" fontAlgn="base">
              <a:buNone/>
            </a:pPr>
            <a:endParaRPr lang="en-US" sz="2000" dirty="0" smtClean="0"/>
          </a:p>
          <a:p>
            <a:pPr marL="457200" indent="-457200" algn="just" fontAlgn="base">
              <a:buNone/>
            </a:pPr>
            <a:r>
              <a:rPr lang="en-US" sz="2000" b="1" dirty="0" smtClean="0"/>
              <a:t>t. </a:t>
            </a:r>
            <a:r>
              <a:rPr lang="en-US" sz="2000" b="1" dirty="0" err="1" smtClean="0"/>
              <a:t>TabError</a:t>
            </a:r>
            <a:r>
              <a:rPr lang="en-US" sz="2000" b="1" dirty="0" smtClean="0"/>
              <a:t> in Python</a:t>
            </a:r>
          </a:p>
          <a:p>
            <a:pPr marL="457200" indent="-457200" algn="just" fontAlgn="base">
              <a:buNone/>
            </a:pPr>
            <a:r>
              <a:rPr lang="en-US" sz="2000" dirty="0" smtClean="0"/>
              <a:t>When the indentation is inconsistent in tabs and spaces, there’s a </a:t>
            </a:r>
            <a:r>
              <a:rPr lang="en-US" sz="2000" dirty="0" err="1" smtClean="0"/>
              <a:t>TabError</a:t>
            </a:r>
            <a:r>
              <a:rPr lang="en-US" sz="2000" dirty="0" smtClean="0"/>
              <a:t>.</a:t>
            </a:r>
          </a:p>
          <a:p>
            <a:pPr marL="457200" indent="-457200" algn="just" fontAlgn="base">
              <a:buNone/>
            </a:pPr>
            <a:endParaRPr lang="en-US" sz="2000" dirty="0" smtClean="0"/>
          </a:p>
          <a:p>
            <a:pPr marL="457200" indent="-457200" algn="just" fontAlgn="base">
              <a:buNone/>
            </a:pPr>
            <a:r>
              <a:rPr lang="en-US" sz="2000" b="1" dirty="0" smtClean="0"/>
              <a:t>u. </a:t>
            </a:r>
            <a:r>
              <a:rPr lang="en-US" sz="2000" b="1" dirty="0" err="1" smtClean="0"/>
              <a:t>SystemError</a:t>
            </a:r>
            <a:r>
              <a:rPr lang="en-US" sz="2000" b="1" dirty="0" smtClean="0"/>
              <a:t> in Python</a:t>
            </a:r>
          </a:p>
          <a:p>
            <a:pPr marL="457200" indent="-457200" algn="just" fontAlgn="base">
              <a:buNone/>
            </a:pPr>
            <a:r>
              <a:rPr lang="en-US" sz="2000" dirty="0" smtClean="0"/>
              <a:t>When the interpreter detects an internal error, it’s a </a:t>
            </a:r>
            <a:r>
              <a:rPr lang="en-US" sz="2000" dirty="0" err="1" smtClean="0"/>
              <a:t>SystemError</a:t>
            </a:r>
            <a:r>
              <a:rPr lang="en-US" sz="2000" dirty="0" smtClean="0"/>
              <a:t>.</a:t>
            </a:r>
          </a:p>
          <a:p>
            <a:pPr marL="457200" indent="-457200" algn="just" fontAlgn="base">
              <a:buNone/>
            </a:pPr>
            <a:endParaRPr lang="en-US" sz="2000" dirty="0" smtClean="0"/>
          </a:p>
          <a:p>
            <a:pPr marL="457200" indent="-457200" algn="just" fontAlgn="base">
              <a:buNone/>
            </a:pPr>
            <a:r>
              <a:rPr lang="en-US" sz="2000" b="1" dirty="0" smtClean="0"/>
              <a:t>v. </a:t>
            </a:r>
            <a:r>
              <a:rPr lang="en-US" sz="2000" b="1" dirty="0" err="1" smtClean="0"/>
              <a:t>SystemExit</a:t>
            </a:r>
            <a:r>
              <a:rPr lang="en-US" sz="2000" b="1" dirty="0" smtClean="0"/>
              <a:t> in Python</a:t>
            </a:r>
          </a:p>
          <a:p>
            <a:pPr marL="457200" indent="-457200" algn="just" fontAlgn="base">
              <a:buNone/>
            </a:pPr>
            <a:r>
              <a:rPr lang="en-US" sz="2000" dirty="0" smtClean="0"/>
              <a:t>The </a:t>
            </a:r>
            <a:r>
              <a:rPr lang="en-US" sz="2000" dirty="0" err="1" smtClean="0"/>
              <a:t>sys.exit</a:t>
            </a:r>
            <a:r>
              <a:rPr lang="en-US" sz="2000" dirty="0" smtClean="0"/>
              <a:t>() function raises this one.</a:t>
            </a:r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xmlns="" val="1403244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A41D3BD-21ED-4200-A35D-5864E79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08383"/>
          </a:xfrm>
        </p:spPr>
        <p:txBody>
          <a:bodyPr>
            <a:normAutofit/>
          </a:bodyPr>
          <a:lstStyle/>
          <a:p>
            <a:r>
              <a:rPr lang="en-US" dirty="0" smtClean="0"/>
              <a:t>In-built Python Exception</a:t>
            </a: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0" y="808383"/>
            <a:ext cx="12192000" cy="26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70EAE32C-01B9-4D24-8F7D-680E6749AC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40904"/>
            <a:ext cx="12192000" cy="5917096"/>
          </a:xfrm>
        </p:spPr>
        <p:txBody>
          <a:bodyPr>
            <a:noAutofit/>
          </a:bodyPr>
          <a:lstStyle/>
          <a:p>
            <a:pPr marL="457200" indent="-457200" algn="just" fontAlgn="base">
              <a:buNone/>
            </a:pPr>
            <a:r>
              <a:rPr lang="en-US" b="1" dirty="0" smtClean="0"/>
              <a:t>s. </a:t>
            </a:r>
            <a:r>
              <a:rPr lang="en-US" b="1" dirty="0" err="1" smtClean="0"/>
              <a:t>IndentationError</a:t>
            </a:r>
            <a:r>
              <a:rPr lang="en-US" b="1" dirty="0" smtClean="0"/>
              <a:t> in Python</a:t>
            </a:r>
          </a:p>
          <a:p>
            <a:pPr marL="457200" indent="-457200" algn="just" fontAlgn="base">
              <a:buNone/>
            </a:pPr>
            <a:r>
              <a:rPr lang="en-US" dirty="0" smtClean="0"/>
              <a:t>An </a:t>
            </a:r>
            <a:r>
              <a:rPr lang="en-US" dirty="0" err="1" smtClean="0"/>
              <a:t>IndentationError</a:t>
            </a:r>
            <a:r>
              <a:rPr lang="en-US" dirty="0" smtClean="0"/>
              <a:t> raises on incorrect indentation.</a:t>
            </a:r>
          </a:p>
          <a:p>
            <a:pPr marL="457200" indent="-457200" algn="just" fontAlgn="base">
              <a:buNone/>
            </a:pPr>
            <a:endParaRPr lang="en-US" dirty="0" smtClean="0"/>
          </a:p>
          <a:p>
            <a:pPr marL="457200" indent="-457200" algn="just" fontAlgn="base">
              <a:buNone/>
            </a:pPr>
            <a:r>
              <a:rPr lang="en-US" b="1" dirty="0" smtClean="0"/>
              <a:t>t. </a:t>
            </a:r>
            <a:r>
              <a:rPr lang="en-US" b="1" dirty="0" err="1" smtClean="0"/>
              <a:t>TabError</a:t>
            </a:r>
            <a:r>
              <a:rPr lang="en-US" b="1" dirty="0" smtClean="0"/>
              <a:t> in Python</a:t>
            </a:r>
          </a:p>
          <a:p>
            <a:pPr marL="457200" indent="-457200" algn="just" fontAlgn="base">
              <a:buNone/>
            </a:pPr>
            <a:r>
              <a:rPr lang="en-US" dirty="0" smtClean="0"/>
              <a:t>When the indentation is inconsistent in tabs and spaces, there’s a </a:t>
            </a:r>
            <a:r>
              <a:rPr lang="en-US" dirty="0" err="1" smtClean="0"/>
              <a:t>TabError</a:t>
            </a:r>
            <a:r>
              <a:rPr lang="en-US" dirty="0" smtClean="0"/>
              <a:t>.</a:t>
            </a:r>
          </a:p>
          <a:p>
            <a:pPr marL="457200" indent="-457200" algn="just" fontAlgn="base">
              <a:buNone/>
            </a:pPr>
            <a:endParaRPr lang="en-US" dirty="0" smtClean="0"/>
          </a:p>
          <a:p>
            <a:pPr marL="457200" indent="-457200" algn="just" fontAlgn="base">
              <a:buNone/>
            </a:pPr>
            <a:r>
              <a:rPr lang="en-US" b="1" dirty="0" smtClean="0"/>
              <a:t>u. </a:t>
            </a:r>
            <a:r>
              <a:rPr lang="en-US" b="1" dirty="0" err="1" smtClean="0"/>
              <a:t>SystemError</a:t>
            </a:r>
            <a:r>
              <a:rPr lang="en-US" b="1" dirty="0" smtClean="0"/>
              <a:t> in Python</a:t>
            </a:r>
          </a:p>
          <a:p>
            <a:pPr marL="457200" indent="-457200" algn="just" fontAlgn="base">
              <a:buNone/>
            </a:pPr>
            <a:r>
              <a:rPr lang="en-US" dirty="0" smtClean="0"/>
              <a:t>When the interpreter detects an internal error, it’s a </a:t>
            </a:r>
            <a:r>
              <a:rPr lang="en-US" dirty="0" err="1" smtClean="0"/>
              <a:t>SystemError</a:t>
            </a:r>
            <a:r>
              <a:rPr lang="en-US" dirty="0" smtClean="0"/>
              <a:t>.</a:t>
            </a:r>
          </a:p>
          <a:p>
            <a:pPr marL="457200" indent="-457200" algn="just" fontAlgn="base">
              <a:buNone/>
            </a:pPr>
            <a:endParaRPr lang="en-US" dirty="0" smtClean="0"/>
          </a:p>
          <a:p>
            <a:pPr marL="457200" indent="-457200" algn="just" fontAlgn="base">
              <a:buNone/>
            </a:pPr>
            <a:r>
              <a:rPr lang="en-US" b="1" dirty="0" smtClean="0"/>
              <a:t>v. </a:t>
            </a:r>
            <a:r>
              <a:rPr lang="en-US" b="1" dirty="0" err="1" smtClean="0"/>
              <a:t>SystemExit</a:t>
            </a:r>
            <a:r>
              <a:rPr lang="en-US" b="1" dirty="0" smtClean="0"/>
              <a:t> in Python</a:t>
            </a:r>
          </a:p>
          <a:p>
            <a:pPr marL="457200" indent="-457200" algn="just" fontAlgn="base">
              <a:buNone/>
            </a:pPr>
            <a:r>
              <a:rPr lang="en-US" dirty="0" smtClean="0"/>
              <a:t>The </a:t>
            </a:r>
            <a:r>
              <a:rPr lang="en-US" dirty="0" err="1" smtClean="0"/>
              <a:t>sys.exit</a:t>
            </a:r>
            <a:r>
              <a:rPr lang="en-US" dirty="0" smtClean="0"/>
              <a:t>() function raises this one.</a:t>
            </a: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xmlns="" val="1403244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A41D3BD-21ED-4200-A35D-5864E79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08383"/>
          </a:xfrm>
        </p:spPr>
        <p:txBody>
          <a:bodyPr>
            <a:normAutofit/>
          </a:bodyPr>
          <a:lstStyle/>
          <a:p>
            <a:r>
              <a:rPr lang="en-US" dirty="0" smtClean="0"/>
              <a:t>In-built Python Exception</a:t>
            </a: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0" y="808383"/>
            <a:ext cx="12192000" cy="26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70EAE32C-01B9-4D24-8F7D-680E6749AC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40904"/>
            <a:ext cx="12192000" cy="5917096"/>
          </a:xfrm>
        </p:spPr>
        <p:txBody>
          <a:bodyPr>
            <a:noAutofit/>
          </a:bodyPr>
          <a:lstStyle/>
          <a:p>
            <a:pPr marL="457200" indent="-457200" algn="just" fontAlgn="base">
              <a:buNone/>
            </a:pPr>
            <a:r>
              <a:rPr lang="en-US" b="1" dirty="0" smtClean="0"/>
              <a:t>w. TypeError in Python</a:t>
            </a:r>
          </a:p>
          <a:p>
            <a:pPr marL="457200" indent="-457200" algn="just" fontAlgn="base">
              <a:buNone/>
            </a:pPr>
            <a:endParaRPr lang="en-US" dirty="0" smtClean="0"/>
          </a:p>
          <a:p>
            <a:pPr marL="457200" indent="-457200" algn="just" fontAlgn="base">
              <a:buNone/>
            </a:pPr>
            <a:r>
              <a:rPr lang="en-US" dirty="0" smtClean="0"/>
              <a:t>When we apply a function or an operation to an object of incorrect type, we get a TypeError.</a:t>
            </a:r>
          </a:p>
          <a:p>
            <a:pPr marL="457200" indent="-457200" algn="just" fontAlgn="base">
              <a:buNone/>
            </a:pPr>
            <a:r>
              <a:rPr lang="en-US" dirty="0" smtClean="0"/>
              <a:t>'10'+10</a:t>
            </a:r>
          </a:p>
          <a:p>
            <a:pPr marL="457200" indent="-457200" algn="just" fontAlgn="base">
              <a:buNone/>
            </a:pPr>
            <a:r>
              <a:rPr lang="en-US" dirty="0" smtClean="0"/>
              <a:t>Traceback (most recent call last):</a:t>
            </a:r>
          </a:p>
          <a:p>
            <a:pPr marL="457200" indent="-457200" algn="just" fontAlgn="base">
              <a:buNone/>
            </a:pPr>
            <a:r>
              <a:rPr lang="en-US" dirty="0" smtClean="0"/>
              <a:t>File “&lt;#####&gt;”, line 1, in &lt;module&gt;</a:t>
            </a:r>
          </a:p>
          <a:p>
            <a:pPr marL="457200" indent="-457200" algn="just" fontAlgn="base">
              <a:buNone/>
            </a:pPr>
            <a:r>
              <a:rPr lang="en-US" dirty="0" smtClean="0"/>
              <a:t>’10’+10</a:t>
            </a:r>
          </a:p>
          <a:p>
            <a:pPr marL="457200" indent="-457200" algn="just" fontAlgn="base">
              <a:buNone/>
            </a:pPr>
            <a:endParaRPr lang="en-US" dirty="0" smtClean="0"/>
          </a:p>
          <a:p>
            <a:pPr marL="457200" indent="-457200" algn="just" fontAlgn="base">
              <a:buNone/>
            </a:pPr>
            <a:r>
              <a:rPr lang="en-US" dirty="0" smtClean="0"/>
              <a:t>TypeError: must be str, not int</a:t>
            </a: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xmlns="" val="1403244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A41D3BD-21ED-4200-A35D-5864E79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08383"/>
          </a:xfrm>
        </p:spPr>
        <p:txBody>
          <a:bodyPr>
            <a:normAutofit/>
          </a:bodyPr>
          <a:lstStyle/>
          <a:p>
            <a:r>
              <a:rPr lang="en-US" dirty="0" smtClean="0"/>
              <a:t>In-built Python Exception</a:t>
            </a: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0" y="808383"/>
            <a:ext cx="12192000" cy="26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70EAE32C-01B9-4D24-8F7D-680E6749AC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40904"/>
            <a:ext cx="12192000" cy="5917096"/>
          </a:xfrm>
        </p:spPr>
        <p:txBody>
          <a:bodyPr>
            <a:noAutofit/>
          </a:bodyPr>
          <a:lstStyle/>
          <a:p>
            <a:pPr marL="457200" indent="-457200" algn="just" fontAlgn="base">
              <a:buNone/>
            </a:pPr>
            <a:r>
              <a:rPr lang="en-US" b="1" dirty="0" smtClean="0"/>
              <a:t>w. TypeError in Python</a:t>
            </a:r>
          </a:p>
          <a:p>
            <a:pPr marL="457200" indent="-457200" algn="just" fontAlgn="base">
              <a:buNone/>
            </a:pPr>
            <a:endParaRPr lang="en-US" dirty="0" smtClean="0"/>
          </a:p>
          <a:p>
            <a:pPr marL="457200" indent="-457200" algn="just" fontAlgn="base">
              <a:buNone/>
            </a:pPr>
            <a:r>
              <a:rPr lang="en-US" dirty="0" smtClean="0"/>
              <a:t>When we apply a function or an operation to an object of incorrect type, we get a TypeError.</a:t>
            </a:r>
          </a:p>
          <a:p>
            <a:pPr marL="457200" indent="-457200" algn="just" fontAlgn="base">
              <a:buNone/>
            </a:pPr>
            <a:r>
              <a:rPr lang="en-US" dirty="0" smtClean="0"/>
              <a:t>'10'+10</a:t>
            </a:r>
          </a:p>
          <a:p>
            <a:pPr marL="457200" indent="-457200" algn="just" fontAlgn="base">
              <a:buNone/>
            </a:pPr>
            <a:r>
              <a:rPr lang="en-US" dirty="0" smtClean="0"/>
              <a:t>Traceback (most recent call last):</a:t>
            </a:r>
          </a:p>
          <a:p>
            <a:pPr marL="457200" indent="-457200" algn="just" fontAlgn="base">
              <a:buNone/>
            </a:pPr>
            <a:r>
              <a:rPr lang="en-US" dirty="0" smtClean="0"/>
              <a:t>File “&lt;#####&gt;”, line 1, in &lt;module&gt;</a:t>
            </a:r>
          </a:p>
          <a:p>
            <a:pPr marL="457200" indent="-457200" algn="just" fontAlgn="base">
              <a:buNone/>
            </a:pPr>
            <a:r>
              <a:rPr lang="en-US" dirty="0" smtClean="0"/>
              <a:t>’10’+10</a:t>
            </a:r>
          </a:p>
          <a:p>
            <a:pPr marL="457200" indent="-457200" algn="just" fontAlgn="base">
              <a:buNone/>
            </a:pPr>
            <a:endParaRPr lang="en-US" dirty="0" smtClean="0"/>
          </a:p>
          <a:p>
            <a:pPr marL="457200" indent="-457200" algn="just" fontAlgn="base">
              <a:buNone/>
            </a:pPr>
            <a:r>
              <a:rPr lang="en-US" dirty="0" smtClean="0"/>
              <a:t>TypeError: must be str, not int</a:t>
            </a: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xmlns="" val="1403244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A41D3BD-21ED-4200-A35D-5864E79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08383"/>
          </a:xfrm>
        </p:spPr>
        <p:txBody>
          <a:bodyPr>
            <a:normAutofit/>
          </a:bodyPr>
          <a:lstStyle/>
          <a:p>
            <a:r>
              <a:rPr lang="en-US" dirty="0" smtClean="0"/>
              <a:t>In-built Python Exception</a:t>
            </a: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0" y="808383"/>
            <a:ext cx="12192000" cy="26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70EAE32C-01B9-4D24-8F7D-680E6749AC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40904"/>
            <a:ext cx="12192000" cy="5917096"/>
          </a:xfrm>
        </p:spPr>
        <p:txBody>
          <a:bodyPr>
            <a:noAutofit/>
          </a:bodyPr>
          <a:lstStyle/>
          <a:p>
            <a:pPr marL="457200" indent="-457200" algn="just" fontAlgn="base">
              <a:buNone/>
            </a:pPr>
            <a:r>
              <a:rPr lang="en-US" sz="2000" b="1" dirty="0" smtClean="0"/>
              <a:t>x. </a:t>
            </a:r>
            <a:r>
              <a:rPr lang="en-US" sz="2000" b="1" dirty="0" err="1" smtClean="0"/>
              <a:t>UnboundLocalError</a:t>
            </a:r>
            <a:r>
              <a:rPr lang="en-US" sz="2000" b="1" dirty="0" smtClean="0"/>
              <a:t> in Python</a:t>
            </a:r>
          </a:p>
          <a:p>
            <a:pPr marL="457200" indent="-457200" algn="just" fontAlgn="base">
              <a:buNone/>
            </a:pPr>
            <a:r>
              <a:rPr lang="en-US" sz="2000" dirty="0" smtClean="0"/>
              <a:t>We get an </a:t>
            </a:r>
            <a:r>
              <a:rPr lang="en-US" sz="2000" dirty="0" err="1" smtClean="0"/>
              <a:t>UnboundLocalError</a:t>
            </a:r>
            <a:r>
              <a:rPr lang="en-US" sz="2000" dirty="0" smtClean="0"/>
              <a:t> when you try to access a local variable without first assigning a value to it.</a:t>
            </a:r>
          </a:p>
          <a:p>
            <a:pPr marL="457200" indent="-457200" algn="just" fontAlgn="base">
              <a:buNone/>
            </a:pPr>
            <a:endParaRPr lang="en-US" sz="2000" dirty="0" smtClean="0"/>
          </a:p>
          <a:p>
            <a:pPr marL="457200" indent="-457200" algn="just" fontAlgn="base">
              <a:buNone/>
            </a:pPr>
            <a:r>
              <a:rPr lang="en-US" sz="2000" dirty="0" smtClean="0"/>
              <a:t>def </a:t>
            </a:r>
            <a:r>
              <a:rPr lang="en-US" sz="2000" dirty="0" err="1" smtClean="0"/>
              <a:t>sayhi</a:t>
            </a:r>
            <a:r>
              <a:rPr lang="en-US" sz="2000" dirty="0" smtClean="0"/>
              <a:t>():</a:t>
            </a:r>
          </a:p>
          <a:p>
            <a:pPr marL="457200" indent="-457200" algn="just" fontAlgn="base">
              <a:buNone/>
            </a:pPr>
            <a:r>
              <a:rPr lang="en-US" sz="2000" dirty="0" smtClean="0"/>
              <a:t>        m+=1</a:t>
            </a:r>
          </a:p>
          <a:p>
            <a:pPr marL="457200" indent="-457200" algn="just" fontAlgn="base">
              <a:buNone/>
            </a:pPr>
            <a:r>
              <a:rPr lang="en-US" sz="2000" dirty="0" smtClean="0"/>
              <a:t>        print(m)</a:t>
            </a:r>
          </a:p>
          <a:p>
            <a:pPr marL="457200" indent="-457200" algn="just" fontAlgn="base">
              <a:buNone/>
            </a:pPr>
            <a:r>
              <a:rPr lang="en-US" sz="2000" dirty="0" err="1" smtClean="0"/>
              <a:t>sayhi</a:t>
            </a:r>
            <a:r>
              <a:rPr lang="en-US" sz="2000" dirty="0" smtClean="0"/>
              <a:t>()</a:t>
            </a:r>
          </a:p>
          <a:p>
            <a:pPr marL="457200" indent="-457200" algn="just" fontAlgn="base">
              <a:buNone/>
            </a:pPr>
            <a:endParaRPr lang="en-US" sz="2000" dirty="0" smtClean="0"/>
          </a:p>
          <a:p>
            <a:pPr marL="457200" indent="-457200" algn="just" fontAlgn="base">
              <a:buNone/>
            </a:pPr>
            <a:r>
              <a:rPr lang="en-US" sz="2000" dirty="0" smtClean="0"/>
              <a:t>Traceback (most recent call last):</a:t>
            </a:r>
          </a:p>
          <a:p>
            <a:pPr marL="457200" indent="-457200" algn="just" fontAlgn="base">
              <a:buNone/>
            </a:pPr>
            <a:r>
              <a:rPr lang="en-US" sz="2000" dirty="0" smtClean="0"/>
              <a:t>File “&lt;pyshell#53&gt;”, line 1, in &lt;module&gt;</a:t>
            </a:r>
          </a:p>
          <a:p>
            <a:pPr marL="457200" indent="-457200" algn="just" fontAlgn="base">
              <a:buNone/>
            </a:pPr>
            <a:r>
              <a:rPr lang="en-US" sz="2000" dirty="0" err="1" smtClean="0"/>
              <a:t>sayhi</a:t>
            </a:r>
            <a:r>
              <a:rPr lang="en-US" sz="2000" dirty="0" smtClean="0"/>
              <a:t>()</a:t>
            </a:r>
          </a:p>
          <a:p>
            <a:pPr marL="457200" indent="-457200" algn="just" fontAlgn="base">
              <a:buNone/>
            </a:pPr>
            <a:r>
              <a:rPr lang="en-US" sz="2000" dirty="0" smtClean="0"/>
              <a:t>File “&lt;pyshell#52&gt;”, line 2, in </a:t>
            </a:r>
            <a:r>
              <a:rPr lang="en-US" sz="2000" dirty="0" err="1" smtClean="0"/>
              <a:t>sayhi</a:t>
            </a:r>
            <a:endParaRPr lang="en-US" sz="2000" dirty="0" smtClean="0"/>
          </a:p>
          <a:p>
            <a:pPr marL="457200" indent="-457200" algn="just" fontAlgn="base">
              <a:buNone/>
            </a:pPr>
            <a:r>
              <a:rPr lang="en-US" sz="2000" dirty="0" smtClean="0"/>
              <a:t>m+=1</a:t>
            </a:r>
          </a:p>
          <a:p>
            <a:pPr marL="457200" indent="-457200" algn="just" fontAlgn="base">
              <a:buNone/>
            </a:pPr>
            <a:r>
              <a:rPr lang="en-US" sz="2000" dirty="0" err="1" smtClean="0"/>
              <a:t>UnboundLocalError</a:t>
            </a:r>
            <a:r>
              <a:rPr lang="en-US" sz="2000" dirty="0" smtClean="0"/>
              <a:t>: local variable ‘m’ referenced before assignment</a:t>
            </a:r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xmlns="" val="1403244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A41D3BD-21ED-4200-A35D-5864E79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08383"/>
          </a:xfrm>
        </p:spPr>
        <p:txBody>
          <a:bodyPr>
            <a:normAutofit/>
          </a:bodyPr>
          <a:lstStyle/>
          <a:p>
            <a:r>
              <a:rPr lang="en-US" dirty="0" smtClean="0"/>
              <a:t>In-built Python Exception</a:t>
            </a: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0" y="808383"/>
            <a:ext cx="12192000" cy="26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70EAE32C-01B9-4D24-8F7D-680E6749AC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40904"/>
            <a:ext cx="12192000" cy="5917096"/>
          </a:xfrm>
        </p:spPr>
        <p:txBody>
          <a:bodyPr>
            <a:noAutofit/>
          </a:bodyPr>
          <a:lstStyle/>
          <a:p>
            <a:pPr marL="457200" indent="-457200" algn="just" fontAlgn="base">
              <a:buNone/>
            </a:pPr>
            <a:r>
              <a:rPr lang="en-US" sz="2400" b="1" dirty="0" smtClean="0"/>
              <a:t>y. </a:t>
            </a:r>
            <a:r>
              <a:rPr lang="en-US" sz="2400" b="1" dirty="0" err="1" smtClean="0"/>
              <a:t>UnicodeError</a:t>
            </a:r>
            <a:r>
              <a:rPr lang="en-US" sz="2400" b="1" dirty="0" smtClean="0"/>
              <a:t> in Python</a:t>
            </a:r>
          </a:p>
          <a:p>
            <a:pPr marL="457200" indent="-457200" algn="just" fontAlgn="base">
              <a:buNone/>
            </a:pPr>
            <a:r>
              <a:rPr lang="en-US" sz="2400" dirty="0" smtClean="0"/>
              <a:t>When a Unicode-related encoding/decoding error occurs, you get the</a:t>
            </a:r>
          </a:p>
          <a:p>
            <a:pPr marL="457200" indent="-457200" algn="just" fontAlgn="base">
              <a:buNone/>
            </a:pPr>
            <a:r>
              <a:rPr lang="en-US" sz="2400" dirty="0" err="1" smtClean="0"/>
              <a:t>UnicodeError</a:t>
            </a:r>
            <a:r>
              <a:rPr lang="en-US" sz="2400" dirty="0" smtClean="0"/>
              <a:t> exception.</a:t>
            </a:r>
          </a:p>
          <a:p>
            <a:pPr marL="457200" indent="-457200" algn="just" fontAlgn="base">
              <a:buNone/>
            </a:pPr>
            <a:endParaRPr lang="en-US" sz="2400" dirty="0" smtClean="0"/>
          </a:p>
          <a:p>
            <a:pPr marL="457200" indent="-457200" algn="just" fontAlgn="base">
              <a:buNone/>
            </a:pPr>
            <a:r>
              <a:rPr lang="en-US" sz="2400" b="1" dirty="0" smtClean="0"/>
              <a:t>z. </a:t>
            </a:r>
            <a:r>
              <a:rPr lang="en-US" sz="2400" b="1" dirty="0" err="1" smtClean="0"/>
              <a:t>UnicodeEncodeError</a:t>
            </a:r>
            <a:r>
              <a:rPr lang="en-US" sz="2400" b="1" dirty="0" smtClean="0"/>
              <a:t> in Python</a:t>
            </a:r>
          </a:p>
          <a:p>
            <a:pPr marL="457200" indent="-457200" algn="just" fontAlgn="base">
              <a:buNone/>
            </a:pPr>
            <a:r>
              <a:rPr lang="en-US" sz="2400" dirty="0" smtClean="0"/>
              <a:t>This is a Unicode error during encoding.</a:t>
            </a:r>
          </a:p>
          <a:p>
            <a:pPr marL="457200" indent="-457200" algn="just" fontAlgn="base">
              <a:buNone/>
            </a:pPr>
            <a:endParaRPr lang="en-US" sz="2400" dirty="0" smtClean="0"/>
          </a:p>
          <a:p>
            <a:pPr marL="457200" indent="-457200" algn="just" fontAlgn="base">
              <a:buNone/>
            </a:pPr>
            <a:r>
              <a:rPr lang="en-US" sz="2400" b="1" dirty="0" err="1" smtClean="0"/>
              <a:t>aa</a:t>
            </a:r>
            <a:r>
              <a:rPr lang="en-US" sz="2400" b="1" dirty="0" smtClean="0"/>
              <a:t>. </a:t>
            </a:r>
            <a:r>
              <a:rPr lang="en-US" sz="2400" b="1" dirty="0" err="1" smtClean="0"/>
              <a:t>UnicodeDecodeError</a:t>
            </a:r>
            <a:r>
              <a:rPr lang="en-US" sz="2400" b="1" dirty="0" smtClean="0"/>
              <a:t> in Python</a:t>
            </a:r>
          </a:p>
          <a:p>
            <a:pPr marL="457200" indent="-457200" algn="just" fontAlgn="base">
              <a:buNone/>
            </a:pPr>
            <a:r>
              <a:rPr lang="en-US" sz="2400" dirty="0" smtClean="0"/>
              <a:t>The Unicode error during decoding is termed </a:t>
            </a:r>
            <a:r>
              <a:rPr lang="en-US" sz="2400" dirty="0" err="1" smtClean="0"/>
              <a:t>UnicodeDecodeError</a:t>
            </a:r>
            <a:r>
              <a:rPr lang="en-US" sz="2400" dirty="0" smtClean="0"/>
              <a:t>.</a:t>
            </a:r>
          </a:p>
          <a:p>
            <a:pPr marL="457200" indent="-457200" algn="just" fontAlgn="base">
              <a:buNone/>
            </a:pPr>
            <a:endParaRPr lang="en-US" sz="2400" dirty="0" smtClean="0"/>
          </a:p>
          <a:p>
            <a:pPr marL="457200" indent="-457200" algn="just" fontAlgn="base">
              <a:buNone/>
            </a:pPr>
            <a:r>
              <a:rPr lang="en-US" sz="2400" b="1" dirty="0" smtClean="0"/>
              <a:t>ab. </a:t>
            </a:r>
            <a:r>
              <a:rPr lang="en-US" sz="2400" b="1" dirty="0" err="1" smtClean="0"/>
              <a:t>UnicodeTranslateError</a:t>
            </a:r>
            <a:r>
              <a:rPr lang="en-US" sz="2400" b="1" dirty="0" smtClean="0"/>
              <a:t> in Python</a:t>
            </a:r>
          </a:p>
          <a:p>
            <a:pPr marL="457200" indent="-457200" algn="just" fontAlgn="base">
              <a:buNone/>
            </a:pPr>
            <a:r>
              <a:rPr lang="en-US" sz="2400" dirty="0" smtClean="0"/>
              <a:t>A </a:t>
            </a:r>
            <a:r>
              <a:rPr lang="en-US" sz="2400" dirty="0" err="1" smtClean="0"/>
              <a:t>UnicodeTranslateError</a:t>
            </a:r>
            <a:r>
              <a:rPr lang="en-US" sz="2400" dirty="0" smtClean="0"/>
              <a:t> occurs during </a:t>
            </a:r>
            <a:r>
              <a:rPr lang="en-US" sz="2400" smtClean="0"/>
              <a:t>translating..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xmlns="" val="1403244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A41D3BD-21ED-4200-A35D-5864E79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08383"/>
          </a:xfrm>
        </p:spPr>
        <p:txBody>
          <a:bodyPr>
            <a:normAutofit/>
          </a:bodyPr>
          <a:lstStyle/>
          <a:p>
            <a:r>
              <a:rPr lang="en-US" dirty="0" smtClean="0"/>
              <a:t>In-built Python Exception</a:t>
            </a: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0" y="808383"/>
            <a:ext cx="12192000" cy="26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70EAE32C-01B9-4D24-8F7D-680E6749AC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40904"/>
            <a:ext cx="12192000" cy="5917096"/>
          </a:xfrm>
        </p:spPr>
        <p:txBody>
          <a:bodyPr>
            <a:noAutofit/>
          </a:bodyPr>
          <a:lstStyle/>
          <a:p>
            <a:pPr marL="457200" indent="-457200" algn="just" fontAlgn="base">
              <a:buNone/>
            </a:pPr>
            <a:r>
              <a:rPr lang="en-US" sz="2400" b="1" dirty="0" smtClean="0"/>
              <a:t>ac. </a:t>
            </a:r>
            <a:r>
              <a:rPr lang="en-US" sz="2400" b="1" dirty="0" err="1" smtClean="0"/>
              <a:t>ValueError</a:t>
            </a:r>
            <a:r>
              <a:rPr lang="en-US" sz="2400" b="1" dirty="0" smtClean="0"/>
              <a:t> in Python</a:t>
            </a:r>
          </a:p>
          <a:p>
            <a:pPr marL="457200" indent="-457200" algn="just" fontAlgn="base">
              <a:buNone/>
            </a:pPr>
            <a:endParaRPr lang="en-US" sz="2400" dirty="0" smtClean="0"/>
          </a:p>
          <a:p>
            <a:pPr marL="457200" indent="-457200" algn="just" fontAlgn="base">
              <a:buNone/>
            </a:pPr>
            <a:r>
              <a:rPr lang="en-US" sz="2400" dirty="0" smtClean="0"/>
              <a:t>We get a </a:t>
            </a:r>
            <a:r>
              <a:rPr lang="en-US" sz="2400" dirty="0" err="1" smtClean="0"/>
              <a:t>ValueError</a:t>
            </a:r>
            <a:r>
              <a:rPr lang="en-US" sz="2400" dirty="0" smtClean="0"/>
              <a:t> when an argument of the correct type is sent, but an improper value.</a:t>
            </a:r>
          </a:p>
          <a:p>
            <a:pPr marL="457200" indent="-457200" algn="just" fontAlgn="base">
              <a:buNone/>
            </a:pPr>
            <a:endParaRPr lang="en-US" sz="2400" dirty="0" smtClean="0"/>
          </a:p>
          <a:p>
            <a:pPr marL="457200" indent="-457200" algn="just" fontAlgn="base">
              <a:buNone/>
            </a:pPr>
            <a:r>
              <a:rPr lang="en-US" sz="2400" dirty="0" smtClean="0"/>
              <a:t>int(input())</a:t>
            </a:r>
          </a:p>
          <a:p>
            <a:pPr marL="457200" indent="-457200" algn="just" fontAlgn="base">
              <a:buNone/>
            </a:pPr>
            <a:r>
              <a:rPr lang="en-US" sz="2400" dirty="0" smtClean="0"/>
              <a:t>3.5</a:t>
            </a:r>
          </a:p>
          <a:p>
            <a:pPr marL="457200" indent="-457200" algn="just" fontAlgn="base">
              <a:buNone/>
            </a:pPr>
            <a:endParaRPr lang="en-US" sz="2400" dirty="0" smtClean="0"/>
          </a:p>
          <a:p>
            <a:pPr marL="457200" indent="-457200" algn="just" fontAlgn="base">
              <a:buNone/>
            </a:pPr>
            <a:r>
              <a:rPr lang="en-US" sz="2400" dirty="0" smtClean="0"/>
              <a:t>Traceback (most recent call last):</a:t>
            </a:r>
          </a:p>
          <a:p>
            <a:pPr marL="457200" indent="-457200" algn="just" fontAlgn="base">
              <a:buNone/>
            </a:pPr>
            <a:r>
              <a:rPr lang="en-US" sz="2400" dirty="0" smtClean="0"/>
              <a:t>File “&lt;pyshell#55&gt;”, line 1, in &lt;module&gt;</a:t>
            </a:r>
          </a:p>
          <a:p>
            <a:pPr marL="457200" indent="-457200" algn="just" fontAlgn="base">
              <a:buNone/>
            </a:pPr>
            <a:r>
              <a:rPr lang="en-US" sz="2400" dirty="0" smtClean="0"/>
              <a:t>int(input())</a:t>
            </a:r>
          </a:p>
          <a:p>
            <a:pPr marL="457200" indent="-457200" algn="just" fontAlgn="base">
              <a:buNone/>
            </a:pPr>
            <a:endParaRPr lang="en-US" sz="2400" dirty="0" smtClean="0"/>
          </a:p>
          <a:p>
            <a:pPr marL="457200" indent="-457200" algn="just" fontAlgn="base">
              <a:buNone/>
            </a:pPr>
            <a:r>
              <a:rPr lang="en-US" sz="2400" dirty="0" err="1" smtClean="0"/>
              <a:t>ValueError</a:t>
            </a:r>
            <a:r>
              <a:rPr lang="en-US" sz="2400" dirty="0" smtClean="0"/>
              <a:t>: invalid literal for int() with base 10: ‘3.5’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xmlns="" val="1403244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A41D3BD-21ED-4200-A35D-5864E79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08383"/>
          </a:xfrm>
        </p:spPr>
        <p:txBody>
          <a:bodyPr>
            <a:normAutofit/>
          </a:bodyPr>
          <a:lstStyle/>
          <a:p>
            <a:r>
              <a:rPr lang="en-US" dirty="0" smtClean="0"/>
              <a:t>In-built Python Exception</a:t>
            </a: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0" y="808383"/>
            <a:ext cx="12192000" cy="26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70EAE32C-01B9-4D24-8F7D-680E6749AC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40904"/>
            <a:ext cx="12192000" cy="5917096"/>
          </a:xfrm>
        </p:spPr>
        <p:txBody>
          <a:bodyPr>
            <a:noAutofit/>
          </a:bodyPr>
          <a:lstStyle/>
          <a:p>
            <a:pPr marL="457200" indent="-457200" algn="just" fontAlgn="base">
              <a:buNone/>
            </a:pPr>
            <a:r>
              <a:rPr lang="en-US" sz="2400" b="1" dirty="0" err="1" smtClean="0"/>
              <a:t>ad.</a:t>
            </a:r>
            <a:r>
              <a:rPr lang="en-US" sz="2400" b="1" dirty="0" smtClean="0"/>
              <a:t> ZeroDivisionError in Python</a:t>
            </a:r>
          </a:p>
          <a:p>
            <a:pPr marL="457200" indent="-457200" algn="just" fontAlgn="base">
              <a:buNone/>
            </a:pPr>
            <a:endParaRPr lang="en-US" sz="2400" dirty="0" smtClean="0"/>
          </a:p>
          <a:p>
            <a:pPr marL="457200" indent="-457200" algn="just" fontAlgn="base">
              <a:buNone/>
            </a:pPr>
            <a:r>
              <a:rPr lang="en-US" sz="2400" dirty="0" smtClean="0"/>
              <a:t>Finally, a ZeroDivisionError is one we’ve seen in section 3. When the denominator of a division is</a:t>
            </a:r>
          </a:p>
          <a:p>
            <a:pPr marL="457200" indent="-457200" algn="just" fontAlgn="base">
              <a:buNone/>
            </a:pPr>
            <a:r>
              <a:rPr lang="en-US" sz="2400" dirty="0" smtClean="0"/>
              <a:t>0, this Python exception is raised. This doesn’t necessarily violate syntax.</a:t>
            </a:r>
          </a:p>
          <a:p>
            <a:pPr marL="457200" indent="-457200" algn="just" fontAlgn="base">
              <a:buNone/>
            </a:pPr>
            <a:endParaRPr lang="en-US" sz="2400" dirty="0" smtClean="0"/>
          </a:p>
          <a:p>
            <a:pPr marL="457200" indent="-457200" algn="just" fontAlgn="base">
              <a:buNone/>
            </a:pPr>
            <a:r>
              <a:rPr lang="en-US" sz="2400" dirty="0" smtClean="0"/>
              <a:t>print(1/0)</a:t>
            </a:r>
          </a:p>
          <a:p>
            <a:pPr marL="457200" indent="-457200" algn="just" fontAlgn="base">
              <a:buNone/>
            </a:pPr>
            <a:r>
              <a:rPr lang="en-US" sz="2400" dirty="0" smtClean="0"/>
              <a:t>Traceback (most recent call last):</a:t>
            </a:r>
          </a:p>
          <a:p>
            <a:pPr marL="457200" indent="-457200" algn="just" fontAlgn="base">
              <a:buNone/>
            </a:pPr>
            <a:r>
              <a:rPr lang="en-US" sz="2400" dirty="0" smtClean="0"/>
              <a:t>File “&lt;pyshell#56&gt;”, line 1, in &lt;module&gt;</a:t>
            </a:r>
          </a:p>
          <a:p>
            <a:pPr marL="457200" indent="-457200" algn="just" fontAlgn="base">
              <a:buNone/>
            </a:pPr>
            <a:r>
              <a:rPr lang="en-US" sz="2400" dirty="0" smtClean="0"/>
              <a:t>print(1/0)</a:t>
            </a:r>
          </a:p>
          <a:p>
            <a:pPr marL="457200" indent="-457200" algn="just" fontAlgn="base">
              <a:buNone/>
            </a:pPr>
            <a:endParaRPr lang="en-US" sz="2400" dirty="0" smtClean="0"/>
          </a:p>
          <a:p>
            <a:pPr marL="457200" indent="-457200" algn="just" fontAlgn="base">
              <a:buNone/>
            </a:pPr>
            <a:r>
              <a:rPr lang="en-US" sz="2400" dirty="0" smtClean="0"/>
              <a:t>ZeroDivisionError: division by zero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xmlns="" val="1403244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A41D3BD-21ED-4200-A35D-5864E79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715617"/>
          </a:xfrm>
        </p:spPr>
        <p:txBody>
          <a:bodyPr/>
          <a:lstStyle/>
          <a:p>
            <a:r>
              <a:rPr lang="en-IN" dirty="0"/>
              <a:t>About 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0EAE32C-01B9-4D24-8F7D-680E6749AC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74643"/>
            <a:ext cx="12192000" cy="5302320"/>
          </a:xfrm>
        </p:spPr>
        <p:txBody>
          <a:bodyPr>
            <a:normAutofit/>
          </a:bodyPr>
          <a:lstStyle/>
          <a:p>
            <a:pPr marL="457189" indent="-457189">
              <a:buFont typeface="Wingdings" panose="05000000000000000000" pitchFamily="2" charset="2"/>
              <a:buChar char="ü"/>
            </a:pPr>
            <a:r>
              <a:rPr lang="en-IN" sz="3200" b="1" i="1" dirty="0">
                <a:solidFill>
                  <a:srgbClr val="C00000"/>
                </a:solidFill>
              </a:rPr>
              <a:t>Kaushalya Technologies (</a:t>
            </a:r>
            <a:r>
              <a:rPr lang="en-IN" sz="3200" b="1" i="1" dirty="0">
                <a:solidFill>
                  <a:schemeClr val="accent4">
                    <a:lumMod val="50000"/>
                  </a:schemeClr>
                </a:solidFill>
              </a:rPr>
              <a:t>www.kaushalya.tech</a:t>
            </a:r>
            <a:r>
              <a:rPr lang="en-IN" sz="3200" b="1" i="1" dirty="0">
                <a:solidFill>
                  <a:srgbClr val="C00000"/>
                </a:solidFill>
              </a:rPr>
              <a:t>) is an educational technology company started by IT Professionals and Academicians.</a:t>
            </a:r>
          </a:p>
          <a:p>
            <a:pPr marL="457189" indent="-457189">
              <a:buFont typeface="Wingdings" panose="05000000000000000000" pitchFamily="2" charset="2"/>
              <a:buChar char="ü"/>
            </a:pPr>
            <a:r>
              <a:rPr lang="en-IN" sz="3200" b="1" i="1" dirty="0">
                <a:solidFill>
                  <a:srgbClr val="C00000"/>
                </a:solidFill>
              </a:rPr>
              <a:t>It has offices in Jakkur and </a:t>
            </a:r>
            <a:r>
              <a:rPr lang="en-IN" sz="3200" b="1" i="1" dirty="0" err="1">
                <a:solidFill>
                  <a:srgbClr val="C00000"/>
                </a:solidFill>
              </a:rPr>
              <a:t>Sahakara</a:t>
            </a:r>
            <a:r>
              <a:rPr lang="en-IN" sz="3200" b="1" i="1" dirty="0">
                <a:solidFill>
                  <a:srgbClr val="C00000"/>
                </a:solidFill>
              </a:rPr>
              <a:t> Nagara in Bengaluru</a:t>
            </a:r>
          </a:p>
          <a:p>
            <a:pPr marL="457189" indent="-457189">
              <a:buFont typeface="Wingdings" panose="05000000000000000000" pitchFamily="2" charset="2"/>
              <a:buChar char="ü"/>
            </a:pPr>
            <a:r>
              <a:rPr lang="en-IN" sz="3200" b="1" i="1" dirty="0">
                <a:solidFill>
                  <a:srgbClr val="C00000"/>
                </a:solidFill>
              </a:rPr>
              <a:t>Kaushalya Technologies are into IT niche skills training, consultancy and educational application development</a:t>
            </a:r>
          </a:p>
          <a:p>
            <a:pPr marL="457189" indent="-457189">
              <a:buFont typeface="Wingdings" panose="05000000000000000000" pitchFamily="2" charset="2"/>
              <a:buChar char="ü"/>
            </a:pPr>
            <a:r>
              <a:rPr lang="en-IN" sz="3200" b="1" i="1" dirty="0">
                <a:solidFill>
                  <a:srgbClr val="C00000"/>
                </a:solidFill>
              </a:rPr>
              <a:t>We conduct FDP</a:t>
            </a:r>
            <a:r>
              <a:rPr lang="en-IN" sz="3200" b="1" i="1" dirty="0" smtClean="0">
                <a:solidFill>
                  <a:srgbClr val="C00000"/>
                </a:solidFill>
              </a:rPr>
              <a:t>,  SDP, Internships </a:t>
            </a:r>
            <a:r>
              <a:rPr lang="en-IN" sz="3200" b="1" i="1" dirty="0">
                <a:solidFill>
                  <a:srgbClr val="C00000"/>
                </a:solidFill>
              </a:rPr>
              <a:t>for educational institutions.</a:t>
            </a:r>
          </a:p>
          <a:p>
            <a:pPr marL="457189" indent="-457189">
              <a:buFont typeface="Wingdings" panose="05000000000000000000" pitchFamily="2" charset="2"/>
              <a:buChar char="ü"/>
            </a:pPr>
            <a:r>
              <a:rPr lang="en-IN" sz="3200" b="1" i="1" dirty="0">
                <a:solidFill>
                  <a:srgbClr val="C00000"/>
                </a:solidFill>
              </a:rPr>
              <a:t>We conduct Boot camp and niche IT skills training for corporates.</a:t>
            </a:r>
            <a:endParaRPr lang="en-IN" dirty="0">
              <a:solidFill>
                <a:srgbClr val="C00000"/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0" y="808383"/>
            <a:ext cx="12192000" cy="26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042730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title"/>
          </p:nvPr>
        </p:nvSpPr>
        <p:spPr>
          <a:xfrm>
            <a:off x="0" y="198783"/>
            <a:ext cx="10972800" cy="728870"/>
          </a:xfrm>
          <a:prstGeom prst="rect">
            <a:avLst/>
          </a:prstGeom>
        </p:spPr>
        <p:txBody>
          <a:bodyPr lIns="121897" tIns="121897" rIns="121897" bIns="121897" anchor="b" anchorCtr="0">
            <a:noAutofit/>
          </a:bodyPr>
          <a:lstStyle/>
          <a:p>
            <a:r>
              <a:rPr lang="en-IN" dirty="0"/>
              <a:t>Why Us</a:t>
            </a:r>
            <a:endParaRPr lang="en" dirty="0"/>
          </a:p>
        </p:txBody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0" y="954158"/>
            <a:ext cx="12192000" cy="5493340"/>
          </a:xfrm>
          <a:prstGeom prst="rect">
            <a:avLst/>
          </a:prstGeom>
        </p:spPr>
        <p:txBody>
          <a:bodyPr lIns="121897" tIns="121897" rIns="121897" bIns="121897" anchor="t" anchorCtr="0">
            <a:noAutofit/>
          </a:bodyPr>
          <a:lstStyle/>
          <a:p>
            <a:pPr marL="609585" indent="-609585"/>
            <a:r>
              <a:rPr lang="en-US" sz="2700" b="1" i="1" dirty="0">
                <a:solidFill>
                  <a:schemeClr val="accent6"/>
                </a:solidFill>
              </a:rPr>
              <a:t>Kaushalya is built by IT Professions having experience in academia</a:t>
            </a:r>
          </a:p>
          <a:p>
            <a:pPr marL="609585" indent="-609585"/>
            <a:endParaRPr lang="en-US" sz="2700" b="1" i="1" dirty="0">
              <a:solidFill>
                <a:schemeClr val="accent6"/>
              </a:solidFill>
            </a:endParaRPr>
          </a:p>
          <a:p>
            <a:pPr marL="609585" indent="-609585"/>
            <a:r>
              <a:rPr lang="en-US" sz="2700" b="1" i="1" dirty="0">
                <a:solidFill>
                  <a:schemeClr val="accent6"/>
                </a:solidFill>
              </a:rPr>
              <a:t>Our vision is to Skill</a:t>
            </a:r>
            <a:r>
              <a:rPr lang="en-US" sz="2700" b="1" i="1" dirty="0" smtClean="0">
                <a:solidFill>
                  <a:schemeClr val="accent6"/>
                </a:solidFill>
              </a:rPr>
              <a:t>, Up-Skill </a:t>
            </a:r>
            <a:r>
              <a:rPr lang="en-US" sz="2700" b="1" i="1" dirty="0">
                <a:solidFill>
                  <a:schemeClr val="accent6"/>
                </a:solidFill>
              </a:rPr>
              <a:t>and Re-Skill in order to bridge the gap between academia and industry</a:t>
            </a:r>
          </a:p>
          <a:p>
            <a:pPr marL="609585" indent="-609585"/>
            <a:endParaRPr lang="en-US" sz="2700" b="1" i="1" dirty="0">
              <a:solidFill>
                <a:schemeClr val="accent6"/>
              </a:solidFill>
            </a:endParaRPr>
          </a:p>
          <a:p>
            <a:pPr marL="609585" indent="-609585"/>
            <a:r>
              <a:rPr lang="en-US" sz="2700" b="1" i="1" dirty="0">
                <a:solidFill>
                  <a:schemeClr val="accent6"/>
                </a:solidFill>
              </a:rPr>
              <a:t>Training is conducted by experienced IT Professionals</a:t>
            </a:r>
          </a:p>
          <a:p>
            <a:pPr marL="609585" indent="-609585"/>
            <a:endParaRPr lang="en-US" sz="2700" b="1" i="1" dirty="0">
              <a:solidFill>
                <a:schemeClr val="accent6"/>
              </a:solidFill>
            </a:endParaRPr>
          </a:p>
          <a:p>
            <a:pPr marL="609585" indent="-609585"/>
            <a:r>
              <a:rPr lang="en-US" sz="2700" b="1" i="1" dirty="0">
                <a:solidFill>
                  <a:schemeClr val="accent6"/>
                </a:solidFill>
              </a:rPr>
              <a:t>Vendors for major educational institutions and corporates</a:t>
            </a:r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0" y="808383"/>
            <a:ext cx="12192000" cy="26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851142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596348" y="1493150"/>
            <a:ext cx="10972800" cy="4967599"/>
          </a:xfrm>
          <a:prstGeom prst="rect">
            <a:avLst/>
          </a:prstGeom>
        </p:spPr>
        <p:txBody>
          <a:bodyPr lIns="121897" tIns="121897" rIns="121897" bIns="121897" anchor="t" anchorCtr="0">
            <a:noAutofit/>
          </a:bodyPr>
          <a:lstStyle/>
          <a:p>
            <a:pPr lvl="0" algn="ctr"/>
            <a:endParaRPr lang="en-IN" sz="6400" dirty="0"/>
          </a:p>
          <a:p>
            <a:pPr lvl="0" algn="ctr"/>
            <a:endParaRPr lang="en-IN" sz="6400" dirty="0"/>
          </a:p>
          <a:p>
            <a:pPr lvl="0" algn="ctr">
              <a:buNone/>
            </a:pPr>
            <a:r>
              <a:rPr lang="en-IN" sz="6400" b="1" dirty="0"/>
              <a:t>Thank You</a:t>
            </a:r>
            <a:endParaRPr sz="6400" b="1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BE8757D8-C09F-4D59-8B0C-F98479C647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1180" y="0"/>
            <a:ext cx="3078747" cy="282472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51339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A41D3BD-21ED-4200-A35D-5864E79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781878"/>
          </a:xfrm>
        </p:spPr>
        <p:txBody>
          <a:bodyPr/>
          <a:lstStyle/>
          <a:p>
            <a:r>
              <a:rPr lang="en-IN" dirty="0"/>
              <a:t>Our Major clients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0EAE32C-01B9-4D24-8F7D-680E6749AC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14400"/>
            <a:ext cx="12192000" cy="5262563"/>
          </a:xfrm>
        </p:spPr>
        <p:txBody>
          <a:bodyPr>
            <a:normAutofit fontScale="92500" lnSpcReduction="20000"/>
          </a:bodyPr>
          <a:lstStyle/>
          <a:p>
            <a:r>
              <a:rPr lang="en-IN" sz="3200" b="1" i="1" dirty="0">
                <a:solidFill>
                  <a:srgbClr val="C00000"/>
                </a:solidFill>
              </a:rPr>
              <a:t>Educational Institutions</a:t>
            </a:r>
          </a:p>
          <a:p>
            <a:r>
              <a:rPr lang="en-IN" sz="3200" b="1" i="1" dirty="0"/>
              <a:t>Acharya Institute of Technology, REVA University,Dayanand Sagar University</a:t>
            </a:r>
            <a:r>
              <a:rPr lang="en-IN" sz="3200" b="1" i="1" dirty="0" smtClean="0"/>
              <a:t>, Nagarjuna </a:t>
            </a:r>
            <a:r>
              <a:rPr lang="en-IN" sz="3200" b="1" i="1" dirty="0"/>
              <a:t>Engineering College</a:t>
            </a:r>
            <a:r>
              <a:rPr lang="en-IN" sz="3200" b="1" i="1" dirty="0" smtClean="0"/>
              <a:t>,  Bengaluru</a:t>
            </a:r>
            <a:endParaRPr lang="en-IN" sz="3200" b="1" i="1" dirty="0"/>
          </a:p>
          <a:p>
            <a:endParaRPr lang="en-IN" sz="3200" b="1" i="1" dirty="0"/>
          </a:p>
          <a:p>
            <a:r>
              <a:rPr lang="en-IN" sz="3200" b="1" i="1" dirty="0"/>
              <a:t>BGSIT- Bellur</a:t>
            </a:r>
            <a:r>
              <a:rPr lang="en-IN" sz="3200" b="1" i="1" dirty="0" smtClean="0"/>
              <a:t>, Malnad </a:t>
            </a:r>
            <a:r>
              <a:rPr lang="en-IN" sz="3200" b="1" i="1" dirty="0"/>
              <a:t>Engineering College-Hassan, NIE-Mysore</a:t>
            </a:r>
            <a:r>
              <a:rPr lang="en-IN" sz="3200" b="1" i="1" dirty="0" smtClean="0"/>
              <a:t>, MYCEM, Mysore, NIT-Manipur</a:t>
            </a:r>
            <a:endParaRPr lang="en-IN" sz="3200" b="1" i="1" dirty="0"/>
          </a:p>
          <a:p>
            <a:r>
              <a:rPr lang="en-IN" sz="3200" b="1" i="1" dirty="0"/>
              <a:t>Sindhi College</a:t>
            </a:r>
            <a:r>
              <a:rPr lang="en-IN" sz="3200" b="1" i="1" dirty="0" smtClean="0"/>
              <a:t>, SB </a:t>
            </a:r>
            <a:r>
              <a:rPr lang="en-IN" sz="3200" b="1" i="1" dirty="0"/>
              <a:t>College of </a:t>
            </a:r>
            <a:r>
              <a:rPr lang="en-IN" sz="3200" b="1" i="1" dirty="0" smtClean="0"/>
              <a:t>Management, Bengaluru</a:t>
            </a:r>
            <a:endParaRPr lang="en-IN" sz="3200" b="1" i="1" dirty="0"/>
          </a:p>
          <a:p>
            <a:endParaRPr lang="en-IN" sz="3200" b="1" i="1" dirty="0">
              <a:solidFill>
                <a:schemeClr val="accent1"/>
              </a:solidFill>
            </a:endParaRPr>
          </a:p>
          <a:p>
            <a:r>
              <a:rPr lang="en-IN" sz="3200" b="1" i="1" dirty="0">
                <a:solidFill>
                  <a:srgbClr val="C00000"/>
                </a:solidFill>
              </a:rPr>
              <a:t>IT Companies</a:t>
            </a:r>
          </a:p>
          <a:p>
            <a:r>
              <a:rPr lang="en-IN" sz="3200" b="1" i="1" dirty="0"/>
              <a:t>L &amp; T – Mysore,NextGen-Bengaluru,Philips-Bengaluru,Incarnus-Chennai,Aspire Systems-Chennai</a:t>
            </a:r>
            <a:r>
              <a:rPr lang="en-IN" sz="3200" b="1" i="1" dirty="0" smtClean="0"/>
              <a:t>, Infidata </a:t>
            </a:r>
            <a:r>
              <a:rPr lang="en-IN" sz="3200" b="1" i="1" dirty="0"/>
              <a:t>Technologies – Bengaluru</a:t>
            </a:r>
            <a:r>
              <a:rPr lang="en-IN" sz="3200" b="1" i="1" dirty="0" smtClean="0"/>
              <a:t>, Edulife- </a:t>
            </a:r>
            <a:r>
              <a:rPr lang="en-IN" sz="3200" b="1" i="1" dirty="0"/>
              <a:t>Bengaluru</a:t>
            </a:r>
          </a:p>
          <a:p>
            <a:endParaRPr lang="en-IN" dirty="0"/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0" y="808383"/>
            <a:ext cx="12192000" cy="26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183377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0" y="0"/>
            <a:ext cx="10972800" cy="742122"/>
          </a:xfrm>
          <a:prstGeom prst="rect">
            <a:avLst/>
          </a:prstGeom>
        </p:spPr>
        <p:txBody>
          <a:bodyPr lIns="121897" tIns="121897" rIns="121897" bIns="121897" anchor="b" anchorCtr="0">
            <a:noAutofit/>
          </a:bodyPr>
          <a:lstStyle/>
          <a:p>
            <a:r>
              <a:rPr lang="en-US" dirty="0"/>
              <a:t>Course Objectives</a:t>
            </a:r>
            <a:endParaRPr lang="en" dirty="0"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0" y="980661"/>
            <a:ext cx="12192000" cy="5587139"/>
          </a:xfrm>
          <a:prstGeom prst="rect">
            <a:avLst/>
          </a:prstGeom>
        </p:spPr>
        <p:txBody>
          <a:bodyPr lIns="121897" tIns="121897" rIns="121897" bIns="121897" anchor="t" anchorCtr="0">
            <a:noAutofit/>
          </a:bodyPr>
          <a:lstStyle/>
          <a:p>
            <a:pPr marL="609585" indent="-304792">
              <a:buChar char="●"/>
            </a:pPr>
            <a:r>
              <a:rPr lang="en-US" sz="2100" dirty="0"/>
              <a:t>Introduce trainees to </a:t>
            </a:r>
            <a:r>
              <a:rPr lang="en-US" sz="2100" dirty="0" smtClean="0"/>
              <a:t>Python </a:t>
            </a:r>
            <a:r>
              <a:rPr lang="en-US" sz="2100" dirty="0"/>
              <a:t>as a generic programming language</a:t>
            </a:r>
          </a:p>
          <a:p>
            <a:pPr marL="609585" indent="-304792">
              <a:buChar char="●"/>
            </a:pPr>
            <a:r>
              <a:rPr lang="en-US" sz="2100" dirty="0"/>
              <a:t>Introduce trainees to Object Oriented Programming and its usages</a:t>
            </a:r>
            <a:endParaRPr lang="en" sz="2100" dirty="0"/>
          </a:p>
          <a:p>
            <a:pPr marL="609585" indent="-304792">
              <a:buChar char="●"/>
            </a:pPr>
            <a:r>
              <a:rPr lang="en-US" sz="2100" dirty="0"/>
              <a:t>Code as you learn</a:t>
            </a:r>
          </a:p>
          <a:p>
            <a:pPr marL="609585" indent="-304792">
              <a:buChar char="●"/>
            </a:pPr>
            <a:r>
              <a:rPr lang="en-US" sz="2100" dirty="0"/>
              <a:t>Build ability to solve a problem by developing necessary algorithms</a:t>
            </a:r>
          </a:p>
          <a:p>
            <a:pPr marL="609585" indent="-304792">
              <a:buChar char="●"/>
            </a:pPr>
            <a:r>
              <a:rPr lang="en-US" sz="2100" dirty="0"/>
              <a:t>Bridge the gap between actual skills required for the industry and the current skills possessed by the trainees</a:t>
            </a:r>
          </a:p>
          <a:p>
            <a:pPr marL="609585" indent="-304792">
              <a:buChar char="●"/>
            </a:pPr>
            <a:r>
              <a:rPr lang="en-US" sz="2100" dirty="0"/>
              <a:t>Prepare trainees for hackathons and placements</a:t>
            </a:r>
            <a:endParaRPr lang="en" sz="2100" dirty="0"/>
          </a:p>
          <a:p>
            <a:pPr>
              <a:buNone/>
            </a:pPr>
            <a:endParaRPr dirty="0"/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0" y="808383"/>
            <a:ext cx="12192000" cy="26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85664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0" y="0"/>
            <a:ext cx="10972800" cy="768626"/>
          </a:xfrm>
          <a:prstGeom prst="rect">
            <a:avLst/>
          </a:prstGeom>
        </p:spPr>
        <p:txBody>
          <a:bodyPr lIns="121897" tIns="121897" rIns="121897" bIns="121897" anchor="b" anchorCtr="0">
            <a:noAutofit/>
          </a:bodyPr>
          <a:lstStyle/>
          <a:p>
            <a:r>
              <a:rPr lang="en-US" dirty="0"/>
              <a:t>Course Outcome</a:t>
            </a:r>
            <a:endParaRPr lang="en" dirty="0"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0" y="914401"/>
            <a:ext cx="12192000" cy="5653400"/>
          </a:xfrm>
          <a:prstGeom prst="rect">
            <a:avLst/>
          </a:prstGeom>
        </p:spPr>
        <p:txBody>
          <a:bodyPr lIns="121897" tIns="121897" rIns="121897" bIns="121897" anchor="t" anchorCtr="0">
            <a:noAutofit/>
          </a:bodyPr>
          <a:lstStyle/>
          <a:p>
            <a:pPr marL="609585" indent="-304792">
              <a:buChar char="●"/>
            </a:pPr>
            <a:r>
              <a:rPr lang="en-US" sz="2100" dirty="0"/>
              <a:t>Trainees are expected to gain theoretical and practical exposure in basics of </a:t>
            </a:r>
            <a:r>
              <a:rPr lang="en-US" sz="2100" dirty="0" smtClean="0"/>
              <a:t>Python</a:t>
            </a:r>
            <a:endParaRPr lang="en-US" sz="2100" dirty="0"/>
          </a:p>
          <a:p>
            <a:pPr marL="609585" indent="-304792">
              <a:buChar char="●"/>
            </a:pPr>
            <a:r>
              <a:rPr lang="en-US" sz="2100" dirty="0"/>
              <a:t>Hands-on and minds-on Learning</a:t>
            </a:r>
          </a:p>
          <a:p>
            <a:pPr marL="609585" indent="-304792">
              <a:buChar char="●"/>
            </a:pPr>
            <a:r>
              <a:rPr lang="en-US" sz="2100" dirty="0"/>
              <a:t>Build a project at the end of the training</a:t>
            </a:r>
          </a:p>
          <a:p>
            <a:pPr marL="609585" indent="-304792">
              <a:buChar char="●"/>
            </a:pPr>
            <a:r>
              <a:rPr lang="en-US" sz="2100" dirty="0"/>
              <a:t>Learn soft skills aspects such as  being a team player and critical thinking ability</a:t>
            </a:r>
          </a:p>
          <a:p>
            <a:pPr marL="609585" indent="-304792">
              <a:buChar char="●"/>
            </a:pPr>
            <a:r>
              <a:rPr lang="en-US" sz="2100" dirty="0"/>
              <a:t>Well prepared to participate in hackathon and campus</a:t>
            </a:r>
          </a:p>
          <a:p>
            <a:pPr marL="609585" indent="-304792">
              <a:buChar char="●"/>
            </a:pPr>
            <a:r>
              <a:rPr lang="en-US" sz="2100" dirty="0"/>
              <a:t>Well versed with software development life cycle</a:t>
            </a:r>
          </a:p>
          <a:p>
            <a:pPr marL="609585" indent="-304792">
              <a:buChar char="●"/>
            </a:pPr>
            <a:endParaRPr lang="en-US" sz="2100" dirty="0"/>
          </a:p>
          <a:p>
            <a:pPr>
              <a:buNone/>
            </a:pPr>
            <a:endParaRPr dirty="0"/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0" y="808383"/>
            <a:ext cx="12192000" cy="26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77003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title"/>
          </p:nvPr>
        </p:nvSpPr>
        <p:spPr>
          <a:xfrm>
            <a:off x="0" y="159026"/>
            <a:ext cx="10972800" cy="649357"/>
          </a:xfrm>
          <a:prstGeom prst="rect">
            <a:avLst/>
          </a:prstGeom>
        </p:spPr>
        <p:txBody>
          <a:bodyPr lIns="121897" tIns="121897" rIns="121897" bIns="121897" anchor="b" anchorCtr="0">
            <a:noAutofit/>
          </a:bodyPr>
          <a:lstStyle/>
          <a:p>
            <a:r>
              <a:rPr lang="en-IN" dirty="0"/>
              <a:t>Training Methodology</a:t>
            </a:r>
            <a:endParaRPr lang="en" dirty="0"/>
          </a:p>
        </p:txBody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0" y="980662"/>
            <a:ext cx="11582400" cy="5466836"/>
          </a:xfrm>
          <a:prstGeom prst="rect">
            <a:avLst/>
          </a:prstGeom>
        </p:spPr>
        <p:txBody>
          <a:bodyPr lIns="121897" tIns="121897" rIns="121897" bIns="121897" anchor="t" anchorCtr="0">
            <a:noAutofit/>
          </a:bodyPr>
          <a:lstStyle/>
          <a:p>
            <a:pPr marL="609585" indent="-609585" algn="just">
              <a:buFont typeface="Wingdings" pitchFamily="2" charset="2"/>
              <a:buChar char="Ø"/>
            </a:pPr>
            <a:r>
              <a:rPr lang="en-IN" sz="2100" dirty="0" smtClean="0"/>
              <a:t>It’s combination of theoretical and practical sessions. We will introduce to a concept and use hands-on session to further strengthen their understanding of the concept. </a:t>
            </a:r>
          </a:p>
          <a:p>
            <a:pPr marL="609585" indent="-609585" algn="just">
              <a:buFont typeface="Wingdings" pitchFamily="2" charset="2"/>
              <a:buChar char="Ø"/>
            </a:pPr>
            <a:r>
              <a:rPr lang="en-IN" sz="2100" dirty="0" smtClean="0"/>
              <a:t>It’s </a:t>
            </a:r>
            <a:r>
              <a:rPr lang="en-IN" sz="2100" smtClean="0"/>
              <a:t>a </a:t>
            </a:r>
            <a:r>
              <a:rPr lang="en-IN" sz="2100" smtClean="0"/>
              <a:t>30 </a:t>
            </a:r>
            <a:r>
              <a:rPr lang="en-IN" sz="2100" dirty="0" smtClean="0"/>
              <a:t>hour course</a:t>
            </a:r>
            <a:endParaRPr lang="en-US" sz="2100" dirty="0" smtClean="0"/>
          </a:p>
          <a:p>
            <a:pPr marL="609585" indent="-609585" algn="just">
              <a:buFont typeface="Wingdings" pitchFamily="2" charset="2"/>
              <a:buChar char="Ø"/>
            </a:pPr>
            <a:r>
              <a:rPr lang="en-IN" sz="2100" dirty="0" smtClean="0"/>
              <a:t>Following assessment methodology would be performed</a:t>
            </a:r>
          </a:p>
          <a:p>
            <a:pPr marL="609585" lvl="2" indent="-609585" algn="just">
              <a:buFont typeface="Wingdings" pitchFamily="2" charset="2"/>
              <a:buChar char="Ø"/>
            </a:pPr>
            <a:r>
              <a:rPr lang="en-IN" sz="2100" dirty="0" smtClean="0"/>
              <a:t>Pre-assessment test</a:t>
            </a:r>
            <a:endParaRPr lang="en-US" sz="2100" dirty="0" smtClean="0"/>
          </a:p>
          <a:p>
            <a:pPr marL="609585" lvl="2" indent="-609585" algn="just">
              <a:buFont typeface="Wingdings" pitchFamily="2" charset="2"/>
              <a:buChar char="Ø"/>
            </a:pPr>
            <a:r>
              <a:rPr lang="en-IN" sz="2100" dirty="0" smtClean="0"/>
              <a:t>Attendance and attentiveness in the class</a:t>
            </a:r>
            <a:endParaRPr lang="en-US" sz="2100" dirty="0" smtClean="0"/>
          </a:p>
          <a:p>
            <a:pPr marL="609585" lvl="2" indent="-609585" algn="just">
              <a:buFont typeface="Wingdings" pitchFamily="2" charset="2"/>
              <a:buChar char="Ø"/>
            </a:pPr>
            <a:r>
              <a:rPr lang="en-IN" sz="2100" dirty="0" smtClean="0"/>
              <a:t>Completion of hands-on session</a:t>
            </a:r>
            <a:endParaRPr lang="en-US" sz="2100" dirty="0" smtClean="0"/>
          </a:p>
          <a:p>
            <a:pPr marL="609585" lvl="2" indent="-609585" algn="just">
              <a:buFont typeface="Wingdings" pitchFamily="2" charset="2"/>
              <a:buChar char="Ø"/>
            </a:pPr>
            <a:r>
              <a:rPr lang="en-IN" sz="2100" dirty="0" smtClean="0"/>
              <a:t>Completion of assignments</a:t>
            </a:r>
          </a:p>
          <a:p>
            <a:pPr marL="609585" lvl="2" indent="-609585" algn="just">
              <a:buFont typeface="Wingdings" pitchFamily="2" charset="2"/>
              <a:buChar char="Ø"/>
            </a:pPr>
            <a:r>
              <a:rPr lang="en-IN" sz="2100" dirty="0" smtClean="0"/>
              <a:t>Completion of project</a:t>
            </a:r>
            <a:endParaRPr lang="en-US" sz="2100" dirty="0" smtClean="0"/>
          </a:p>
          <a:p>
            <a:pPr marL="609585" lvl="2" indent="-609585" algn="just">
              <a:buFont typeface="Wingdings" pitchFamily="2" charset="2"/>
              <a:buChar char="Ø"/>
            </a:pPr>
            <a:r>
              <a:rPr lang="en-IN" sz="2100" dirty="0" smtClean="0"/>
              <a:t>Feedback</a:t>
            </a:r>
            <a:endParaRPr lang="en-US" sz="2100" dirty="0" smtClean="0"/>
          </a:p>
          <a:p>
            <a:pPr marL="609585" lvl="2" indent="-609585" algn="just">
              <a:buFont typeface="Wingdings" pitchFamily="2" charset="2"/>
              <a:buChar char="Ø"/>
            </a:pPr>
            <a:r>
              <a:rPr lang="en-IN" sz="2100" dirty="0" smtClean="0"/>
              <a:t>Post-assessment test</a:t>
            </a:r>
          </a:p>
          <a:p>
            <a:pPr marL="609585" indent="-609585" algn="just">
              <a:buFont typeface="Wingdings" pitchFamily="2" charset="2"/>
              <a:buChar char="Ø"/>
            </a:pPr>
            <a:r>
              <a:rPr lang="en-IN" sz="2100" dirty="0" smtClean="0"/>
              <a:t>Softcopy of the course material would be handed over to each student at the end of the course. </a:t>
            </a:r>
          </a:p>
          <a:p>
            <a:pPr marL="609585" indent="-609585" algn="just">
              <a:buFont typeface="Wingdings" pitchFamily="2" charset="2"/>
              <a:buChar char="Ø"/>
            </a:pPr>
            <a:r>
              <a:rPr lang="en-IN" sz="2100" dirty="0" smtClean="0"/>
              <a:t>Joint certificate by the college and Kaushalya would be issued to the trainees</a:t>
            </a:r>
            <a:endParaRPr lang="en-US" sz="2100" dirty="0" smtClean="0"/>
          </a:p>
          <a:p>
            <a:pPr marL="609585" indent="-609585" algn="just"/>
            <a:endParaRPr lang="en-US" sz="2700" dirty="0" smtClean="0"/>
          </a:p>
          <a:p>
            <a:pPr marL="609585" indent="-609585" algn="just"/>
            <a:endParaRPr lang="en-US" sz="2700" b="1" i="1" dirty="0">
              <a:solidFill>
                <a:schemeClr val="accent6"/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0" y="808383"/>
            <a:ext cx="12192000" cy="26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591951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A41D3BD-21ED-4200-A35D-5864E79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08383"/>
          </a:xfrm>
        </p:spPr>
        <p:txBody>
          <a:bodyPr/>
          <a:lstStyle/>
          <a:p>
            <a:r>
              <a:rPr lang="en-IN" dirty="0" smtClean="0"/>
              <a:t>Course Outline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0EAE32C-01B9-4D24-8F7D-680E6749AC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66191"/>
            <a:ext cx="12192000" cy="5446644"/>
          </a:xfrm>
        </p:spPr>
        <p:txBody>
          <a:bodyPr>
            <a:normAutofit/>
          </a:bodyPr>
          <a:lstStyle/>
          <a:p>
            <a:pPr algn="just"/>
            <a:r>
              <a:rPr lang="en-IN" dirty="0" smtClean="0"/>
              <a:t>Introduction to Python</a:t>
            </a:r>
          </a:p>
          <a:p>
            <a:pPr algn="just"/>
            <a:r>
              <a:rPr lang="en-IN" dirty="0" smtClean="0"/>
              <a:t>Installation of Python and getting started with python</a:t>
            </a:r>
          </a:p>
          <a:p>
            <a:pPr algn="just"/>
            <a:r>
              <a:rPr lang="en-IN" dirty="0" smtClean="0"/>
              <a:t>Introduction to IDE and Installation of Anaconda</a:t>
            </a:r>
          </a:p>
          <a:p>
            <a:pPr algn="just"/>
            <a:r>
              <a:rPr lang="en-IN" dirty="0" smtClean="0"/>
              <a:t>Building Blocks of Python </a:t>
            </a:r>
          </a:p>
          <a:p>
            <a:pPr algn="just"/>
            <a:r>
              <a:rPr lang="en-IN" dirty="0" smtClean="0"/>
              <a:t>Object Orientation</a:t>
            </a:r>
          </a:p>
          <a:p>
            <a:pPr algn="just"/>
            <a:r>
              <a:rPr lang="en-IN" dirty="0" smtClean="0"/>
              <a:t>File Operations</a:t>
            </a:r>
          </a:p>
          <a:p>
            <a:pPr algn="just"/>
            <a:r>
              <a:rPr lang="en-IN" dirty="0" smtClean="0"/>
              <a:t>GUI</a:t>
            </a:r>
          </a:p>
          <a:p>
            <a:pPr algn="just"/>
            <a:r>
              <a:rPr lang="en-IN" dirty="0" smtClean="0"/>
              <a:t>Exception Handling</a:t>
            </a:r>
          </a:p>
          <a:p>
            <a:pPr algn="just"/>
            <a:r>
              <a:rPr lang="en-IN" dirty="0" smtClean="0"/>
              <a:t>Database Interaction</a:t>
            </a:r>
          </a:p>
          <a:p>
            <a:pPr algn="just"/>
            <a:r>
              <a:rPr lang="en-IN" dirty="0" smtClean="0"/>
              <a:t>Error and Exception</a:t>
            </a:r>
            <a:endParaRPr lang="en-IN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0" y="808383"/>
            <a:ext cx="12192000" cy="26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403244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A41D3BD-21ED-4200-A35D-5864E79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08383"/>
          </a:xfrm>
        </p:spPr>
        <p:txBody>
          <a:bodyPr>
            <a:noAutofit/>
          </a:bodyPr>
          <a:lstStyle/>
          <a:p>
            <a:r>
              <a:rPr lang="en-IN" sz="4000" dirty="0" smtClean="0"/>
              <a:t>Error and Exception – Using Python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0EAE32C-01B9-4D24-8F7D-680E6749AC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07165"/>
            <a:ext cx="12192000" cy="5446644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Python Error Objective  and Syntax Errors in Python</a:t>
            </a:r>
          </a:p>
          <a:p>
            <a:pPr algn="just"/>
            <a:r>
              <a:rPr lang="en-US" dirty="0" smtClean="0"/>
              <a:t>What is Python Exception</a:t>
            </a:r>
          </a:p>
          <a:p>
            <a:pPr algn="just"/>
            <a:r>
              <a:rPr lang="en-US" dirty="0" smtClean="0"/>
              <a:t>Python Error and Python Exception Message</a:t>
            </a:r>
          </a:p>
          <a:p>
            <a:pPr algn="just"/>
            <a:r>
              <a:rPr lang="en-US" dirty="0" smtClean="0"/>
              <a:t>In-built Python Exception</a:t>
            </a: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0" y="808383"/>
            <a:ext cx="12192000" cy="26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403244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476</TotalTime>
  <Words>2216</Words>
  <Application>Microsoft Office PowerPoint</Application>
  <PresentationFormat>Custom</PresentationFormat>
  <Paragraphs>362</Paragraphs>
  <Slides>31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Office Theme</vt:lpstr>
      <vt:lpstr>Python</vt:lpstr>
      <vt:lpstr>Introduction</vt:lpstr>
      <vt:lpstr>About Us</vt:lpstr>
      <vt:lpstr>Our Major clients</vt:lpstr>
      <vt:lpstr>Course Objectives</vt:lpstr>
      <vt:lpstr>Course Outcome</vt:lpstr>
      <vt:lpstr>Training Methodology</vt:lpstr>
      <vt:lpstr>Course Outline</vt:lpstr>
      <vt:lpstr>Error and Exception – Using Python</vt:lpstr>
      <vt:lpstr>Python Error Objective &amp; Syntax Error</vt:lpstr>
      <vt:lpstr>What is Python Exception</vt:lpstr>
      <vt:lpstr>Python Error and Python Exception Message</vt:lpstr>
      <vt:lpstr>In-built Python Exception</vt:lpstr>
      <vt:lpstr>In-built Python Exception</vt:lpstr>
      <vt:lpstr>In-built Python Exception</vt:lpstr>
      <vt:lpstr>In-built Python Exception</vt:lpstr>
      <vt:lpstr>In-built Python Exception</vt:lpstr>
      <vt:lpstr>In-built Python Exception</vt:lpstr>
      <vt:lpstr>In-built Python Exception</vt:lpstr>
      <vt:lpstr>In-built Python Exception</vt:lpstr>
      <vt:lpstr>In-built Python Exception</vt:lpstr>
      <vt:lpstr>In-built Python Exception</vt:lpstr>
      <vt:lpstr>In-built Python Exception</vt:lpstr>
      <vt:lpstr>In-built Python Exception</vt:lpstr>
      <vt:lpstr>In-built Python Exception</vt:lpstr>
      <vt:lpstr>In-built Python Exception</vt:lpstr>
      <vt:lpstr>In-built Python Exception</vt:lpstr>
      <vt:lpstr>In-built Python Exception</vt:lpstr>
      <vt:lpstr>In-built Python Exception</vt:lpstr>
      <vt:lpstr>Why Us</vt:lpstr>
      <vt:lpstr>Slide 31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raghu prasad</dc:creator>
  <cp:lastModifiedBy>admin</cp:lastModifiedBy>
  <cp:revision>258</cp:revision>
  <dcterms:created xsi:type="dcterms:W3CDTF">2018-01-28T06:02:15Z</dcterms:created>
  <dcterms:modified xsi:type="dcterms:W3CDTF">2020-02-19T16:58:56Z</dcterms:modified>
</cp:coreProperties>
</file>