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62" r:id="rId4"/>
    <p:sldId id="497" r:id="rId5"/>
    <p:sldId id="359"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4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4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22-01-2020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22-01-2020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lstStyle/>
          <a:p>
            <a:r>
              <a:rPr lang="en-IN" dirty="0"/>
              <a:t>Spring and Spring Boot</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Advantages of Spring Framework</a:t>
            </a:r>
            <a:br>
              <a:rPr lang="en-US" dirty="0"/>
            </a:br>
            <a:endParaRPr lang="en-US"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3) Easy to test</a:t>
            </a:r>
          </a:p>
          <a:p>
            <a:r>
              <a:rPr lang="en-US" dirty="0"/>
              <a:t>The Dependency Injection makes easier to test the application. The EJB or Struts application require server to run the application but Spring framework doesn't require server.</a:t>
            </a:r>
          </a:p>
          <a:p>
            <a:r>
              <a:rPr lang="en-US" dirty="0"/>
              <a:t>4) Lightweight</a:t>
            </a:r>
          </a:p>
          <a:p>
            <a:r>
              <a:rPr lang="en-US" dirty="0"/>
              <a:t>Spring framework is lightweight because of its POJO implementation. The Spring Framework doesn't force the programmer to inherit any class or implement any interface. That is why it is said non-invasive.</a:t>
            </a:r>
          </a:p>
          <a:p>
            <a:r>
              <a:rPr lang="en-US" dirty="0"/>
              <a:t>5) Fast Development</a:t>
            </a:r>
          </a:p>
          <a:p>
            <a:r>
              <a:rPr lang="en-US" dirty="0"/>
              <a:t>The Dependency Injection feature of Spring Framework and it support to various frameworks makes the easy development of </a:t>
            </a:r>
            <a:r>
              <a:rPr lang="en-US" dirty="0" err="1"/>
              <a:t>JavaEE</a:t>
            </a:r>
            <a:r>
              <a:rPr lang="en-US" dirty="0"/>
              <a:t> application.</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Advantages of Spring Framework</a:t>
            </a:r>
            <a:br>
              <a:rPr lang="en-US" dirty="0"/>
            </a:br>
            <a:endParaRPr lang="en-US"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6) Powerful abstraction</a:t>
            </a:r>
          </a:p>
          <a:p>
            <a:r>
              <a:rPr lang="en-US" dirty="0"/>
              <a:t>It provides powerful abstraction to </a:t>
            </a:r>
            <a:r>
              <a:rPr lang="en-US" dirty="0" err="1"/>
              <a:t>JavaEE</a:t>
            </a:r>
            <a:r>
              <a:rPr lang="en-US" dirty="0"/>
              <a:t> specifications such as JMS, JDBC, JPA and JTA.</a:t>
            </a:r>
          </a:p>
          <a:p>
            <a:r>
              <a:rPr lang="en-US" dirty="0"/>
              <a:t>7) Declarative support</a:t>
            </a:r>
          </a:p>
          <a:p>
            <a:r>
              <a:rPr lang="en-US" dirty="0"/>
              <a:t>It provides declarative support for caching, validation, transactions and formatting.</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923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Modules</a:t>
            </a:r>
            <a:br>
              <a:rPr lang="en-US" dirty="0"/>
            </a:br>
            <a:endParaRPr lang="en-US" dirty="0"/>
          </a:p>
        </p:txBody>
      </p:sp>
      <p:pic>
        <p:nvPicPr>
          <p:cNvPr id="4102" name="Picture 6" descr="Spring modules">
            <a:extLst>
              <a:ext uri="{FF2B5EF4-FFF2-40B4-BE49-F238E27FC236}">
                <a16:creationId xmlns:a16="http://schemas.microsoft.com/office/drawing/2014/main" id="{1FDC2167-AE87-431E-BD47-7DAE03F79F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047" y="1825625"/>
            <a:ext cx="90175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4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Boot</a:t>
            </a:r>
            <a:br>
              <a:rPr lang="en-US" dirty="0"/>
            </a:br>
            <a:endParaRPr lang="en-US" dirty="0"/>
          </a:p>
        </p:txBody>
      </p:sp>
      <p:sp>
        <p:nvSpPr>
          <p:cNvPr id="4" name="Content Placeholder 3">
            <a:extLst>
              <a:ext uri="{FF2B5EF4-FFF2-40B4-BE49-F238E27FC236}">
                <a16:creationId xmlns:a16="http://schemas.microsoft.com/office/drawing/2014/main" id="{9AA34AB3-D733-4DB6-90BC-691DFFA5C673}"/>
              </a:ext>
            </a:extLst>
          </p:cNvPr>
          <p:cNvSpPr>
            <a:spLocks noGrp="1"/>
          </p:cNvSpPr>
          <p:nvPr>
            <p:ph idx="1"/>
          </p:nvPr>
        </p:nvSpPr>
        <p:spPr>
          <a:xfrm>
            <a:off x="611957" y="1825624"/>
            <a:ext cx="10515600" cy="4351338"/>
          </a:xfrm>
        </p:spPr>
        <p:txBody>
          <a:bodyPr/>
          <a:lstStyle/>
          <a:p>
            <a:r>
              <a:rPr lang="en-US" dirty="0"/>
              <a:t>Spring Boot is a Spring module that provides the RAD (Rapid Application Development) feature to the Spring framework.</a:t>
            </a:r>
          </a:p>
          <a:p>
            <a:r>
              <a:rPr lang="en-US" dirty="0"/>
              <a:t>Our Spring Boot Tutorial includes all topics of Spring Boot such, as features, project, maven project, starter project wizard, Spring </a:t>
            </a:r>
            <a:r>
              <a:rPr lang="en-US" dirty="0" err="1"/>
              <a:t>Initializr</a:t>
            </a:r>
            <a:r>
              <a:rPr lang="en-US" dirty="0"/>
              <a:t>, CLI, applications, annotations, dependency management, properties, starters, Actuator, JPA, JDBC, etc.</a:t>
            </a:r>
          </a:p>
          <a:p>
            <a:endParaRPr lang="en-US" dirty="0"/>
          </a:p>
        </p:txBody>
      </p:sp>
      <p:pic>
        <p:nvPicPr>
          <p:cNvPr id="5122" name="Picture 2" descr="What is Spring Boot">
            <a:extLst>
              <a:ext uri="{FF2B5EF4-FFF2-40B4-BE49-F238E27FC236}">
                <a16:creationId xmlns:a16="http://schemas.microsoft.com/office/drawing/2014/main" id="{121BE07D-2350-48CB-8018-6505CA408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57" y="4470133"/>
            <a:ext cx="76200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26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Boot</a:t>
            </a:r>
            <a:br>
              <a:rPr lang="en-US" dirty="0"/>
            </a:br>
            <a:endParaRPr lang="en-US" dirty="0"/>
          </a:p>
        </p:txBody>
      </p:sp>
      <p:sp>
        <p:nvSpPr>
          <p:cNvPr id="4" name="Content Placeholder 3">
            <a:extLst>
              <a:ext uri="{FF2B5EF4-FFF2-40B4-BE49-F238E27FC236}">
                <a16:creationId xmlns:a16="http://schemas.microsoft.com/office/drawing/2014/main" id="{9AA34AB3-D733-4DB6-90BC-691DFFA5C673}"/>
              </a:ext>
            </a:extLst>
          </p:cNvPr>
          <p:cNvSpPr>
            <a:spLocks noGrp="1"/>
          </p:cNvSpPr>
          <p:nvPr>
            <p:ph idx="1"/>
          </p:nvPr>
        </p:nvSpPr>
        <p:spPr>
          <a:xfrm>
            <a:off x="611957" y="1825624"/>
            <a:ext cx="10515600" cy="4351338"/>
          </a:xfrm>
        </p:spPr>
        <p:txBody>
          <a:bodyPr/>
          <a:lstStyle/>
          <a:p>
            <a:r>
              <a:rPr lang="en-US" b="1" dirty="0"/>
              <a:t>Why should we use Spring Boot Framework?</a:t>
            </a:r>
            <a:endParaRPr lang="en-US" dirty="0"/>
          </a:p>
          <a:p>
            <a:r>
              <a:rPr lang="en-US" dirty="0"/>
              <a:t>We should use Spring Boot Framework because:</a:t>
            </a:r>
          </a:p>
          <a:p>
            <a:r>
              <a:rPr lang="en-US" dirty="0"/>
              <a:t>The dependency injection approach is used in Spring Boot.</a:t>
            </a:r>
          </a:p>
          <a:p>
            <a:r>
              <a:rPr lang="en-US" dirty="0"/>
              <a:t>It contains powerful database transaction management capabilities.</a:t>
            </a:r>
          </a:p>
          <a:p>
            <a:r>
              <a:rPr lang="en-US" dirty="0"/>
              <a:t>It simplifies integration with other Java frameworks like JPA/Hibernate ORM, Struts, etc.</a:t>
            </a:r>
          </a:p>
          <a:p>
            <a:r>
              <a:rPr lang="en-US" dirty="0"/>
              <a:t>It reduces the cost and development time of the application.</a:t>
            </a:r>
          </a:p>
          <a:p>
            <a:endParaRPr lang="en-US" dirty="0"/>
          </a:p>
        </p:txBody>
      </p:sp>
    </p:spTree>
    <p:extLst>
      <p:ext uri="{BB962C8B-B14F-4D97-AF65-F5344CB8AC3E}">
        <p14:creationId xmlns:p14="http://schemas.microsoft.com/office/powerpoint/2010/main" val="423140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Boot</a:t>
            </a:r>
            <a:br>
              <a:rPr lang="en-US" dirty="0"/>
            </a:br>
            <a:endParaRPr lang="en-US" dirty="0"/>
          </a:p>
        </p:txBody>
      </p:sp>
      <p:sp>
        <p:nvSpPr>
          <p:cNvPr id="4" name="Content Placeholder 3">
            <a:extLst>
              <a:ext uri="{FF2B5EF4-FFF2-40B4-BE49-F238E27FC236}">
                <a16:creationId xmlns:a16="http://schemas.microsoft.com/office/drawing/2014/main" id="{9AA34AB3-D733-4DB6-90BC-691DFFA5C673}"/>
              </a:ext>
            </a:extLst>
          </p:cNvPr>
          <p:cNvSpPr>
            <a:spLocks noGrp="1"/>
          </p:cNvSpPr>
          <p:nvPr>
            <p:ph idx="1"/>
          </p:nvPr>
        </p:nvSpPr>
        <p:spPr>
          <a:xfrm>
            <a:off x="611957" y="1825624"/>
            <a:ext cx="10515600" cy="4351338"/>
          </a:xfrm>
        </p:spPr>
        <p:txBody>
          <a:bodyPr>
            <a:normAutofit fontScale="92500"/>
          </a:bodyPr>
          <a:lstStyle/>
          <a:p>
            <a:r>
              <a:rPr lang="en-US" b="1" dirty="0"/>
              <a:t>Other Projects</a:t>
            </a:r>
          </a:p>
          <a:p>
            <a:r>
              <a:rPr lang="en-US" b="1" dirty="0"/>
              <a:t>Spring Data:</a:t>
            </a:r>
            <a:r>
              <a:rPr lang="en-US" dirty="0"/>
              <a:t> It simplifies data access from the relational and </a:t>
            </a:r>
            <a:r>
              <a:rPr lang="en-US" b="1" dirty="0"/>
              <a:t>NoSQL</a:t>
            </a:r>
            <a:r>
              <a:rPr lang="en-US" dirty="0"/>
              <a:t> databases.</a:t>
            </a:r>
          </a:p>
          <a:p>
            <a:r>
              <a:rPr lang="en-US" b="1" dirty="0"/>
              <a:t>Spring Batch:</a:t>
            </a:r>
            <a:r>
              <a:rPr lang="en-US" dirty="0"/>
              <a:t> It provides powerful </a:t>
            </a:r>
            <a:r>
              <a:rPr lang="en-US" b="1" dirty="0"/>
              <a:t>batch</a:t>
            </a:r>
            <a:r>
              <a:rPr lang="en-US" dirty="0"/>
              <a:t> processing.</a:t>
            </a:r>
          </a:p>
          <a:p>
            <a:r>
              <a:rPr lang="en-US" b="1" dirty="0"/>
              <a:t>Spring Security:</a:t>
            </a:r>
            <a:r>
              <a:rPr lang="en-US" dirty="0"/>
              <a:t> It is a security framework that provides robust </a:t>
            </a:r>
            <a:r>
              <a:rPr lang="en-US" b="1" dirty="0"/>
              <a:t>security</a:t>
            </a:r>
            <a:r>
              <a:rPr lang="en-US" dirty="0"/>
              <a:t> to applications.</a:t>
            </a:r>
          </a:p>
          <a:p>
            <a:r>
              <a:rPr lang="en-US" b="1" dirty="0"/>
              <a:t>Spring Social:</a:t>
            </a:r>
            <a:r>
              <a:rPr lang="en-US" dirty="0"/>
              <a:t> It supports integration with </a:t>
            </a:r>
            <a:r>
              <a:rPr lang="en-US" b="1" dirty="0"/>
              <a:t>social networking</a:t>
            </a:r>
            <a:r>
              <a:rPr lang="en-US" dirty="0"/>
              <a:t> like LinkedIn.</a:t>
            </a:r>
          </a:p>
          <a:p>
            <a:r>
              <a:rPr lang="en-US" b="1" dirty="0"/>
              <a:t>Spring Integration:</a:t>
            </a:r>
            <a:r>
              <a:rPr lang="en-US" dirty="0"/>
              <a:t> It is an implementation of Enterprise Integration Patterns. It facilitates integration with other </a:t>
            </a:r>
            <a:r>
              <a:rPr lang="en-US" b="1" dirty="0"/>
              <a:t>enterprise applications</a:t>
            </a:r>
            <a:r>
              <a:rPr lang="en-US" dirty="0"/>
              <a:t> using lightweight messaging and declarative adapters.</a:t>
            </a:r>
          </a:p>
          <a:p>
            <a:endParaRPr lang="en-US" dirty="0"/>
          </a:p>
        </p:txBody>
      </p:sp>
    </p:spTree>
    <p:extLst>
      <p:ext uri="{BB962C8B-B14F-4D97-AF65-F5344CB8AC3E}">
        <p14:creationId xmlns:p14="http://schemas.microsoft.com/office/powerpoint/2010/main" val="394624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Boot</a:t>
            </a:r>
            <a:br>
              <a:rPr lang="en-US" dirty="0"/>
            </a:br>
            <a:endParaRPr lang="en-US" dirty="0"/>
          </a:p>
        </p:txBody>
      </p:sp>
      <p:sp>
        <p:nvSpPr>
          <p:cNvPr id="4" name="Content Placeholder 3">
            <a:extLst>
              <a:ext uri="{FF2B5EF4-FFF2-40B4-BE49-F238E27FC236}">
                <a16:creationId xmlns:a16="http://schemas.microsoft.com/office/drawing/2014/main" id="{9AA34AB3-D733-4DB6-90BC-691DFFA5C673}"/>
              </a:ext>
            </a:extLst>
          </p:cNvPr>
          <p:cNvSpPr>
            <a:spLocks noGrp="1"/>
          </p:cNvSpPr>
          <p:nvPr>
            <p:ph idx="1"/>
          </p:nvPr>
        </p:nvSpPr>
        <p:spPr>
          <a:xfrm>
            <a:off x="611957" y="1825624"/>
            <a:ext cx="10515600" cy="4351338"/>
          </a:xfrm>
        </p:spPr>
        <p:txBody>
          <a:bodyPr>
            <a:normAutofit fontScale="92500"/>
          </a:bodyPr>
          <a:lstStyle/>
          <a:p>
            <a:r>
              <a:rPr lang="en-US" b="1" dirty="0"/>
              <a:t>Other Projects</a:t>
            </a:r>
          </a:p>
          <a:p>
            <a:r>
              <a:rPr lang="en-US" b="1" dirty="0"/>
              <a:t>Spring Data:</a:t>
            </a:r>
            <a:r>
              <a:rPr lang="en-US" dirty="0"/>
              <a:t> It simplifies data access from the relational and </a:t>
            </a:r>
            <a:r>
              <a:rPr lang="en-US" b="1" dirty="0"/>
              <a:t>NoSQL</a:t>
            </a:r>
            <a:r>
              <a:rPr lang="en-US" dirty="0"/>
              <a:t> databases.</a:t>
            </a:r>
          </a:p>
          <a:p>
            <a:r>
              <a:rPr lang="en-US" b="1" dirty="0"/>
              <a:t>Spring Batch:</a:t>
            </a:r>
            <a:r>
              <a:rPr lang="en-US" dirty="0"/>
              <a:t> It provides powerful </a:t>
            </a:r>
            <a:r>
              <a:rPr lang="en-US" b="1" dirty="0"/>
              <a:t>batch</a:t>
            </a:r>
            <a:r>
              <a:rPr lang="en-US" dirty="0"/>
              <a:t> processing.</a:t>
            </a:r>
          </a:p>
          <a:p>
            <a:r>
              <a:rPr lang="en-US" b="1" dirty="0"/>
              <a:t>Spring Security:</a:t>
            </a:r>
            <a:r>
              <a:rPr lang="en-US" dirty="0"/>
              <a:t> It is a security framework that provides robust </a:t>
            </a:r>
            <a:r>
              <a:rPr lang="en-US" b="1" dirty="0"/>
              <a:t>security</a:t>
            </a:r>
            <a:r>
              <a:rPr lang="en-US" dirty="0"/>
              <a:t> to applications.</a:t>
            </a:r>
          </a:p>
          <a:p>
            <a:r>
              <a:rPr lang="en-US" b="1" dirty="0"/>
              <a:t>Spring Social:</a:t>
            </a:r>
            <a:r>
              <a:rPr lang="en-US" dirty="0"/>
              <a:t> It supports integration with </a:t>
            </a:r>
            <a:r>
              <a:rPr lang="en-US" b="1" dirty="0"/>
              <a:t>social networking</a:t>
            </a:r>
            <a:r>
              <a:rPr lang="en-US" dirty="0"/>
              <a:t> like LinkedIn.</a:t>
            </a:r>
          </a:p>
          <a:p>
            <a:r>
              <a:rPr lang="en-US" b="1" dirty="0"/>
              <a:t>Spring Integration:</a:t>
            </a:r>
            <a:r>
              <a:rPr lang="en-US" dirty="0"/>
              <a:t> It is an implementation of Enterprise Integration Patterns. It facilitates integration with other </a:t>
            </a:r>
            <a:r>
              <a:rPr lang="en-US" b="1" dirty="0"/>
              <a:t>enterprise applications</a:t>
            </a:r>
            <a:r>
              <a:rPr lang="en-US" dirty="0"/>
              <a:t> using lightweight messaging and declarative adapters.</a:t>
            </a:r>
          </a:p>
          <a:p>
            <a:endParaRPr lang="en-US" dirty="0"/>
          </a:p>
        </p:txBody>
      </p:sp>
    </p:spTree>
    <p:extLst>
      <p:ext uri="{BB962C8B-B14F-4D97-AF65-F5344CB8AC3E}">
        <p14:creationId xmlns:p14="http://schemas.microsoft.com/office/powerpoint/2010/main" val="255310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Boot</a:t>
            </a:r>
            <a:br>
              <a:rPr lang="en-US" dirty="0"/>
            </a:br>
            <a:endParaRPr lang="en-US" dirty="0"/>
          </a:p>
        </p:txBody>
      </p:sp>
      <p:sp>
        <p:nvSpPr>
          <p:cNvPr id="4" name="Content Placeholder 3">
            <a:extLst>
              <a:ext uri="{FF2B5EF4-FFF2-40B4-BE49-F238E27FC236}">
                <a16:creationId xmlns:a16="http://schemas.microsoft.com/office/drawing/2014/main" id="{9AA34AB3-D733-4DB6-90BC-691DFFA5C673}"/>
              </a:ext>
            </a:extLst>
          </p:cNvPr>
          <p:cNvSpPr>
            <a:spLocks noGrp="1"/>
          </p:cNvSpPr>
          <p:nvPr>
            <p:ph idx="1"/>
          </p:nvPr>
        </p:nvSpPr>
        <p:spPr>
          <a:xfrm>
            <a:off x="611957" y="1825624"/>
            <a:ext cx="10515600" cy="4351338"/>
          </a:xfrm>
        </p:spPr>
        <p:txBody>
          <a:bodyPr>
            <a:normAutofit fontScale="77500" lnSpcReduction="20000"/>
          </a:bodyPr>
          <a:lstStyle/>
          <a:p>
            <a:r>
              <a:rPr lang="en-US" dirty="0"/>
              <a:t>Advantages of Spring Boot</a:t>
            </a:r>
          </a:p>
          <a:p>
            <a:r>
              <a:rPr lang="en-US" dirty="0"/>
              <a:t>It creates </a:t>
            </a:r>
            <a:r>
              <a:rPr lang="en-US" b="1" dirty="0"/>
              <a:t>stand-alone</a:t>
            </a:r>
            <a:r>
              <a:rPr lang="en-US" dirty="0"/>
              <a:t> Spring applications that can be started using Java </a:t>
            </a:r>
            <a:r>
              <a:rPr lang="en-US" b="1" dirty="0"/>
              <a:t>-jar</a:t>
            </a:r>
            <a:r>
              <a:rPr lang="en-US" dirty="0"/>
              <a:t>.</a:t>
            </a:r>
          </a:p>
          <a:p>
            <a:r>
              <a:rPr lang="en-US" dirty="0"/>
              <a:t>It tests web applications easily with the help of different </a:t>
            </a:r>
            <a:r>
              <a:rPr lang="en-US" b="1" dirty="0"/>
              <a:t>Embedded</a:t>
            </a:r>
            <a:r>
              <a:rPr lang="en-US" dirty="0"/>
              <a:t> HTTP servers such as </a:t>
            </a:r>
            <a:r>
              <a:rPr lang="en-US" b="1" dirty="0"/>
              <a:t>Tomcat, Jetty,</a:t>
            </a:r>
            <a:r>
              <a:rPr lang="en-US" dirty="0"/>
              <a:t> etc. We don't need to deploy WAR files.</a:t>
            </a:r>
          </a:p>
          <a:p>
            <a:r>
              <a:rPr lang="en-US" dirty="0"/>
              <a:t>It provides opinionated '</a:t>
            </a:r>
            <a:r>
              <a:rPr lang="en-US" b="1" dirty="0"/>
              <a:t>starter</a:t>
            </a:r>
            <a:r>
              <a:rPr lang="en-US" dirty="0"/>
              <a:t>' POMs to simplify our Maven configuration.</a:t>
            </a:r>
          </a:p>
          <a:p>
            <a:r>
              <a:rPr lang="en-US" dirty="0"/>
              <a:t>It provides </a:t>
            </a:r>
            <a:r>
              <a:rPr lang="en-US" b="1" dirty="0"/>
              <a:t>production-ready</a:t>
            </a:r>
            <a:r>
              <a:rPr lang="en-US" dirty="0"/>
              <a:t> features such as </a:t>
            </a:r>
            <a:r>
              <a:rPr lang="en-US" b="1" dirty="0"/>
              <a:t>metrics, health checks,</a:t>
            </a:r>
            <a:r>
              <a:rPr lang="en-US" dirty="0"/>
              <a:t> and </a:t>
            </a:r>
            <a:r>
              <a:rPr lang="en-US" b="1" dirty="0"/>
              <a:t>externalized configuration</a:t>
            </a:r>
            <a:r>
              <a:rPr lang="en-US" dirty="0"/>
              <a:t>.</a:t>
            </a:r>
          </a:p>
          <a:p>
            <a:r>
              <a:rPr lang="en-US" dirty="0"/>
              <a:t>There is no requirement for </a:t>
            </a:r>
            <a:r>
              <a:rPr lang="en-US" b="1" dirty="0"/>
              <a:t>XML</a:t>
            </a:r>
            <a:r>
              <a:rPr lang="en-US" dirty="0"/>
              <a:t> configuration.</a:t>
            </a:r>
          </a:p>
          <a:p>
            <a:r>
              <a:rPr lang="en-US" dirty="0"/>
              <a:t>It offers a </a:t>
            </a:r>
            <a:r>
              <a:rPr lang="en-US" b="1" dirty="0"/>
              <a:t>CLI</a:t>
            </a:r>
            <a:r>
              <a:rPr lang="en-US" dirty="0"/>
              <a:t> tool for developing and testing the Spring Boot application.</a:t>
            </a:r>
          </a:p>
          <a:p>
            <a:r>
              <a:rPr lang="en-US" dirty="0"/>
              <a:t>It offers the number of </a:t>
            </a:r>
            <a:r>
              <a:rPr lang="en-US" b="1" dirty="0"/>
              <a:t>plug-ins</a:t>
            </a:r>
            <a:r>
              <a:rPr lang="en-US" dirty="0"/>
              <a:t>.</a:t>
            </a:r>
          </a:p>
          <a:p>
            <a:r>
              <a:rPr lang="en-US" dirty="0"/>
              <a:t>It also minimizes writing multiple </a:t>
            </a:r>
            <a:r>
              <a:rPr lang="en-US" b="1" dirty="0"/>
              <a:t>boilerplate codes</a:t>
            </a:r>
            <a:r>
              <a:rPr lang="en-US" dirty="0"/>
              <a:t> (the code that has to be included in many places with little or no alteration), XML configuration, and annotations.</a:t>
            </a:r>
          </a:p>
          <a:p>
            <a:r>
              <a:rPr lang="en-US" dirty="0"/>
              <a:t>It </a:t>
            </a:r>
            <a:r>
              <a:rPr lang="en-US" b="1" dirty="0"/>
              <a:t>increases productivity</a:t>
            </a:r>
            <a:r>
              <a:rPr lang="en-US" dirty="0"/>
              <a:t> and reduces development time.</a:t>
            </a:r>
          </a:p>
          <a:p>
            <a:endParaRPr lang="en-US" dirty="0"/>
          </a:p>
        </p:txBody>
      </p:sp>
    </p:spTree>
    <p:extLst>
      <p:ext uri="{BB962C8B-B14F-4D97-AF65-F5344CB8AC3E}">
        <p14:creationId xmlns:p14="http://schemas.microsoft.com/office/powerpoint/2010/main" val="348780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Boot</a:t>
            </a:r>
            <a:br>
              <a:rPr lang="en-US" dirty="0"/>
            </a:br>
            <a:endParaRPr lang="en-US" dirty="0"/>
          </a:p>
        </p:txBody>
      </p:sp>
      <p:sp>
        <p:nvSpPr>
          <p:cNvPr id="4" name="Content Placeholder 3">
            <a:extLst>
              <a:ext uri="{FF2B5EF4-FFF2-40B4-BE49-F238E27FC236}">
                <a16:creationId xmlns:a16="http://schemas.microsoft.com/office/drawing/2014/main" id="{9AA34AB3-D733-4DB6-90BC-691DFFA5C673}"/>
              </a:ext>
            </a:extLst>
          </p:cNvPr>
          <p:cNvSpPr>
            <a:spLocks noGrp="1"/>
          </p:cNvSpPr>
          <p:nvPr>
            <p:ph idx="1"/>
          </p:nvPr>
        </p:nvSpPr>
        <p:spPr>
          <a:xfrm>
            <a:off x="611957" y="1825624"/>
            <a:ext cx="10515600" cy="4351338"/>
          </a:xfrm>
        </p:spPr>
        <p:txBody>
          <a:bodyPr>
            <a:normAutofit fontScale="85000" lnSpcReduction="20000"/>
          </a:bodyPr>
          <a:lstStyle/>
          <a:p>
            <a:r>
              <a:rPr lang="en-US" dirty="0"/>
              <a:t>Limitations of Spring Boot</a:t>
            </a:r>
          </a:p>
          <a:p>
            <a:r>
              <a:rPr lang="en-US" dirty="0"/>
              <a:t>Spring Boot can use dependencies that are not going to be used in the application. These dependencies increase the size of the application.</a:t>
            </a:r>
          </a:p>
          <a:p>
            <a:r>
              <a:rPr lang="en-US" dirty="0"/>
              <a:t>Goals of Spring Boot</a:t>
            </a:r>
          </a:p>
          <a:p>
            <a:r>
              <a:rPr lang="en-US" dirty="0"/>
              <a:t>The main goal of Spring Boot is to reduce </a:t>
            </a:r>
            <a:r>
              <a:rPr lang="en-US" b="1" dirty="0"/>
              <a:t>development, unit test,</a:t>
            </a:r>
            <a:r>
              <a:rPr lang="en-US" dirty="0"/>
              <a:t> and </a:t>
            </a:r>
            <a:r>
              <a:rPr lang="en-US" b="1" dirty="0"/>
              <a:t>integration test</a:t>
            </a:r>
            <a:r>
              <a:rPr lang="en-US" dirty="0"/>
              <a:t> time.</a:t>
            </a:r>
          </a:p>
          <a:p>
            <a:r>
              <a:rPr lang="en-US" dirty="0"/>
              <a:t>Provides Opinionated Development approach</a:t>
            </a:r>
          </a:p>
          <a:p>
            <a:r>
              <a:rPr lang="en-US" dirty="0"/>
              <a:t>Avoids defining more Annotation Configuration</a:t>
            </a:r>
          </a:p>
          <a:p>
            <a:r>
              <a:rPr lang="en-US" dirty="0"/>
              <a:t>Avoids writing lots of import statements</a:t>
            </a:r>
          </a:p>
          <a:p>
            <a:r>
              <a:rPr lang="en-US" dirty="0"/>
              <a:t>Avoids XML Configuration.</a:t>
            </a:r>
          </a:p>
          <a:p>
            <a:r>
              <a:rPr lang="en-US" dirty="0"/>
              <a:t>By providing or avoiding the above points, Spring Boot Framework reduces </a:t>
            </a:r>
            <a:r>
              <a:rPr lang="en-US" b="1" dirty="0"/>
              <a:t>Development time, Developer Effort,</a:t>
            </a:r>
            <a:r>
              <a:rPr lang="en-US" dirty="0"/>
              <a:t> and </a:t>
            </a:r>
            <a:r>
              <a:rPr lang="en-US" b="1" dirty="0"/>
              <a:t>increases productivity</a:t>
            </a:r>
            <a:r>
              <a:rPr lang="en-US" dirty="0"/>
              <a:t>.</a:t>
            </a:r>
          </a:p>
          <a:p>
            <a:endParaRPr lang="en-US" dirty="0"/>
          </a:p>
        </p:txBody>
      </p:sp>
    </p:spTree>
    <p:extLst>
      <p:ext uri="{BB962C8B-B14F-4D97-AF65-F5344CB8AC3E}">
        <p14:creationId xmlns:p14="http://schemas.microsoft.com/office/powerpoint/2010/main" val="381323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marL="457200" lvl="1" indent="0" algn="ctr">
              <a:buNone/>
            </a:pPr>
            <a:r>
              <a:rPr lang="en-IN" sz="4000" b="1" dirty="0">
                <a:latin typeface="Arial" panose="020B0604020202020204" pitchFamily="34" charset="0"/>
                <a:cs typeface="Arial" panose="020B0604020202020204" pitchFamily="34" charset="0"/>
              </a:rPr>
              <a:t>Visit – </a:t>
            </a:r>
            <a:r>
              <a:rPr lang="en-IN" sz="4000" b="1" dirty="0">
                <a:latin typeface="Arial" panose="020B0604020202020204" pitchFamily="34" charset="0"/>
                <a:cs typeface="Arial" panose="020B0604020202020204" pitchFamily="34" charset="0"/>
                <a:hlinkClick r:id="rId2"/>
              </a:rPr>
              <a:t>www.kaushalya.tech</a:t>
            </a: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9845547471</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24 years of experience</a:t>
            </a:r>
          </a:p>
          <a:p>
            <a:pPr algn="just"/>
            <a:r>
              <a:rPr lang="en-IN" dirty="0"/>
              <a:t>7 years as a lecturer in Engineering College</a:t>
            </a:r>
          </a:p>
          <a:p>
            <a:pPr algn="just"/>
            <a:r>
              <a:rPr lang="en-IN" dirty="0"/>
              <a:t>17 Years into IT</a:t>
            </a:r>
          </a:p>
          <a:p>
            <a:pPr algn="just"/>
            <a:r>
              <a:rPr lang="en-IN" dirty="0"/>
              <a:t>Worked with companies like CISCO, CSC, ICICI, First Apex – NTT Data</a:t>
            </a:r>
          </a:p>
          <a:p>
            <a:pPr algn="just"/>
            <a:r>
              <a:rPr lang="en-IN" dirty="0"/>
              <a:t>Started Kaushalya Technologies an EduTechnology company in 2017</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DataSciences, Web Technologies, Java Script technologies (MEAN stack), IOT, Test Automation – Selenium, JMeter</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Spring</a:t>
            </a:r>
          </a:p>
          <a:p>
            <a:pPr algn="just"/>
            <a:r>
              <a:rPr lang="en-IN" dirty="0"/>
              <a:t>IOC and Dependency Injection</a:t>
            </a:r>
          </a:p>
          <a:p>
            <a:pPr algn="just"/>
            <a:r>
              <a:rPr lang="en-IN" dirty="0"/>
              <a:t>Advantages</a:t>
            </a:r>
          </a:p>
          <a:p>
            <a:pPr algn="just"/>
            <a:r>
              <a:rPr lang="en-IN" dirty="0"/>
              <a:t>Introduction to Spring Boot</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Spring and Spring Boot</a:t>
            </a:r>
          </a:p>
          <a:p>
            <a:r>
              <a:rPr lang="en-IN" dirty="0"/>
              <a:t>Learn by coding</a:t>
            </a:r>
          </a:p>
          <a:p>
            <a:r>
              <a:rPr lang="en-IN" dirty="0"/>
              <a:t>Understand XML based configuration</a:t>
            </a:r>
          </a:p>
          <a:p>
            <a:r>
              <a:rPr lang="en-IN" dirty="0"/>
              <a:t>Understand Annotation based configuration</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Introduction to Spring</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Spring is a </a:t>
            </a:r>
            <a:r>
              <a:rPr lang="en-US" i="1" dirty="0"/>
              <a:t>lightweight</a:t>
            </a:r>
            <a:r>
              <a:rPr lang="en-US" dirty="0"/>
              <a:t> framework. It can be thought of as a </a:t>
            </a:r>
            <a:r>
              <a:rPr lang="en-US" i="1" dirty="0"/>
              <a:t>framework of frameworks</a:t>
            </a:r>
            <a:r>
              <a:rPr lang="en-US" dirty="0"/>
              <a:t> because it provides support to various frameworks such as Struts, Hibernate, Tapestry, EJB, JSF etc. The framework, in broader sense, can be defined as a structure where we find solution of the various technical problems.</a:t>
            </a:r>
          </a:p>
          <a:p>
            <a:r>
              <a:rPr lang="en-US" dirty="0"/>
              <a:t>The Spring framework comprises several modules such as IOC, AOP, DAO, Context, ORM, WEB MVC etc.</a:t>
            </a:r>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Inversion Of Control (IOC) and Dependency Injection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These are the design patterns that are used to remove dependency from the programming code. They make the code easier to test and maintain.</a:t>
            </a:r>
          </a:p>
          <a:p>
            <a:r>
              <a:rPr lang="en-US" b="1" dirty="0"/>
              <a:t>class</a:t>
            </a:r>
            <a:r>
              <a:rPr lang="en-US" dirty="0"/>
              <a:t> Employee{  </a:t>
            </a:r>
          </a:p>
          <a:p>
            <a:r>
              <a:rPr lang="en-US" dirty="0"/>
              <a:t>Address </a:t>
            </a:r>
            <a:r>
              <a:rPr lang="en-US" dirty="0" err="1"/>
              <a:t>address</a:t>
            </a:r>
            <a:r>
              <a:rPr lang="en-US" dirty="0"/>
              <a:t>;  </a:t>
            </a:r>
          </a:p>
          <a:p>
            <a:r>
              <a:rPr lang="en-US" dirty="0"/>
              <a:t>Employee(){  </a:t>
            </a:r>
          </a:p>
          <a:p>
            <a:r>
              <a:rPr lang="en-US" dirty="0"/>
              <a:t>address=</a:t>
            </a:r>
            <a:r>
              <a:rPr lang="en-US" b="1" dirty="0"/>
              <a:t>new</a:t>
            </a:r>
            <a:r>
              <a:rPr lang="en-US" dirty="0"/>
              <a:t> Address();  }  }  </a:t>
            </a:r>
          </a:p>
          <a:p>
            <a:r>
              <a:rPr lang="en-US" dirty="0"/>
              <a:t>In such case, there is dependency between the Employee and Address (tight coupling). In the Inversion of Control scenario, we do this something like this:</a:t>
            </a:r>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34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Inversion Of Control (IOC) and Dependency Injection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b="1" dirty="0"/>
              <a:t>class</a:t>
            </a:r>
            <a:r>
              <a:rPr lang="en-US" dirty="0"/>
              <a:t> Employee{  </a:t>
            </a:r>
          </a:p>
          <a:p>
            <a:r>
              <a:rPr lang="en-US" dirty="0"/>
              <a:t>Address </a:t>
            </a:r>
            <a:r>
              <a:rPr lang="en-US" dirty="0" err="1"/>
              <a:t>address</a:t>
            </a:r>
            <a:r>
              <a:rPr lang="en-US" dirty="0"/>
              <a:t>;  </a:t>
            </a:r>
          </a:p>
          <a:p>
            <a:r>
              <a:rPr lang="en-US" dirty="0"/>
              <a:t>Employee(Address address){  </a:t>
            </a:r>
          </a:p>
          <a:p>
            <a:r>
              <a:rPr lang="en-US" b="1" dirty="0" err="1"/>
              <a:t>this</a:t>
            </a:r>
            <a:r>
              <a:rPr lang="en-US" dirty="0" err="1"/>
              <a:t>.address</a:t>
            </a:r>
            <a:r>
              <a:rPr lang="en-US" dirty="0"/>
              <a:t>=address;  }  }  </a:t>
            </a:r>
          </a:p>
          <a:p>
            <a:r>
              <a:rPr lang="en-US" dirty="0"/>
              <a:t>Thus, IOC makes the code loosely coupled. In such case, there is no need to modify the code if our logic is moved to new environment.</a:t>
            </a:r>
          </a:p>
          <a:p>
            <a:r>
              <a:rPr lang="en-US" dirty="0"/>
              <a:t>In Spring framework, IOC container is responsible to inject the dependency. We provide metadata to the IOC container either by XML file or annotation.</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29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Inversion Of Control (IOC) and Dependency Injection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Advantage of Dependency Injection</a:t>
            </a:r>
          </a:p>
          <a:p>
            <a:r>
              <a:rPr lang="en-US" dirty="0"/>
              <a:t>makes the code loosely coupled so easy to maintain</a:t>
            </a:r>
          </a:p>
          <a:p>
            <a:r>
              <a:rPr lang="en-US" dirty="0"/>
              <a:t>makes the code easy to test</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61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Advantages of Spring Framework</a:t>
            </a:r>
            <a:br>
              <a:rPr lang="en-US" dirty="0"/>
            </a:br>
            <a:endParaRPr lang="en-US"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1) Predefined Templates</a:t>
            </a:r>
          </a:p>
          <a:p>
            <a:r>
              <a:rPr lang="en-US" dirty="0"/>
              <a:t>Spring framework provides templates for JDBC, Hibernate, JPA etc. technologies. So there is no need to write too much code. It hides the basic steps of these technologies.</a:t>
            </a:r>
          </a:p>
          <a:p>
            <a:r>
              <a:rPr lang="en-US" dirty="0"/>
              <a:t>Let's take the example of </a:t>
            </a:r>
            <a:r>
              <a:rPr lang="en-US" dirty="0" err="1"/>
              <a:t>JdbcTemplate</a:t>
            </a:r>
            <a:r>
              <a:rPr lang="en-US" dirty="0"/>
              <a:t>, you don't need to write the code for exception handling, creating connection, creating statement, committing transaction, closing connection etc. You need to write the code of executing query only. Thus, it save a lot of JDBC code.</a:t>
            </a:r>
          </a:p>
          <a:p>
            <a:r>
              <a:rPr lang="en-US" dirty="0"/>
              <a:t>2) Loose Coupling</a:t>
            </a:r>
          </a:p>
          <a:p>
            <a:r>
              <a:rPr lang="en-US" dirty="0"/>
              <a:t>The Spring applications are loosely coupled because of dependency injection.</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728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11247</TotalTime>
  <Words>683</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Spring and Spring Boot</vt:lpstr>
      <vt:lpstr>Introduction</vt:lpstr>
      <vt:lpstr>Course Outline</vt:lpstr>
      <vt:lpstr>Course Objectives</vt:lpstr>
      <vt:lpstr>Introduction to Spring</vt:lpstr>
      <vt:lpstr>Inversion Of Control (IOC) and Dependency Injection</vt:lpstr>
      <vt:lpstr>Inversion Of Control (IOC) and Dependency Injection</vt:lpstr>
      <vt:lpstr>Inversion Of Control (IOC) and Dependency Injection</vt:lpstr>
      <vt:lpstr>Advantages of Spring Framework </vt:lpstr>
      <vt:lpstr>Advantages of Spring Framework </vt:lpstr>
      <vt:lpstr>Advantages of Spring Framework </vt:lpstr>
      <vt:lpstr>Spring Modules </vt:lpstr>
      <vt:lpstr>Spring Boot </vt:lpstr>
      <vt:lpstr>Spring Boot </vt:lpstr>
      <vt:lpstr>Spring Boot </vt:lpstr>
      <vt:lpstr>Spring Boot </vt:lpstr>
      <vt:lpstr>Spring Boot </vt:lpstr>
      <vt:lpstr>Spring Boot </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843</cp:revision>
  <dcterms:created xsi:type="dcterms:W3CDTF">2018-01-28T06:02:15Z</dcterms:created>
  <dcterms:modified xsi:type="dcterms:W3CDTF">2020-01-22T02:09:25Z</dcterms:modified>
</cp:coreProperties>
</file>