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2" r:id="rId4"/>
    <p:sldId id="359" r:id="rId5"/>
    <p:sldId id="497" r:id="rId6"/>
    <p:sldId id="498" r:id="rId7"/>
    <p:sldId id="481" r:id="rId8"/>
    <p:sldId id="499" r:id="rId9"/>
    <p:sldId id="500" r:id="rId10"/>
    <p:sldId id="514" r:id="rId11"/>
    <p:sldId id="515" r:id="rId12"/>
    <p:sldId id="516" r:id="rId13"/>
    <p:sldId id="517" r:id="rId14"/>
    <p:sldId id="518" r:id="rId15"/>
    <p:sldId id="519" r:id="rId16"/>
    <p:sldId id="520" r:id="rId17"/>
    <p:sldId id="502" r:id="rId18"/>
    <p:sldId id="503" r:id="rId19"/>
    <p:sldId id="504" r:id="rId20"/>
    <p:sldId id="505" r:id="rId21"/>
    <p:sldId id="506" r:id="rId22"/>
    <p:sldId id="507" r:id="rId23"/>
    <p:sldId id="508" r:id="rId24"/>
    <p:sldId id="509" r:id="rId25"/>
    <p:sldId id="510" r:id="rId26"/>
    <p:sldId id="511" r:id="rId27"/>
    <p:sldId id="512" r:id="rId28"/>
    <p:sldId id="513" r:id="rId29"/>
    <p:sldId id="44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t>20-01-2020</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t>20-01-2020</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t>20-01-2020</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t>20-01-2020</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t>20-01-2020</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t>20-01-2020</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t>20-01-2020</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t>20-01-2020</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t>20-01-2020</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t>20-01-2020</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t>20-01-2020</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t>20-01-2020</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p:txBody>
          <a:bodyPr/>
          <a:lstStyle/>
          <a:p>
            <a:r>
              <a:rPr lang="en-IN" dirty="0"/>
              <a:t>JEE - Servlet and JSP</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p:txBody>
          <a:bodyPr/>
          <a:lstStyle/>
          <a:p>
            <a:r>
              <a:rPr lang="en-IN" dirty="0"/>
              <a:t>Raghu Prasad K S</a:t>
            </a:r>
          </a:p>
          <a:p>
            <a:r>
              <a:rPr lang="en-IN" dirty="0">
                <a:hlinkClick r:id="rId2"/>
              </a:rPr>
              <a:t>www.kaushalya.tech</a:t>
            </a:r>
            <a:endParaRPr lang="en-IN" dirty="0"/>
          </a:p>
          <a:p>
            <a:r>
              <a:rPr lang="en-IN"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err="1"/>
              <a:t>RequestDispatcher</a:t>
            </a:r>
            <a:r>
              <a:rPr lang="en-US" dirty="0"/>
              <a:t> in Servlet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r>
              <a:rPr lang="en-US" dirty="0"/>
              <a:t>The </a:t>
            </a:r>
            <a:r>
              <a:rPr lang="en-US" dirty="0" err="1"/>
              <a:t>RequestDispatcher</a:t>
            </a:r>
            <a:r>
              <a:rPr lang="en-US" dirty="0"/>
              <a:t> interface provides the facility of dispatching the request to another resource it may be html, servlet or </a:t>
            </a:r>
            <a:r>
              <a:rPr lang="en-US" dirty="0" err="1"/>
              <a:t>jsp</a:t>
            </a:r>
            <a:r>
              <a:rPr lang="en-US" dirty="0"/>
              <a:t>. This interface can also be used to include the content of another resource also. It is one of the way of servlet collaboration.</a:t>
            </a:r>
          </a:p>
          <a:p>
            <a:r>
              <a:rPr lang="en-US" dirty="0"/>
              <a:t>There are two methods defined in the </a:t>
            </a:r>
            <a:r>
              <a:rPr lang="en-US" dirty="0" err="1"/>
              <a:t>RequestDispatcher</a:t>
            </a:r>
            <a:r>
              <a:rPr lang="en-US" dirty="0"/>
              <a:t> interface.</a:t>
            </a:r>
          </a:p>
          <a:p>
            <a:r>
              <a:rPr lang="en-US" b="1" dirty="0"/>
              <a:t>public void forward(</a:t>
            </a:r>
            <a:r>
              <a:rPr lang="en-US" b="1" dirty="0" err="1"/>
              <a:t>ServletRequest</a:t>
            </a:r>
            <a:r>
              <a:rPr lang="en-US" b="1" dirty="0"/>
              <a:t> </a:t>
            </a:r>
            <a:r>
              <a:rPr lang="en-US" b="1" dirty="0" err="1"/>
              <a:t>request,ServletResponse</a:t>
            </a:r>
            <a:r>
              <a:rPr lang="en-US" b="1" dirty="0"/>
              <a:t> response)throws </a:t>
            </a:r>
            <a:r>
              <a:rPr lang="en-US" b="1" dirty="0" err="1"/>
              <a:t>ServletException,java.io.IOException:</a:t>
            </a:r>
            <a:r>
              <a:rPr lang="en-US" dirty="0" err="1"/>
              <a:t>Forwards</a:t>
            </a:r>
            <a:r>
              <a:rPr lang="en-US" dirty="0"/>
              <a:t> a request from a servlet to another resource (servlet, JSP file, or HTML file) on the server.</a:t>
            </a:r>
          </a:p>
          <a:p>
            <a:r>
              <a:rPr lang="en-US" b="1" dirty="0"/>
              <a:t>public void include(</a:t>
            </a:r>
            <a:r>
              <a:rPr lang="en-US" b="1" dirty="0" err="1"/>
              <a:t>ServletRequest</a:t>
            </a:r>
            <a:r>
              <a:rPr lang="en-US" b="1" dirty="0"/>
              <a:t> </a:t>
            </a:r>
            <a:r>
              <a:rPr lang="en-US" b="1" dirty="0" err="1"/>
              <a:t>request,ServletResponse</a:t>
            </a:r>
            <a:r>
              <a:rPr lang="en-US" b="1" dirty="0"/>
              <a:t> response)throws </a:t>
            </a:r>
            <a:r>
              <a:rPr lang="en-US" b="1" dirty="0" err="1"/>
              <a:t>ServletException,java.io.IOException:</a:t>
            </a:r>
            <a:r>
              <a:rPr lang="en-US" dirty="0" err="1"/>
              <a:t>Includes</a:t>
            </a:r>
            <a:r>
              <a:rPr lang="en-US" dirty="0"/>
              <a:t> the content of a resource (servlet, JSP page, or HTML file) in the response.</a:t>
            </a:r>
          </a:p>
          <a:p>
            <a:pPr marL="457200" lvl="1" indent="0">
              <a:buNone/>
            </a:pPr>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0858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err="1"/>
              <a:t>RequestDispatcher</a:t>
            </a:r>
            <a:r>
              <a:rPr lang="en-US" dirty="0"/>
              <a:t> in Servlet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r>
              <a:rPr lang="en-US" dirty="0"/>
              <a:t>.</a:t>
            </a:r>
          </a:p>
          <a:p>
            <a:pPr marL="457200" lvl="1" indent="0">
              <a:buNone/>
            </a:pPr>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2050" name="Picture 2" descr="forward() method of RequestDispatcher interface">
            <a:extLst>
              <a:ext uri="{FF2B5EF4-FFF2-40B4-BE49-F238E27FC236}">
                <a16:creationId xmlns:a16="http://schemas.microsoft.com/office/drawing/2014/main" id="{3E5D2861-EFFC-4090-AEC0-C2D2585FF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163" y="1600199"/>
            <a:ext cx="8397551" cy="489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330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err="1"/>
              <a:t>RequestDispatcher</a:t>
            </a:r>
            <a:r>
              <a:rPr lang="en-US" dirty="0"/>
              <a:t> in Servlet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r>
              <a:rPr lang="en-US" dirty="0"/>
              <a:t>.</a:t>
            </a:r>
          </a:p>
          <a:p>
            <a:pPr marL="457200" lvl="1" indent="0">
              <a:buNone/>
            </a:pPr>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122" name="Picture 2" descr="include() method of RequestDispatcher interface">
            <a:extLst>
              <a:ext uri="{FF2B5EF4-FFF2-40B4-BE49-F238E27FC236}">
                <a16:creationId xmlns:a16="http://schemas.microsoft.com/office/drawing/2014/main" id="{F2EE767E-BC54-4489-A2E6-F736D609D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072" y="2085391"/>
            <a:ext cx="8052319"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600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Session Tracking</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r>
              <a:rPr lang="en-US" dirty="0"/>
              <a:t>.</a:t>
            </a:r>
            <a:r>
              <a:rPr lang="en-US" b="1" dirty="0"/>
              <a:t> Session</a:t>
            </a:r>
            <a:r>
              <a:rPr lang="en-US" dirty="0"/>
              <a:t> simply means a particular interval of time.</a:t>
            </a:r>
          </a:p>
          <a:p>
            <a:r>
              <a:rPr lang="en-US" b="1" dirty="0"/>
              <a:t>Session Tracking</a:t>
            </a:r>
            <a:r>
              <a:rPr lang="en-US" dirty="0"/>
              <a:t> is a way to maintain state (data) of an user. It is also known as </a:t>
            </a:r>
            <a:r>
              <a:rPr lang="en-US" b="1" dirty="0"/>
              <a:t>session management</a:t>
            </a:r>
            <a:r>
              <a:rPr lang="en-US" dirty="0"/>
              <a:t> in servlet.</a:t>
            </a:r>
          </a:p>
          <a:p>
            <a:r>
              <a:rPr lang="en-US" dirty="0"/>
              <a:t>Http protocol is a stateless so we need to maintain state using session tracking techniques. Each time user requests to the server, server treats the request as the new request. So we need to maintain the state of an user to recognize to particular user.</a:t>
            </a:r>
          </a:p>
          <a:p>
            <a:endParaRPr lang="en-US" dirty="0"/>
          </a:p>
          <a:p>
            <a:pPr marL="457200" lvl="1" indent="0">
              <a:buNone/>
            </a:pPr>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1177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Session Tracking</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r>
              <a:rPr lang="en-US" dirty="0"/>
              <a:t>Session Tracking Techniques</a:t>
            </a:r>
          </a:p>
          <a:p>
            <a:r>
              <a:rPr lang="en-US" dirty="0"/>
              <a:t>There are four techniques used in Session tracking:</a:t>
            </a:r>
          </a:p>
          <a:p>
            <a:r>
              <a:rPr lang="en-US" b="1" dirty="0"/>
              <a:t>Cookies</a:t>
            </a:r>
            <a:endParaRPr lang="en-US" dirty="0"/>
          </a:p>
          <a:p>
            <a:r>
              <a:rPr lang="en-US" b="1" dirty="0"/>
              <a:t>Hidden Form Field</a:t>
            </a:r>
            <a:endParaRPr lang="en-US" dirty="0"/>
          </a:p>
          <a:p>
            <a:r>
              <a:rPr lang="en-US" b="1" dirty="0"/>
              <a:t>URL Rewriting</a:t>
            </a:r>
            <a:endParaRPr lang="en-US" dirty="0"/>
          </a:p>
          <a:p>
            <a:r>
              <a:rPr lang="en-US" b="1" dirty="0" err="1"/>
              <a:t>HttpSession</a:t>
            </a:r>
            <a:endParaRPr lang="en-US" dirty="0"/>
          </a:p>
          <a:p>
            <a:endParaRPr lang="en-US" dirty="0"/>
          </a:p>
          <a:p>
            <a:pPr marL="457200" lvl="1" indent="0">
              <a:buNone/>
            </a:pPr>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8101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Session Tracking - Cookies</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r>
              <a:rPr lang="en-US" dirty="0"/>
              <a:t>A </a:t>
            </a:r>
            <a:r>
              <a:rPr lang="en-US" b="1" dirty="0"/>
              <a:t>cookie</a:t>
            </a:r>
            <a:r>
              <a:rPr lang="en-US" dirty="0"/>
              <a:t> is a small piece of information that is persisted between the multiple client requests.</a:t>
            </a:r>
          </a:p>
          <a:p>
            <a:r>
              <a:rPr lang="en-US" dirty="0"/>
              <a:t>A cookie has a name, a single value, and optional attributes such as a comment, path and domain qualifiers, a maximum age, and a version number.</a:t>
            </a:r>
          </a:p>
          <a:p>
            <a:r>
              <a:rPr lang="en-US" dirty="0"/>
              <a:t>How Cookie works</a:t>
            </a:r>
          </a:p>
          <a:p>
            <a:r>
              <a:rPr lang="en-US" dirty="0"/>
              <a:t>By default, each request is considered as a new request. In cookies technique, we add cookie with response from the servlet. So cookie is stored in the cache of the browser. After that if request is sent by the user, cookie is added with request by default. Thus, we recognize the user as the old user.</a:t>
            </a:r>
          </a:p>
          <a:p>
            <a:endParaRPr lang="en-US" dirty="0"/>
          </a:p>
          <a:p>
            <a:pPr marL="457200" lvl="1" indent="0">
              <a:buNone/>
            </a:pPr>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9899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Session Tracking - Cookies</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222912" y="1825624"/>
            <a:ext cx="11800508" cy="5805849"/>
          </a:xfrm>
        </p:spPr>
        <p:txBody>
          <a:bodyPr>
            <a:noAutofit/>
          </a:bodyPr>
          <a:lstStyle/>
          <a:p>
            <a:endParaRPr lang="en-US" dirty="0"/>
          </a:p>
          <a:p>
            <a:pPr marL="457200" lvl="1" indent="0">
              <a:buNone/>
            </a:pPr>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6146" name="Picture 2" descr="HttpSession object">
            <a:extLst>
              <a:ext uri="{FF2B5EF4-FFF2-40B4-BE49-F238E27FC236}">
                <a16:creationId xmlns:a16="http://schemas.microsoft.com/office/drawing/2014/main" id="{D7EF5031-B2BD-4A99-AF17-079F2DF90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869" y="2128838"/>
            <a:ext cx="6755363" cy="3469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751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Servlet annotations</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F605AE0-31A6-40E3-9CBF-8D1781464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095" y="1733549"/>
            <a:ext cx="9700181" cy="4443414"/>
          </a:xfrm>
          <a:prstGeom prst="rect">
            <a:avLst/>
          </a:prstGeom>
        </p:spPr>
      </p:pic>
    </p:spTree>
    <p:extLst>
      <p:ext uri="{BB962C8B-B14F-4D97-AF65-F5344CB8AC3E}">
        <p14:creationId xmlns:p14="http://schemas.microsoft.com/office/powerpoint/2010/main" val="1071380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JSP</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r>
              <a:rPr lang="en-US" b="1" dirty="0"/>
              <a:t>JSP</a:t>
            </a:r>
            <a:r>
              <a:rPr lang="en-US" dirty="0"/>
              <a:t> technology is used to create web application just like Servlet technology. It can be thought of as an extension to Servlet because it provides more functionality than servlet such as expression language, JSTL, etc.</a:t>
            </a:r>
          </a:p>
          <a:p>
            <a:r>
              <a:rPr lang="en-US" dirty="0"/>
              <a:t>A JSP page consists of HTML tags and JSP tags. The JSP pages are easier to maintain than Servlet because we can separate designing and development. It provides some additional features such as Expression Language, Custom Tags, etc.</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8903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Advantages of JSP over servlet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r>
              <a:rPr lang="en-US" sz="2000" dirty="0"/>
              <a:t>1) Extension to Servlet</a:t>
            </a:r>
          </a:p>
          <a:p>
            <a:r>
              <a:rPr lang="en-US" sz="2000" dirty="0"/>
              <a:t>JSP technology is the extension to Servlet technology. We can use all the features of the Servlet in JSP. In addition to, we can use implicit objects, predefined tags, expression language and Custom tags in JSP, that makes JSP development easy.</a:t>
            </a:r>
          </a:p>
          <a:p>
            <a:r>
              <a:rPr lang="en-US" sz="2000" dirty="0"/>
              <a:t>2) Easy to maintain</a:t>
            </a:r>
          </a:p>
          <a:p>
            <a:r>
              <a:rPr lang="en-US" sz="2000" dirty="0"/>
              <a:t>JSP can be easily managed because we can easily separate our business logic with presentation logic. In Servlet technology, we mix our business logic with the presentation logic.</a:t>
            </a:r>
          </a:p>
          <a:p>
            <a:r>
              <a:rPr lang="en-US" sz="2000" dirty="0"/>
              <a:t>3) Fast Development: No need to recompile and redeploy</a:t>
            </a:r>
          </a:p>
          <a:p>
            <a:r>
              <a:rPr lang="en-US" sz="2000" dirty="0"/>
              <a:t>If JSP page is modified, we don't need to recompile and redeploy the project. The Servlet code needs to be updated and recompiled if we have to change the look and feel of the application.</a:t>
            </a:r>
          </a:p>
          <a:p>
            <a:r>
              <a:rPr lang="en-US" sz="2000" dirty="0"/>
              <a:t>4) Less code than Servlet</a:t>
            </a:r>
          </a:p>
          <a:p>
            <a:r>
              <a:rPr lang="en-US" sz="2000" dirty="0"/>
              <a:t>In JSP, we can use many tags such as action tags, JSTL, custom tags, etc. that reduces the code. Moreover, we can use EL, implicit objects, etc.</a:t>
            </a:r>
          </a:p>
          <a:p>
            <a:r>
              <a:rPr lang="en-US" dirty="0"/>
              <a:t>.</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15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92500"/>
          </a:bodyPr>
          <a:lstStyle/>
          <a:p>
            <a:r>
              <a:rPr lang="en-IN" dirty="0"/>
              <a:t>Raghu Prasad – BE, MS</a:t>
            </a:r>
          </a:p>
          <a:p>
            <a:r>
              <a:rPr lang="en-IN" dirty="0"/>
              <a:t>Total of 24 years of experience</a:t>
            </a:r>
          </a:p>
          <a:p>
            <a:r>
              <a:rPr lang="en-IN" dirty="0"/>
              <a:t>7 years as a lecturer in Engineering College</a:t>
            </a:r>
          </a:p>
          <a:p>
            <a:r>
              <a:rPr lang="en-IN" dirty="0"/>
              <a:t>17 Years into IT</a:t>
            </a:r>
          </a:p>
          <a:p>
            <a:r>
              <a:rPr lang="en-IN" dirty="0"/>
              <a:t>Worked with companies like </a:t>
            </a:r>
            <a:r>
              <a:rPr lang="en-IN" dirty="0" err="1"/>
              <a:t>CISCO,CSC,ICICI,First</a:t>
            </a:r>
            <a:r>
              <a:rPr lang="en-IN" dirty="0"/>
              <a:t> Apex – NTT Data</a:t>
            </a:r>
          </a:p>
          <a:p>
            <a:r>
              <a:rPr lang="en-IN" dirty="0"/>
              <a:t>Currently into Corporate training and consultancy</a:t>
            </a:r>
          </a:p>
          <a:p>
            <a:r>
              <a:rPr lang="en-IN" dirty="0"/>
              <a:t>Worked with corporates and public sector</a:t>
            </a:r>
          </a:p>
          <a:p>
            <a:r>
              <a:rPr lang="en-IN" dirty="0"/>
              <a:t>Technologies – </a:t>
            </a:r>
            <a:r>
              <a:rPr lang="en-IN" dirty="0" err="1"/>
              <a:t>Java,Python,Data</a:t>
            </a:r>
            <a:r>
              <a:rPr lang="en-IN" dirty="0"/>
              <a:t> </a:t>
            </a:r>
            <a:r>
              <a:rPr lang="en-IN" dirty="0" err="1"/>
              <a:t>Sciences,Web</a:t>
            </a:r>
            <a:r>
              <a:rPr lang="en-IN" dirty="0"/>
              <a:t> </a:t>
            </a:r>
            <a:r>
              <a:rPr lang="en-IN" dirty="0" err="1"/>
              <a:t>technologies,Java</a:t>
            </a:r>
            <a:r>
              <a:rPr lang="en-IN" dirty="0"/>
              <a:t> Script technologies (MEAN stack),</a:t>
            </a:r>
            <a:r>
              <a:rPr lang="en-IN" dirty="0" err="1"/>
              <a:t>IOT,Test</a:t>
            </a:r>
            <a:r>
              <a:rPr lang="en-IN" dirty="0"/>
              <a:t> Automation – </a:t>
            </a:r>
            <a:r>
              <a:rPr lang="en-IN" dirty="0" err="1"/>
              <a:t>Selenium,JMeter</a:t>
            </a:r>
            <a:endParaRPr lang="en-IN" dirty="0"/>
          </a:p>
          <a:p>
            <a:pPr marL="0" indent="0">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Advantages of JSP over servlet</a:t>
            </a:r>
          </a:p>
        </p:txBody>
      </p:sp>
      <p:pic>
        <p:nvPicPr>
          <p:cNvPr id="5" name="Content Placeholder 4">
            <a:extLst>
              <a:ext uri="{FF2B5EF4-FFF2-40B4-BE49-F238E27FC236}">
                <a16:creationId xmlns:a16="http://schemas.microsoft.com/office/drawing/2014/main" id="{874CF11D-12B6-4562-8965-468C08EA09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9179" y="1825625"/>
            <a:ext cx="9209987" cy="4351338"/>
          </a:xfrm>
        </p:spPr>
      </p:pic>
    </p:spTree>
    <p:extLst>
      <p:ext uri="{BB962C8B-B14F-4D97-AF65-F5344CB8AC3E}">
        <p14:creationId xmlns:p14="http://schemas.microsoft.com/office/powerpoint/2010/main" val="91434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JSP Scripting elements</a:t>
            </a:r>
          </a:p>
        </p:txBody>
      </p:sp>
      <p:sp>
        <p:nvSpPr>
          <p:cNvPr id="4" name="Content Placeholder 3">
            <a:extLst>
              <a:ext uri="{FF2B5EF4-FFF2-40B4-BE49-F238E27FC236}">
                <a16:creationId xmlns:a16="http://schemas.microsoft.com/office/drawing/2014/main" id="{20D691CE-A396-45A5-9EF7-F0E547BA2A20}"/>
              </a:ext>
            </a:extLst>
          </p:cNvPr>
          <p:cNvSpPr>
            <a:spLocks noGrp="1"/>
          </p:cNvSpPr>
          <p:nvPr>
            <p:ph idx="1"/>
          </p:nvPr>
        </p:nvSpPr>
        <p:spPr/>
        <p:txBody>
          <a:bodyPr/>
          <a:lstStyle/>
          <a:p>
            <a:r>
              <a:rPr lang="en-US" dirty="0"/>
              <a:t>The scripting elements provides the ability to insert java code inside the </a:t>
            </a:r>
            <a:r>
              <a:rPr lang="en-US" dirty="0" err="1"/>
              <a:t>jsp</a:t>
            </a:r>
            <a:r>
              <a:rPr lang="en-US" dirty="0"/>
              <a:t>. There are three types of scripting elements:</a:t>
            </a:r>
          </a:p>
          <a:p>
            <a:r>
              <a:rPr lang="en-US" dirty="0" err="1"/>
              <a:t>scriptlet</a:t>
            </a:r>
            <a:r>
              <a:rPr lang="en-US" dirty="0"/>
              <a:t> tag</a:t>
            </a:r>
          </a:p>
          <a:p>
            <a:r>
              <a:rPr lang="en-US" dirty="0"/>
              <a:t>expression tag</a:t>
            </a:r>
          </a:p>
          <a:p>
            <a:r>
              <a:rPr lang="en-US" dirty="0"/>
              <a:t>declaration tag</a:t>
            </a:r>
          </a:p>
          <a:p>
            <a:r>
              <a:rPr lang="en-US" dirty="0"/>
              <a:t>JSP </a:t>
            </a:r>
            <a:r>
              <a:rPr lang="en-US" dirty="0" err="1"/>
              <a:t>scriptlet</a:t>
            </a:r>
            <a:r>
              <a:rPr lang="en-US" dirty="0"/>
              <a:t> tag</a:t>
            </a:r>
          </a:p>
          <a:p>
            <a:r>
              <a:rPr lang="en-US" dirty="0"/>
              <a:t>A </a:t>
            </a:r>
            <a:r>
              <a:rPr lang="en-US" dirty="0" err="1"/>
              <a:t>scriptlet</a:t>
            </a:r>
            <a:r>
              <a:rPr lang="en-US" dirty="0"/>
              <a:t> tag is used to execute java source code in JSP. Syntax is as follows:</a:t>
            </a:r>
          </a:p>
          <a:p>
            <a:r>
              <a:rPr lang="en-US" dirty="0"/>
              <a:t>&lt;%  java source code %&gt;  </a:t>
            </a:r>
          </a:p>
        </p:txBody>
      </p:sp>
    </p:spTree>
    <p:extLst>
      <p:ext uri="{BB962C8B-B14F-4D97-AF65-F5344CB8AC3E}">
        <p14:creationId xmlns:p14="http://schemas.microsoft.com/office/powerpoint/2010/main" val="4065197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normAutofit fontScale="90000"/>
          </a:bodyPr>
          <a:lstStyle/>
          <a:p>
            <a:r>
              <a:rPr lang="en-US" dirty="0"/>
              <a:t>Example of JSP </a:t>
            </a:r>
            <a:r>
              <a:rPr lang="en-US" dirty="0" err="1"/>
              <a:t>scriptlet</a:t>
            </a:r>
            <a:r>
              <a:rPr lang="en-US" dirty="0"/>
              <a:t> tag</a:t>
            </a:r>
            <a:br>
              <a:rPr lang="en-US" dirty="0"/>
            </a:br>
            <a:br>
              <a:rPr lang="en-US" dirty="0"/>
            </a:br>
            <a:endParaRPr lang="en-IN" dirty="0"/>
          </a:p>
        </p:txBody>
      </p:sp>
      <p:sp>
        <p:nvSpPr>
          <p:cNvPr id="4" name="Content Placeholder 3">
            <a:extLst>
              <a:ext uri="{FF2B5EF4-FFF2-40B4-BE49-F238E27FC236}">
                <a16:creationId xmlns:a16="http://schemas.microsoft.com/office/drawing/2014/main" id="{20D691CE-A396-45A5-9EF7-F0E547BA2A20}"/>
              </a:ext>
            </a:extLst>
          </p:cNvPr>
          <p:cNvSpPr>
            <a:spLocks noGrp="1"/>
          </p:cNvSpPr>
          <p:nvPr>
            <p:ph idx="1"/>
          </p:nvPr>
        </p:nvSpPr>
        <p:spPr/>
        <p:txBody>
          <a:bodyPr/>
          <a:lstStyle/>
          <a:p>
            <a:r>
              <a:rPr lang="en-US" b="1" dirty="0"/>
              <a:t>&lt;html&gt;</a:t>
            </a:r>
            <a:r>
              <a:rPr lang="en-US" dirty="0"/>
              <a:t>  </a:t>
            </a:r>
          </a:p>
          <a:p>
            <a:r>
              <a:rPr lang="en-US" b="1" dirty="0"/>
              <a:t>&lt;body&gt;</a:t>
            </a:r>
            <a:r>
              <a:rPr lang="en-US" dirty="0"/>
              <a:t>  </a:t>
            </a:r>
          </a:p>
          <a:p>
            <a:r>
              <a:rPr lang="en-US" b="1" dirty="0"/>
              <a:t>&lt;</a:t>
            </a:r>
            <a:r>
              <a:rPr lang="en-US" dirty="0"/>
              <a:t>% </a:t>
            </a:r>
            <a:r>
              <a:rPr lang="en-US" dirty="0" err="1"/>
              <a:t>out.print</a:t>
            </a:r>
            <a:r>
              <a:rPr lang="en-US" dirty="0"/>
              <a:t>("welcome to </a:t>
            </a:r>
            <a:r>
              <a:rPr lang="en-US" dirty="0" err="1"/>
              <a:t>jsp</a:t>
            </a:r>
            <a:r>
              <a:rPr lang="en-US" dirty="0"/>
              <a:t>"); %</a:t>
            </a:r>
            <a:r>
              <a:rPr lang="en-US" b="1" dirty="0"/>
              <a:t>&gt;</a:t>
            </a:r>
            <a:r>
              <a:rPr lang="en-US" dirty="0"/>
              <a:t>  </a:t>
            </a:r>
          </a:p>
          <a:p>
            <a:r>
              <a:rPr lang="en-US" b="1" dirty="0"/>
              <a:t>&lt;/body&gt;</a:t>
            </a:r>
            <a:r>
              <a:rPr lang="en-US" dirty="0"/>
              <a:t>  </a:t>
            </a:r>
          </a:p>
          <a:p>
            <a:r>
              <a:rPr lang="en-US" b="1" dirty="0"/>
              <a:t>&lt;/html&gt;</a:t>
            </a:r>
            <a:r>
              <a:rPr lang="en-US" dirty="0"/>
              <a:t>  </a:t>
            </a:r>
          </a:p>
          <a:p>
            <a:endParaRPr lang="en-US" dirty="0"/>
          </a:p>
        </p:txBody>
      </p:sp>
    </p:spTree>
    <p:extLst>
      <p:ext uri="{BB962C8B-B14F-4D97-AF65-F5344CB8AC3E}">
        <p14:creationId xmlns:p14="http://schemas.microsoft.com/office/powerpoint/2010/main" val="2559838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normAutofit fontScale="90000"/>
          </a:bodyPr>
          <a:lstStyle/>
          <a:p>
            <a:br>
              <a:rPr lang="en-US" dirty="0"/>
            </a:br>
            <a:br>
              <a:rPr lang="en-US" dirty="0"/>
            </a:br>
            <a:r>
              <a:rPr lang="en-US" dirty="0"/>
              <a:t>JSP expression tag</a:t>
            </a:r>
            <a:br>
              <a:rPr lang="en-US" dirty="0"/>
            </a:br>
            <a:br>
              <a:rPr lang="en-US" dirty="0"/>
            </a:br>
            <a:endParaRPr lang="en-IN" dirty="0"/>
          </a:p>
        </p:txBody>
      </p:sp>
      <p:sp>
        <p:nvSpPr>
          <p:cNvPr id="4" name="Content Placeholder 3">
            <a:extLst>
              <a:ext uri="{FF2B5EF4-FFF2-40B4-BE49-F238E27FC236}">
                <a16:creationId xmlns:a16="http://schemas.microsoft.com/office/drawing/2014/main" id="{20D691CE-A396-45A5-9EF7-F0E547BA2A20}"/>
              </a:ext>
            </a:extLst>
          </p:cNvPr>
          <p:cNvSpPr>
            <a:spLocks noGrp="1"/>
          </p:cNvSpPr>
          <p:nvPr>
            <p:ph idx="1"/>
          </p:nvPr>
        </p:nvSpPr>
        <p:spPr/>
        <p:txBody>
          <a:bodyPr>
            <a:normAutofit fontScale="85000" lnSpcReduction="20000"/>
          </a:bodyPr>
          <a:lstStyle/>
          <a:p>
            <a:r>
              <a:rPr lang="en-US" dirty="0"/>
              <a:t>The code placed within </a:t>
            </a:r>
            <a:r>
              <a:rPr lang="en-US" b="1" dirty="0"/>
              <a:t>JSP expression tag</a:t>
            </a:r>
            <a:r>
              <a:rPr lang="en-US" dirty="0"/>
              <a:t> is </a:t>
            </a:r>
            <a:r>
              <a:rPr lang="en-US" i="1" dirty="0"/>
              <a:t>written to the output stream of the response</a:t>
            </a:r>
            <a:r>
              <a:rPr lang="en-US" dirty="0"/>
              <a:t>. So you need not write </a:t>
            </a:r>
            <a:r>
              <a:rPr lang="en-US" dirty="0" err="1"/>
              <a:t>out.print</a:t>
            </a:r>
            <a:r>
              <a:rPr lang="en-US" dirty="0"/>
              <a:t>() to write data. It is mainly used to print the values of variable or method.</a:t>
            </a:r>
          </a:p>
          <a:p>
            <a:r>
              <a:rPr lang="en-US" dirty="0"/>
              <a:t>Syntax of JSP expression tag</a:t>
            </a:r>
          </a:p>
          <a:p>
            <a:r>
              <a:rPr lang="en-US" b="1" dirty="0"/>
              <a:t>&lt;</a:t>
            </a:r>
            <a:r>
              <a:rPr lang="en-US" dirty="0"/>
              <a:t>%=  statement %</a:t>
            </a:r>
            <a:r>
              <a:rPr lang="en-US" b="1" dirty="0"/>
              <a:t>&gt;</a:t>
            </a:r>
            <a:r>
              <a:rPr lang="en-US" dirty="0"/>
              <a:t>  </a:t>
            </a:r>
          </a:p>
          <a:p>
            <a:r>
              <a:rPr lang="en-US" dirty="0"/>
              <a:t>Example of JSP expression tag</a:t>
            </a:r>
          </a:p>
          <a:p>
            <a:r>
              <a:rPr lang="en-US" b="1" dirty="0"/>
              <a:t>&lt;html&gt;</a:t>
            </a:r>
            <a:r>
              <a:rPr lang="en-US" dirty="0"/>
              <a:t>  </a:t>
            </a:r>
          </a:p>
          <a:p>
            <a:r>
              <a:rPr lang="en-US" b="1" dirty="0"/>
              <a:t>&lt;body&gt;</a:t>
            </a:r>
            <a:r>
              <a:rPr lang="en-US" dirty="0"/>
              <a:t>  </a:t>
            </a:r>
          </a:p>
          <a:p>
            <a:r>
              <a:rPr lang="en-US" b="1" dirty="0"/>
              <a:t>&lt;</a:t>
            </a:r>
            <a:r>
              <a:rPr lang="en-US" dirty="0"/>
              <a:t>%= "welcome to </a:t>
            </a:r>
            <a:r>
              <a:rPr lang="en-US" dirty="0" err="1"/>
              <a:t>jsp</a:t>
            </a:r>
            <a:r>
              <a:rPr lang="en-US" dirty="0"/>
              <a:t>" %</a:t>
            </a:r>
            <a:r>
              <a:rPr lang="en-US" b="1" dirty="0"/>
              <a:t>&gt;</a:t>
            </a:r>
            <a:r>
              <a:rPr lang="en-US" dirty="0"/>
              <a:t>  </a:t>
            </a:r>
          </a:p>
          <a:p>
            <a:r>
              <a:rPr lang="en-US" b="1" dirty="0"/>
              <a:t>&lt;/body&gt;</a:t>
            </a:r>
            <a:r>
              <a:rPr lang="en-US" dirty="0"/>
              <a:t>  </a:t>
            </a:r>
          </a:p>
          <a:p>
            <a:r>
              <a:rPr lang="en-US" b="1" dirty="0"/>
              <a:t>&lt;/html&gt;</a:t>
            </a:r>
            <a:r>
              <a:rPr lang="en-US" dirty="0"/>
              <a:t>  </a:t>
            </a:r>
          </a:p>
          <a:p>
            <a:r>
              <a:rPr lang="en-US" dirty="0"/>
              <a:t> </a:t>
            </a:r>
          </a:p>
          <a:p>
            <a:endParaRPr lang="en-US" dirty="0"/>
          </a:p>
        </p:txBody>
      </p:sp>
    </p:spTree>
    <p:extLst>
      <p:ext uri="{BB962C8B-B14F-4D97-AF65-F5344CB8AC3E}">
        <p14:creationId xmlns:p14="http://schemas.microsoft.com/office/powerpoint/2010/main" val="979717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normAutofit fontScale="90000"/>
          </a:bodyPr>
          <a:lstStyle/>
          <a:p>
            <a:br>
              <a:rPr lang="en-US" dirty="0"/>
            </a:br>
            <a:br>
              <a:rPr lang="en-US" dirty="0"/>
            </a:br>
            <a:r>
              <a:rPr lang="en-US" dirty="0"/>
              <a:t>JSP Declaration Tag</a:t>
            </a:r>
            <a:br>
              <a:rPr lang="en-US" dirty="0"/>
            </a:br>
            <a:br>
              <a:rPr lang="en-US" dirty="0"/>
            </a:br>
            <a:br>
              <a:rPr lang="en-US" dirty="0"/>
            </a:br>
            <a:endParaRPr lang="en-IN" dirty="0"/>
          </a:p>
        </p:txBody>
      </p:sp>
      <p:sp>
        <p:nvSpPr>
          <p:cNvPr id="4" name="Content Placeholder 3">
            <a:extLst>
              <a:ext uri="{FF2B5EF4-FFF2-40B4-BE49-F238E27FC236}">
                <a16:creationId xmlns:a16="http://schemas.microsoft.com/office/drawing/2014/main" id="{20D691CE-A396-45A5-9EF7-F0E547BA2A20}"/>
              </a:ext>
            </a:extLst>
          </p:cNvPr>
          <p:cNvSpPr>
            <a:spLocks noGrp="1"/>
          </p:cNvSpPr>
          <p:nvPr>
            <p:ph idx="1"/>
          </p:nvPr>
        </p:nvSpPr>
        <p:spPr/>
        <p:txBody>
          <a:bodyPr>
            <a:normAutofit fontScale="55000" lnSpcReduction="20000"/>
          </a:bodyPr>
          <a:lstStyle/>
          <a:p>
            <a:r>
              <a:rPr lang="en-US" dirty="0"/>
              <a:t>The </a:t>
            </a:r>
            <a:r>
              <a:rPr lang="en-US" b="1" dirty="0"/>
              <a:t>JSP declaration tag</a:t>
            </a:r>
            <a:r>
              <a:rPr lang="en-US" dirty="0"/>
              <a:t> is used </a:t>
            </a:r>
            <a:r>
              <a:rPr lang="en-US" i="1" dirty="0"/>
              <a:t>to declare fields and methods</a:t>
            </a:r>
            <a:r>
              <a:rPr lang="en-US" dirty="0"/>
              <a:t>.</a:t>
            </a:r>
          </a:p>
          <a:p>
            <a:r>
              <a:rPr lang="en-US" dirty="0"/>
              <a:t>The code written inside the </a:t>
            </a:r>
            <a:r>
              <a:rPr lang="en-US" dirty="0" err="1"/>
              <a:t>jsp</a:t>
            </a:r>
            <a:r>
              <a:rPr lang="en-US" dirty="0"/>
              <a:t> declaration tag is placed outside the service() method of auto generated servlet.</a:t>
            </a:r>
          </a:p>
          <a:p>
            <a:r>
              <a:rPr lang="en-US" dirty="0"/>
              <a:t>So it doesn't get memory at each request</a:t>
            </a:r>
          </a:p>
          <a:p>
            <a:r>
              <a:rPr lang="en-US" dirty="0"/>
              <a:t>Syntax of JSP declaration tag</a:t>
            </a:r>
          </a:p>
          <a:p>
            <a:r>
              <a:rPr lang="en-US" b="1" dirty="0"/>
              <a:t>&lt;</a:t>
            </a:r>
            <a:r>
              <a:rPr lang="en-US" dirty="0"/>
              <a:t>%!  field or method declaration %</a:t>
            </a:r>
            <a:r>
              <a:rPr lang="en-US" b="1" dirty="0"/>
              <a:t>&gt;</a:t>
            </a:r>
            <a:r>
              <a:rPr lang="en-US" dirty="0"/>
              <a:t>  </a:t>
            </a:r>
          </a:p>
          <a:p>
            <a:r>
              <a:rPr lang="en-US" dirty="0"/>
              <a:t>Example of JSP declaration tag that declares field</a:t>
            </a:r>
          </a:p>
          <a:p>
            <a:r>
              <a:rPr lang="en-US" b="1" dirty="0"/>
              <a:t>&lt;html&gt;</a:t>
            </a:r>
            <a:r>
              <a:rPr lang="en-US" dirty="0"/>
              <a:t>  </a:t>
            </a:r>
          </a:p>
          <a:p>
            <a:r>
              <a:rPr lang="en-US" b="1" dirty="0"/>
              <a:t>&lt;body&gt;</a:t>
            </a:r>
            <a:r>
              <a:rPr lang="en-US" dirty="0"/>
              <a:t>  </a:t>
            </a:r>
          </a:p>
          <a:p>
            <a:r>
              <a:rPr lang="en-US" b="1" dirty="0"/>
              <a:t>&lt;</a:t>
            </a:r>
            <a:r>
              <a:rPr lang="en-US" dirty="0"/>
              <a:t>%! int data=50; %</a:t>
            </a:r>
            <a:r>
              <a:rPr lang="en-US" b="1" dirty="0"/>
              <a:t>&gt;</a:t>
            </a:r>
            <a:r>
              <a:rPr lang="en-US" dirty="0"/>
              <a:t>  </a:t>
            </a:r>
          </a:p>
          <a:p>
            <a:r>
              <a:rPr lang="en-US" b="1" dirty="0"/>
              <a:t>&lt;</a:t>
            </a:r>
            <a:r>
              <a:rPr lang="en-US" dirty="0"/>
              <a:t>%= "Value of the variable is:"+data %</a:t>
            </a:r>
            <a:r>
              <a:rPr lang="en-US" b="1" dirty="0"/>
              <a:t>&gt;</a:t>
            </a:r>
            <a:r>
              <a:rPr lang="en-US" dirty="0"/>
              <a:t>  </a:t>
            </a:r>
          </a:p>
          <a:p>
            <a:r>
              <a:rPr lang="en-US" b="1" dirty="0"/>
              <a:t>&lt;/body&gt;</a:t>
            </a:r>
            <a:r>
              <a:rPr lang="en-US" dirty="0"/>
              <a:t>  </a:t>
            </a:r>
          </a:p>
          <a:p>
            <a:r>
              <a:rPr lang="en-US" b="1" dirty="0"/>
              <a:t>&lt;/html&gt;</a:t>
            </a:r>
            <a:r>
              <a:rPr lang="en-US" dirty="0"/>
              <a:t>  </a:t>
            </a:r>
          </a:p>
          <a:p>
            <a:br>
              <a:rPr lang="en-US" dirty="0"/>
            </a:br>
            <a:r>
              <a:rPr lang="en-US" dirty="0"/>
              <a:t> </a:t>
            </a:r>
          </a:p>
          <a:p>
            <a:endParaRPr lang="en-US" dirty="0"/>
          </a:p>
        </p:txBody>
      </p:sp>
    </p:spTree>
    <p:extLst>
      <p:ext uri="{BB962C8B-B14F-4D97-AF65-F5344CB8AC3E}">
        <p14:creationId xmlns:p14="http://schemas.microsoft.com/office/powerpoint/2010/main" val="2076271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normAutofit fontScale="90000"/>
          </a:bodyPr>
          <a:lstStyle/>
          <a:p>
            <a:br>
              <a:rPr lang="en-US" dirty="0"/>
            </a:br>
            <a:br>
              <a:rPr lang="en-US" dirty="0"/>
            </a:br>
            <a:r>
              <a:rPr lang="en-US" dirty="0"/>
              <a:t>JSP Implicit Objects</a:t>
            </a:r>
            <a:br>
              <a:rPr lang="en-US" dirty="0"/>
            </a:br>
            <a:br>
              <a:rPr lang="en-US" dirty="0"/>
            </a:br>
            <a:br>
              <a:rPr lang="en-US" dirty="0"/>
            </a:br>
            <a:endParaRPr lang="en-IN" dirty="0"/>
          </a:p>
        </p:txBody>
      </p:sp>
      <p:sp>
        <p:nvSpPr>
          <p:cNvPr id="4" name="Content Placeholder 3">
            <a:extLst>
              <a:ext uri="{FF2B5EF4-FFF2-40B4-BE49-F238E27FC236}">
                <a16:creationId xmlns:a16="http://schemas.microsoft.com/office/drawing/2014/main" id="{20D691CE-A396-45A5-9EF7-F0E547BA2A20}"/>
              </a:ext>
            </a:extLst>
          </p:cNvPr>
          <p:cNvSpPr>
            <a:spLocks noGrp="1"/>
          </p:cNvSpPr>
          <p:nvPr>
            <p:ph idx="1"/>
          </p:nvPr>
        </p:nvSpPr>
        <p:spPr/>
        <p:txBody>
          <a:bodyPr>
            <a:normAutofit/>
          </a:bodyPr>
          <a:lstStyle/>
          <a:p>
            <a:r>
              <a:rPr lang="en-US" dirty="0"/>
              <a:t>There are </a:t>
            </a:r>
            <a:r>
              <a:rPr lang="en-US" b="1" dirty="0"/>
              <a:t>9 </a:t>
            </a:r>
            <a:r>
              <a:rPr lang="en-US" b="1" dirty="0" err="1"/>
              <a:t>jsp</a:t>
            </a:r>
            <a:r>
              <a:rPr lang="en-US" b="1" dirty="0"/>
              <a:t> implicit objects</a:t>
            </a:r>
            <a:r>
              <a:rPr lang="en-US" dirty="0"/>
              <a:t>. These objects are </a:t>
            </a:r>
            <a:r>
              <a:rPr lang="en-US" i="1" dirty="0"/>
              <a:t>created by the web container</a:t>
            </a:r>
            <a:r>
              <a:rPr lang="en-US" dirty="0"/>
              <a:t> that are available to all the </a:t>
            </a:r>
            <a:r>
              <a:rPr lang="en-US" dirty="0" err="1"/>
              <a:t>jsp</a:t>
            </a:r>
            <a:r>
              <a:rPr lang="en-US" dirty="0"/>
              <a:t> pages.</a:t>
            </a:r>
          </a:p>
          <a:p>
            <a:r>
              <a:rPr lang="en-US" dirty="0"/>
              <a:t>The available implicit objects are out, request, config, session, application etc.</a:t>
            </a:r>
          </a:p>
          <a:p>
            <a:r>
              <a:rPr lang="en-US" dirty="0"/>
              <a:t>A list of the 9 implicit objects is given below:</a:t>
            </a:r>
          </a:p>
          <a:p>
            <a:r>
              <a:rPr lang="en-US" dirty="0"/>
              <a:t>  </a:t>
            </a:r>
          </a:p>
          <a:p>
            <a:br>
              <a:rPr lang="en-US" dirty="0"/>
            </a:br>
            <a:r>
              <a:rPr lang="en-US" dirty="0"/>
              <a:t> </a:t>
            </a:r>
          </a:p>
          <a:p>
            <a:endParaRPr lang="en-US" dirty="0"/>
          </a:p>
        </p:txBody>
      </p:sp>
    </p:spTree>
    <p:extLst>
      <p:ext uri="{BB962C8B-B14F-4D97-AF65-F5344CB8AC3E}">
        <p14:creationId xmlns:p14="http://schemas.microsoft.com/office/powerpoint/2010/main" val="807473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normAutofit fontScale="90000"/>
          </a:bodyPr>
          <a:lstStyle/>
          <a:p>
            <a:br>
              <a:rPr lang="en-US" dirty="0"/>
            </a:br>
            <a:br>
              <a:rPr lang="en-US" dirty="0"/>
            </a:br>
            <a:r>
              <a:rPr lang="en-US" dirty="0"/>
              <a:t>JSP Implicit Objects</a:t>
            </a:r>
            <a:br>
              <a:rPr lang="en-US" dirty="0"/>
            </a:br>
            <a:br>
              <a:rPr lang="en-US" dirty="0"/>
            </a:br>
            <a:br>
              <a:rPr lang="en-US" dirty="0"/>
            </a:br>
            <a:endParaRPr lang="en-IN" dirty="0"/>
          </a:p>
        </p:txBody>
      </p:sp>
      <p:sp>
        <p:nvSpPr>
          <p:cNvPr id="4" name="Content Placeholder 3">
            <a:extLst>
              <a:ext uri="{FF2B5EF4-FFF2-40B4-BE49-F238E27FC236}">
                <a16:creationId xmlns:a16="http://schemas.microsoft.com/office/drawing/2014/main" id="{20D691CE-A396-45A5-9EF7-F0E547BA2A20}"/>
              </a:ext>
            </a:extLst>
          </p:cNvPr>
          <p:cNvSpPr>
            <a:spLocks noGrp="1"/>
          </p:cNvSpPr>
          <p:nvPr>
            <p:ph idx="1"/>
          </p:nvPr>
        </p:nvSpPr>
        <p:spPr/>
        <p:txBody>
          <a:bodyPr>
            <a:normAutofit/>
          </a:bodyPr>
          <a:lstStyle/>
          <a:p>
            <a:r>
              <a:rPr lang="en-US" dirty="0"/>
              <a:t>  </a:t>
            </a:r>
          </a:p>
          <a:p>
            <a:br>
              <a:rPr lang="en-US" dirty="0"/>
            </a:br>
            <a:r>
              <a:rPr lang="en-US" dirty="0"/>
              <a:t> </a:t>
            </a:r>
          </a:p>
          <a:p>
            <a:endParaRPr lang="en-US" dirty="0"/>
          </a:p>
        </p:txBody>
      </p:sp>
      <p:graphicFrame>
        <p:nvGraphicFramePr>
          <p:cNvPr id="3" name="Table 2">
            <a:extLst>
              <a:ext uri="{FF2B5EF4-FFF2-40B4-BE49-F238E27FC236}">
                <a16:creationId xmlns:a16="http://schemas.microsoft.com/office/drawing/2014/main" id="{E3F7C5BE-95B0-404C-8952-73122CB5170B}"/>
              </a:ext>
            </a:extLst>
          </p:cNvPr>
          <p:cNvGraphicFramePr>
            <a:graphicFrameLocks noGrp="1"/>
          </p:cNvGraphicFramePr>
          <p:nvPr>
            <p:extLst>
              <p:ext uri="{D42A27DB-BD31-4B8C-83A1-F6EECF244321}">
                <p14:modId xmlns:p14="http://schemas.microsoft.com/office/powerpoint/2010/main" val="797509373"/>
              </p:ext>
            </p:extLst>
          </p:nvPr>
        </p:nvGraphicFramePr>
        <p:xfrm>
          <a:off x="1922106" y="1852454"/>
          <a:ext cx="7221894" cy="4023360"/>
        </p:xfrm>
        <a:graphic>
          <a:graphicData uri="http://schemas.openxmlformats.org/drawingml/2006/table">
            <a:tbl>
              <a:tblPr/>
              <a:tblGrid>
                <a:gridCol w="3610947">
                  <a:extLst>
                    <a:ext uri="{9D8B030D-6E8A-4147-A177-3AD203B41FA5}">
                      <a16:colId xmlns:a16="http://schemas.microsoft.com/office/drawing/2014/main" val="4087043233"/>
                    </a:ext>
                  </a:extLst>
                </a:gridCol>
                <a:gridCol w="3610947">
                  <a:extLst>
                    <a:ext uri="{9D8B030D-6E8A-4147-A177-3AD203B41FA5}">
                      <a16:colId xmlns:a16="http://schemas.microsoft.com/office/drawing/2014/main" val="631468145"/>
                    </a:ext>
                  </a:extLst>
                </a:gridCol>
              </a:tblGrid>
              <a:tr h="0">
                <a:tc>
                  <a:txBody>
                    <a:bodyPr/>
                    <a:lstStyle/>
                    <a:p>
                      <a:pPr algn="l" fontAlgn="t"/>
                      <a:r>
                        <a:rPr lang="en-US">
                          <a:solidFill>
                            <a:srgbClr val="000000"/>
                          </a:solidFill>
                          <a:effectLst/>
                          <a:latin typeface="times new roman" panose="02020603050405020304" pitchFamily="18" charset="0"/>
                        </a:rPr>
                        <a:t>Object</a:t>
                      </a:r>
                    </a:p>
                  </a:txBody>
                  <a:tcPr marT="91440" marB="91440">
                    <a:lnL w="7620" cap="flat" cmpd="sng" algn="ctr">
                      <a:solidFill>
                        <a:srgbClr val="109445"/>
                      </a:solidFill>
                      <a:prstDash val="solid"/>
                      <a:round/>
                      <a:headEnd type="none" w="med" len="med"/>
                      <a:tailEnd type="none" w="med" len="med"/>
                    </a:lnL>
                    <a:lnR w="7620" cap="flat" cmpd="sng" algn="ctr">
                      <a:solidFill>
                        <a:srgbClr val="109445"/>
                      </a:solidFill>
                      <a:prstDash val="solid"/>
                      <a:round/>
                      <a:headEnd type="none" w="med" len="med"/>
                      <a:tailEnd type="none" w="med" len="med"/>
                    </a:lnR>
                    <a:lnT w="7620" cap="flat" cmpd="sng" algn="ctr">
                      <a:solidFill>
                        <a:srgbClr val="10944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Type</a:t>
                      </a:r>
                    </a:p>
                  </a:txBody>
                  <a:tcPr marT="91440" marB="91440">
                    <a:lnL w="7620" cap="flat" cmpd="sng" algn="ctr">
                      <a:solidFill>
                        <a:srgbClr val="109445"/>
                      </a:solidFill>
                      <a:prstDash val="solid"/>
                      <a:round/>
                      <a:headEnd type="none" w="med" len="med"/>
                      <a:tailEnd type="none" w="med" len="med"/>
                    </a:lnL>
                    <a:lnR w="7620" cap="flat" cmpd="sng" algn="ctr">
                      <a:solidFill>
                        <a:srgbClr val="109445"/>
                      </a:solidFill>
                      <a:prstDash val="solid"/>
                      <a:round/>
                      <a:headEnd type="none" w="med" len="med"/>
                      <a:tailEnd type="none" w="med" len="med"/>
                    </a:lnR>
                    <a:lnT w="7620" cap="flat" cmpd="sng" algn="ctr">
                      <a:solidFill>
                        <a:srgbClr val="10944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000806718"/>
                  </a:ext>
                </a:extLst>
              </a:tr>
              <a:tr h="0">
                <a:tc>
                  <a:txBody>
                    <a:bodyPr/>
                    <a:lstStyle/>
                    <a:p>
                      <a:pPr algn="l" fontAlgn="t"/>
                      <a:r>
                        <a:rPr lang="en-US">
                          <a:solidFill>
                            <a:srgbClr val="000000"/>
                          </a:solidFill>
                          <a:effectLst/>
                          <a:latin typeface="verdana" panose="020B0604030504040204" pitchFamily="34" charset="0"/>
                        </a:rPr>
                        <a:t>out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JspWriter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1102130"/>
                  </a:ext>
                </a:extLst>
              </a:tr>
              <a:tr h="0">
                <a:tc>
                  <a:txBody>
                    <a:bodyPr/>
                    <a:lstStyle/>
                    <a:p>
                      <a:pPr algn="l" fontAlgn="t"/>
                      <a:r>
                        <a:rPr lang="en-US">
                          <a:solidFill>
                            <a:srgbClr val="000000"/>
                          </a:solidFill>
                          <a:effectLst/>
                          <a:latin typeface="verdana" panose="020B0604030504040204" pitchFamily="34" charset="0"/>
                        </a:rPr>
                        <a:t>request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HttpServletRequest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55906953"/>
                  </a:ext>
                </a:extLst>
              </a:tr>
              <a:tr h="0">
                <a:tc>
                  <a:txBody>
                    <a:bodyPr/>
                    <a:lstStyle/>
                    <a:p>
                      <a:pPr algn="l" fontAlgn="t"/>
                      <a:r>
                        <a:rPr lang="en-US">
                          <a:solidFill>
                            <a:srgbClr val="000000"/>
                          </a:solidFill>
                          <a:effectLst/>
                          <a:latin typeface="verdana" panose="020B0604030504040204" pitchFamily="34" charset="0"/>
                        </a:rPr>
                        <a:t>response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HttpServletResponse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97341744"/>
                  </a:ext>
                </a:extLst>
              </a:tr>
              <a:tr h="0">
                <a:tc>
                  <a:txBody>
                    <a:bodyPr/>
                    <a:lstStyle/>
                    <a:p>
                      <a:pPr algn="l" fontAlgn="t"/>
                      <a:r>
                        <a:rPr lang="en-US">
                          <a:solidFill>
                            <a:srgbClr val="000000"/>
                          </a:solidFill>
                          <a:effectLst/>
                          <a:latin typeface="verdana" panose="020B0604030504040204" pitchFamily="34" charset="0"/>
                        </a:rPr>
                        <a:t>config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ServletConfig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90432818"/>
                  </a:ext>
                </a:extLst>
              </a:tr>
              <a:tr h="0">
                <a:tc>
                  <a:txBody>
                    <a:bodyPr/>
                    <a:lstStyle/>
                    <a:p>
                      <a:pPr algn="l" fontAlgn="t"/>
                      <a:r>
                        <a:rPr lang="en-US">
                          <a:solidFill>
                            <a:srgbClr val="000000"/>
                          </a:solidFill>
                          <a:effectLst/>
                          <a:latin typeface="verdana" panose="020B0604030504040204" pitchFamily="34" charset="0"/>
                        </a:rPr>
                        <a:t>application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ServletContext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0083005"/>
                  </a:ext>
                </a:extLst>
              </a:tr>
              <a:tr h="0">
                <a:tc>
                  <a:txBody>
                    <a:bodyPr/>
                    <a:lstStyle/>
                    <a:p>
                      <a:pPr algn="l" fontAlgn="t"/>
                      <a:r>
                        <a:rPr lang="en-US">
                          <a:solidFill>
                            <a:srgbClr val="000000"/>
                          </a:solidFill>
                          <a:effectLst/>
                          <a:latin typeface="verdana" panose="020B0604030504040204" pitchFamily="34" charset="0"/>
                        </a:rPr>
                        <a:t>session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HttpSession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90159500"/>
                  </a:ext>
                </a:extLst>
              </a:tr>
              <a:tr h="0">
                <a:tc>
                  <a:txBody>
                    <a:bodyPr/>
                    <a:lstStyle/>
                    <a:p>
                      <a:pPr algn="l" fontAlgn="t"/>
                      <a:r>
                        <a:rPr lang="en-US">
                          <a:solidFill>
                            <a:srgbClr val="000000"/>
                          </a:solidFill>
                          <a:effectLst/>
                          <a:latin typeface="verdana" panose="020B0604030504040204" pitchFamily="34" charset="0"/>
                        </a:rPr>
                        <a:t>pageContext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PageContext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46124526"/>
                  </a:ext>
                </a:extLst>
              </a:tr>
              <a:tr h="0">
                <a:tc>
                  <a:txBody>
                    <a:bodyPr/>
                    <a:lstStyle/>
                    <a:p>
                      <a:pPr algn="l" fontAlgn="t"/>
                      <a:r>
                        <a:rPr lang="en-US">
                          <a:solidFill>
                            <a:srgbClr val="000000"/>
                          </a:solidFill>
                          <a:effectLst/>
                          <a:latin typeface="verdana" panose="020B0604030504040204" pitchFamily="34" charset="0"/>
                        </a:rPr>
                        <a:t>page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Object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75121041"/>
                  </a:ext>
                </a:extLst>
              </a:tr>
              <a:tr h="0">
                <a:tc>
                  <a:txBody>
                    <a:bodyPr/>
                    <a:lstStyle/>
                    <a:p>
                      <a:pPr algn="l" fontAlgn="t"/>
                      <a:r>
                        <a:rPr lang="en-US">
                          <a:solidFill>
                            <a:srgbClr val="000000"/>
                          </a:solidFill>
                          <a:effectLst/>
                          <a:latin typeface="verdana" panose="020B0604030504040204" pitchFamily="34" charset="0"/>
                        </a:rPr>
                        <a:t>exception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Throwable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34899992"/>
                  </a:ext>
                </a:extLst>
              </a:tr>
            </a:tbl>
          </a:graphicData>
        </a:graphic>
      </p:graphicFrame>
    </p:spTree>
    <p:extLst>
      <p:ext uri="{BB962C8B-B14F-4D97-AF65-F5344CB8AC3E}">
        <p14:creationId xmlns:p14="http://schemas.microsoft.com/office/powerpoint/2010/main" val="4017715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normAutofit fontScale="90000"/>
          </a:bodyPr>
          <a:lstStyle/>
          <a:p>
            <a:br>
              <a:rPr lang="en-US" dirty="0"/>
            </a:br>
            <a:br>
              <a:rPr lang="en-US" dirty="0"/>
            </a:br>
            <a:r>
              <a:rPr lang="en-US" dirty="0"/>
              <a:t>JSP Directives</a:t>
            </a:r>
            <a:br>
              <a:rPr lang="en-US" dirty="0"/>
            </a:br>
            <a:br>
              <a:rPr lang="en-US" dirty="0"/>
            </a:br>
            <a:br>
              <a:rPr lang="en-US" dirty="0"/>
            </a:br>
            <a:endParaRPr lang="en-IN" dirty="0"/>
          </a:p>
        </p:txBody>
      </p:sp>
      <p:sp>
        <p:nvSpPr>
          <p:cNvPr id="4" name="Content Placeholder 3">
            <a:extLst>
              <a:ext uri="{FF2B5EF4-FFF2-40B4-BE49-F238E27FC236}">
                <a16:creationId xmlns:a16="http://schemas.microsoft.com/office/drawing/2014/main" id="{20D691CE-A396-45A5-9EF7-F0E547BA2A20}"/>
              </a:ext>
            </a:extLst>
          </p:cNvPr>
          <p:cNvSpPr>
            <a:spLocks noGrp="1"/>
          </p:cNvSpPr>
          <p:nvPr>
            <p:ph idx="1"/>
          </p:nvPr>
        </p:nvSpPr>
        <p:spPr/>
        <p:txBody>
          <a:bodyPr>
            <a:normAutofit fontScale="92500" lnSpcReduction="10000"/>
          </a:bodyPr>
          <a:lstStyle/>
          <a:p>
            <a:r>
              <a:rPr lang="en-US" dirty="0"/>
              <a:t>  The </a:t>
            </a:r>
            <a:r>
              <a:rPr lang="en-US" b="1" dirty="0" err="1"/>
              <a:t>jsp</a:t>
            </a:r>
            <a:r>
              <a:rPr lang="en-US" b="1" dirty="0"/>
              <a:t> directives</a:t>
            </a:r>
            <a:r>
              <a:rPr lang="en-US" dirty="0"/>
              <a:t> are messages that tells the web container how to translate a JSP page into the corresponding servlet.</a:t>
            </a:r>
          </a:p>
          <a:p>
            <a:r>
              <a:rPr lang="en-US" dirty="0"/>
              <a:t>There are three types of directives:</a:t>
            </a:r>
          </a:p>
          <a:p>
            <a:r>
              <a:rPr lang="en-US" dirty="0"/>
              <a:t>page directive</a:t>
            </a:r>
          </a:p>
          <a:p>
            <a:r>
              <a:rPr lang="en-US" dirty="0"/>
              <a:t>include directive</a:t>
            </a:r>
          </a:p>
          <a:p>
            <a:r>
              <a:rPr lang="en-US" dirty="0" err="1"/>
              <a:t>taglib</a:t>
            </a:r>
            <a:r>
              <a:rPr lang="en-US" dirty="0"/>
              <a:t> directive</a:t>
            </a:r>
          </a:p>
          <a:p>
            <a:r>
              <a:rPr lang="en-US" dirty="0"/>
              <a:t>Syntax of JSP Directive</a:t>
            </a:r>
          </a:p>
          <a:p>
            <a:r>
              <a:rPr lang="en-US" dirty="0"/>
              <a:t>&lt;%@ directive attribute="value" %&gt;  </a:t>
            </a:r>
          </a:p>
          <a:p>
            <a:br>
              <a:rPr lang="en-US" dirty="0"/>
            </a:br>
            <a:r>
              <a:rPr lang="en-US" dirty="0"/>
              <a:t> </a:t>
            </a:r>
          </a:p>
          <a:p>
            <a:endParaRPr lang="en-US" dirty="0"/>
          </a:p>
        </p:txBody>
      </p:sp>
    </p:spTree>
    <p:extLst>
      <p:ext uri="{BB962C8B-B14F-4D97-AF65-F5344CB8AC3E}">
        <p14:creationId xmlns:p14="http://schemas.microsoft.com/office/powerpoint/2010/main" val="624192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normAutofit fontScale="90000"/>
          </a:bodyPr>
          <a:lstStyle/>
          <a:p>
            <a:br>
              <a:rPr lang="en-US" dirty="0"/>
            </a:br>
            <a:br>
              <a:rPr lang="en-US" dirty="0"/>
            </a:br>
            <a:r>
              <a:rPr lang="en-US" dirty="0"/>
              <a:t>JSP Page Directive</a:t>
            </a:r>
            <a:br>
              <a:rPr lang="en-US" dirty="0"/>
            </a:br>
            <a:br>
              <a:rPr lang="en-US" dirty="0"/>
            </a:br>
            <a:br>
              <a:rPr lang="en-US" dirty="0"/>
            </a:br>
            <a:endParaRPr lang="en-IN" dirty="0"/>
          </a:p>
        </p:txBody>
      </p:sp>
      <p:sp>
        <p:nvSpPr>
          <p:cNvPr id="4" name="Content Placeholder 3">
            <a:extLst>
              <a:ext uri="{FF2B5EF4-FFF2-40B4-BE49-F238E27FC236}">
                <a16:creationId xmlns:a16="http://schemas.microsoft.com/office/drawing/2014/main" id="{20D691CE-A396-45A5-9EF7-F0E547BA2A20}"/>
              </a:ext>
            </a:extLst>
          </p:cNvPr>
          <p:cNvSpPr>
            <a:spLocks noGrp="1"/>
          </p:cNvSpPr>
          <p:nvPr>
            <p:ph idx="1"/>
          </p:nvPr>
        </p:nvSpPr>
        <p:spPr/>
        <p:txBody>
          <a:bodyPr>
            <a:normAutofit fontScale="55000" lnSpcReduction="20000"/>
          </a:bodyPr>
          <a:lstStyle/>
          <a:p>
            <a:r>
              <a:rPr lang="en-US" dirty="0"/>
              <a:t>JSP page directive</a:t>
            </a:r>
          </a:p>
          <a:p>
            <a:r>
              <a:rPr lang="en-US" dirty="0"/>
              <a:t>The page directive defines attributes that apply to an entire JSP page</a:t>
            </a:r>
          </a:p>
          <a:p>
            <a:r>
              <a:rPr lang="en-US" dirty="0"/>
              <a:t>Syntax of JSP page directive</a:t>
            </a:r>
          </a:p>
          <a:p>
            <a:r>
              <a:rPr lang="en-US" dirty="0"/>
              <a:t>&lt;%@ page attribute="value" %&gt;    </a:t>
            </a:r>
          </a:p>
          <a:p>
            <a:r>
              <a:rPr lang="en-US" dirty="0"/>
              <a:t>Example of import attribute</a:t>
            </a:r>
          </a:p>
          <a:p>
            <a:r>
              <a:rPr lang="en-US" dirty="0"/>
              <a:t>&lt;html&gt;  </a:t>
            </a:r>
          </a:p>
          <a:p>
            <a:r>
              <a:rPr lang="en-US" dirty="0"/>
              <a:t>&lt;body&gt;  </a:t>
            </a:r>
          </a:p>
          <a:p>
            <a:r>
              <a:rPr lang="en-US" dirty="0"/>
              <a:t>  </a:t>
            </a:r>
          </a:p>
          <a:p>
            <a:r>
              <a:rPr lang="en-US" dirty="0"/>
              <a:t>&lt;%@ page </a:t>
            </a:r>
            <a:r>
              <a:rPr lang="en-US" b="1" dirty="0"/>
              <a:t>import</a:t>
            </a:r>
            <a:r>
              <a:rPr lang="en-US" dirty="0"/>
              <a:t>="</a:t>
            </a:r>
            <a:r>
              <a:rPr lang="en-US" dirty="0" err="1"/>
              <a:t>java.util.Date</a:t>
            </a:r>
            <a:r>
              <a:rPr lang="en-US" dirty="0"/>
              <a:t>" %&gt;  </a:t>
            </a:r>
          </a:p>
          <a:p>
            <a:r>
              <a:rPr lang="en-US" dirty="0"/>
              <a:t>Today is: &lt;%= </a:t>
            </a:r>
            <a:r>
              <a:rPr lang="en-US" b="1" dirty="0"/>
              <a:t>new</a:t>
            </a:r>
            <a:r>
              <a:rPr lang="en-US" dirty="0"/>
              <a:t> Date() %&gt;  </a:t>
            </a:r>
          </a:p>
          <a:p>
            <a:r>
              <a:rPr lang="en-US" dirty="0"/>
              <a:t>  </a:t>
            </a:r>
          </a:p>
          <a:p>
            <a:r>
              <a:rPr lang="en-US" dirty="0"/>
              <a:t>&lt;/body&gt;  </a:t>
            </a:r>
          </a:p>
          <a:p>
            <a:r>
              <a:rPr lang="en-US" dirty="0"/>
              <a:t>&lt;/html&gt;  </a:t>
            </a:r>
          </a:p>
          <a:p>
            <a:br>
              <a:rPr lang="en-US" dirty="0"/>
            </a:br>
            <a:r>
              <a:rPr lang="en-US" dirty="0"/>
              <a:t> </a:t>
            </a:r>
          </a:p>
          <a:p>
            <a:endParaRPr lang="en-US" dirty="0"/>
          </a:p>
        </p:txBody>
      </p:sp>
    </p:spTree>
    <p:extLst>
      <p:ext uri="{BB962C8B-B14F-4D97-AF65-F5344CB8AC3E}">
        <p14:creationId xmlns:p14="http://schemas.microsoft.com/office/powerpoint/2010/main" val="850255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838200" y="365125"/>
            <a:ext cx="10515600" cy="1325563"/>
          </a:xfrm>
        </p:spPr>
        <p:txBody>
          <a:bodyPr/>
          <a:lstStyle/>
          <a:p>
            <a:endParaRPr lang="en-IN" dirty="0"/>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38200" y="3012759"/>
            <a:ext cx="10515600" cy="3164204"/>
          </a:xfrm>
        </p:spPr>
        <p:txBody>
          <a:bodyPr>
            <a:noAutofit/>
          </a:bodyPr>
          <a:lstStyle/>
          <a:p>
            <a:pPr algn="ctr"/>
            <a:endParaRPr lang="en-IN" sz="4000" b="1" dirty="0">
              <a:latin typeface="Arial" panose="020B0604020202020204" pitchFamily="34" charset="0"/>
              <a:cs typeface="Arial" panose="020B0604020202020204" pitchFamily="34" charset="0"/>
            </a:endParaRPr>
          </a:p>
          <a:p>
            <a:pPr marL="457200" lvl="1" indent="0" algn="ctr">
              <a:buNone/>
            </a:pPr>
            <a:r>
              <a:rPr lang="en-IN" sz="4000" b="1" dirty="0">
                <a:latin typeface="Arial" panose="020B0604020202020204" pitchFamily="34" charset="0"/>
                <a:cs typeface="Arial" panose="020B0604020202020204" pitchFamily="34" charset="0"/>
              </a:rPr>
              <a:t>Thanks</a:t>
            </a:r>
          </a:p>
          <a:p>
            <a:pPr marL="457200" lvl="1" indent="0" algn="ctr">
              <a:buNone/>
            </a:pPr>
            <a:r>
              <a:rPr lang="en-IN" sz="4000" b="1" dirty="0">
                <a:latin typeface="Arial" panose="020B0604020202020204" pitchFamily="34" charset="0"/>
                <a:cs typeface="Arial" panose="020B0604020202020204" pitchFamily="34" charset="0"/>
              </a:rPr>
              <a:t>Visit – </a:t>
            </a:r>
            <a:r>
              <a:rPr lang="en-IN" sz="4000" b="1" dirty="0">
                <a:latin typeface="Arial" panose="020B0604020202020204" pitchFamily="34" charset="0"/>
                <a:cs typeface="Arial" panose="020B0604020202020204" pitchFamily="34" charset="0"/>
                <a:hlinkClick r:id="rId2"/>
              </a:rPr>
              <a:t>www.kaushalya.tech</a:t>
            </a:r>
            <a:endParaRPr lang="en-IN" sz="4000" b="1" dirty="0">
              <a:latin typeface="Arial" panose="020B0604020202020204" pitchFamily="34" charset="0"/>
              <a:cs typeface="Arial" panose="020B0604020202020204" pitchFamily="34" charset="0"/>
            </a:endParaRPr>
          </a:p>
          <a:p>
            <a:pPr marL="457200" lvl="1" indent="0" algn="ctr">
              <a:buNone/>
            </a:pPr>
            <a:r>
              <a:rPr lang="en-IN" sz="4000" b="1" dirty="0">
                <a:latin typeface="Arial" panose="020B0604020202020204" pitchFamily="34" charset="0"/>
                <a:cs typeface="Arial" panose="020B0604020202020204" pitchFamily="34" charset="0"/>
              </a:rPr>
              <a:t>9845547471</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991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Course Outline</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r>
              <a:rPr lang="en-IN" dirty="0"/>
              <a:t>Introduction to Java Enterprise Edition (JEE)</a:t>
            </a:r>
          </a:p>
          <a:p>
            <a:r>
              <a:rPr lang="en-IN" dirty="0"/>
              <a:t>JEE Specification</a:t>
            </a:r>
          </a:p>
          <a:p>
            <a:r>
              <a:rPr lang="en-IN" dirty="0"/>
              <a:t>Servlets</a:t>
            </a:r>
          </a:p>
          <a:p>
            <a:r>
              <a:rPr lang="en-IN" dirty="0"/>
              <a:t>MVC</a:t>
            </a:r>
          </a:p>
          <a:p>
            <a:r>
              <a:rPr lang="en-IN" dirty="0"/>
              <a:t>JSP</a:t>
            </a:r>
          </a:p>
          <a:p>
            <a:endParaRPr lang="en-IN" dirty="0"/>
          </a:p>
          <a:p>
            <a:endParaRPr lang="en-IN" dirty="0"/>
          </a:p>
          <a:p>
            <a:endParaRPr lang="en-IN" dirty="0"/>
          </a:p>
        </p:txBody>
      </p:sp>
    </p:spTree>
    <p:extLst>
      <p:ext uri="{BB962C8B-B14F-4D97-AF65-F5344CB8AC3E}">
        <p14:creationId xmlns:p14="http://schemas.microsoft.com/office/powerpoint/2010/main" val="375499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Java Enterprise Edition (JEE)</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r>
              <a:rPr lang="en-US" dirty="0"/>
              <a:t>The </a:t>
            </a:r>
            <a:r>
              <a:rPr lang="en-US" b="1" dirty="0"/>
              <a:t>Java EE</a:t>
            </a:r>
            <a:r>
              <a:rPr lang="en-US" dirty="0"/>
              <a:t> stands for </a:t>
            </a:r>
            <a:r>
              <a:rPr lang="en-US" b="1" dirty="0"/>
              <a:t>Java Enterprise Edition</a:t>
            </a:r>
            <a:r>
              <a:rPr lang="en-US" dirty="0"/>
              <a:t>, which was earlier known as J2EE and is currently known as Jakarta EE. It is a set of specifications wrapping around Java SE (Standard Edition). The Java EE provides a platform for developers with enterprise features such as distributed computing and web services. Java EE applications are usually run on reference run times such as </a:t>
            </a:r>
            <a:r>
              <a:rPr lang="en-US" b="1" dirty="0" err="1"/>
              <a:t>microservers</a:t>
            </a:r>
            <a:r>
              <a:rPr lang="en-US" dirty="0"/>
              <a:t> or </a:t>
            </a:r>
            <a:r>
              <a:rPr lang="en-US" b="1" dirty="0"/>
              <a:t>application servers</a:t>
            </a:r>
            <a:r>
              <a:rPr lang="en-US" dirty="0"/>
              <a:t>. Examples of some contexts where Java EE is used are e-commerce, accounting, banking information systems.</a:t>
            </a:r>
          </a:p>
          <a:p>
            <a:br>
              <a:rPr lang="en-US" sz="1400" dirty="0"/>
            </a:br>
            <a:endParaRPr lang="en-IN" sz="1400" b="1" dirty="0">
              <a:latin typeface="Arial" panose="020B0604020202020204" pitchFamily="34" charset="0"/>
              <a:cs typeface="Arial" panose="020B0604020202020204" pitchFamily="34" charset="0"/>
            </a:endParaRPr>
          </a:p>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9267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Specifications of Java Enterprise Edition (JEE)</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r>
              <a:rPr lang="en-US" dirty="0"/>
              <a:t>Java EE has several specifications which are useful in making web pages, reading and writing from database in a transactional way, managing distributed queues. The Java EE contains several APIs which have the functionalities of base Java SE APIs such as Enterprise JavaBeans, connectors, Servlets, Java Server Pages and several web service technologies.</a:t>
            </a:r>
          </a:p>
          <a:p>
            <a:endParaRPr lang="en-US" dirty="0"/>
          </a:p>
          <a:p>
            <a:br>
              <a:rPr lang="en-US" sz="1400" dirty="0"/>
            </a:br>
            <a:endParaRPr lang="en-IN" sz="1400" b="1" dirty="0">
              <a:latin typeface="Arial" panose="020B0604020202020204" pitchFamily="34" charset="0"/>
              <a:cs typeface="Arial" panose="020B0604020202020204" pitchFamily="34" charset="0"/>
            </a:endParaRPr>
          </a:p>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598A49B-6BF9-4013-A3C4-C2279EC4D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1117" y="3914087"/>
            <a:ext cx="3762375" cy="2819400"/>
          </a:xfrm>
          <a:prstGeom prst="rect">
            <a:avLst/>
          </a:prstGeom>
        </p:spPr>
      </p:pic>
    </p:spTree>
    <p:extLst>
      <p:ext uri="{BB962C8B-B14F-4D97-AF65-F5344CB8AC3E}">
        <p14:creationId xmlns:p14="http://schemas.microsoft.com/office/powerpoint/2010/main" val="322584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Specifications of Java Enterprise Edition (JEE)</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endParaRPr lang="en-US" dirty="0"/>
          </a:p>
          <a:p>
            <a:br>
              <a:rPr lang="en-US" sz="1400" dirty="0"/>
            </a:br>
            <a:endParaRPr lang="en-IN" sz="1400" b="1" dirty="0">
              <a:latin typeface="Arial" panose="020B0604020202020204" pitchFamily="34" charset="0"/>
              <a:cs typeface="Arial" panose="020B0604020202020204" pitchFamily="34" charset="0"/>
            </a:endParaRPr>
          </a:p>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0F38BCB-4030-4B51-8B5F-3264FDE4F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033" y="1527143"/>
            <a:ext cx="9332536" cy="4885196"/>
          </a:xfrm>
          <a:prstGeom prst="rect">
            <a:avLst/>
          </a:prstGeom>
        </p:spPr>
      </p:pic>
    </p:spTree>
    <p:extLst>
      <p:ext uri="{BB962C8B-B14F-4D97-AF65-F5344CB8AC3E}">
        <p14:creationId xmlns:p14="http://schemas.microsoft.com/office/powerpoint/2010/main" val="192096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Servlet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r>
              <a:rPr lang="en-US" b="1" dirty="0"/>
              <a:t>Servlet</a:t>
            </a:r>
            <a:r>
              <a:rPr lang="en-US" dirty="0"/>
              <a:t> technology is used to create a web application (resides at server side and generates a dynamic web page).</a:t>
            </a:r>
          </a:p>
          <a:p>
            <a:r>
              <a:rPr lang="en-US" b="1" dirty="0"/>
              <a:t>Servlet</a:t>
            </a:r>
            <a:r>
              <a:rPr lang="en-US" dirty="0"/>
              <a:t> technology is robust and scalable because of java language. Before Servlet, CGI (Common Gateway Interface) scripting language was common as a server-side programming language. However, there were many disadvantages to this technology. We have discussed these disadvantages below.</a:t>
            </a:r>
          </a:p>
          <a:p>
            <a:r>
              <a:rPr lang="en-US" dirty="0"/>
              <a:t>There are many interfaces and classes in the Servlet API such as Servlet, </a:t>
            </a:r>
            <a:r>
              <a:rPr lang="en-US" dirty="0" err="1"/>
              <a:t>GenericServlet</a:t>
            </a:r>
            <a:r>
              <a:rPr lang="en-US" dirty="0"/>
              <a:t>, </a:t>
            </a:r>
            <a:r>
              <a:rPr lang="en-US" dirty="0" err="1"/>
              <a:t>HttpServlet</a:t>
            </a:r>
            <a:r>
              <a:rPr lang="en-US" dirty="0"/>
              <a:t>, </a:t>
            </a:r>
            <a:r>
              <a:rPr lang="en-US" dirty="0" err="1"/>
              <a:t>ServletRequest</a:t>
            </a:r>
            <a:r>
              <a:rPr lang="en-US" dirty="0"/>
              <a:t>, </a:t>
            </a:r>
            <a:r>
              <a:rPr lang="en-US" dirty="0" err="1"/>
              <a:t>ServletResponse</a:t>
            </a:r>
            <a:r>
              <a:rPr lang="en-US" dirty="0"/>
              <a:t>, etc.</a:t>
            </a:r>
            <a:endParaRPr lang="en-IN" sz="1400" b="1" dirty="0">
              <a:latin typeface="Arial" panose="020B0604020202020204" pitchFamily="34" charset="0"/>
              <a:cs typeface="Arial" panose="020B0604020202020204" pitchFamily="34" charset="0"/>
            </a:endParaRPr>
          </a:p>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382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Servlet lifecycle</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D6EAD35-E9B2-491C-9D08-071899D86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887" y="1517714"/>
            <a:ext cx="8974317" cy="4197285"/>
          </a:xfrm>
          <a:prstGeom prst="rect">
            <a:avLst/>
          </a:prstGeom>
        </p:spPr>
      </p:pic>
    </p:spTree>
    <p:extLst>
      <p:ext uri="{BB962C8B-B14F-4D97-AF65-F5344CB8AC3E}">
        <p14:creationId xmlns:p14="http://schemas.microsoft.com/office/powerpoint/2010/main" val="864746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Servlet config and context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78DED33-4363-4F04-8A1F-FEF2428C0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36" y="1480008"/>
            <a:ext cx="9087439" cy="4230229"/>
          </a:xfrm>
          <a:prstGeom prst="rect">
            <a:avLst/>
          </a:prstGeom>
        </p:spPr>
      </p:pic>
    </p:spTree>
    <p:extLst>
      <p:ext uri="{BB962C8B-B14F-4D97-AF65-F5344CB8AC3E}">
        <p14:creationId xmlns:p14="http://schemas.microsoft.com/office/powerpoint/2010/main" val="763227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11279</TotalTime>
  <Words>697</Words>
  <Application>Microsoft Office PowerPoint</Application>
  <PresentationFormat>Widescreen</PresentationFormat>
  <Paragraphs>178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times new roman</vt:lpstr>
      <vt:lpstr>verdana</vt:lpstr>
      <vt:lpstr>Office Theme</vt:lpstr>
      <vt:lpstr>JEE - Servlet and JSP</vt:lpstr>
      <vt:lpstr>Introduction</vt:lpstr>
      <vt:lpstr>Course Outline</vt:lpstr>
      <vt:lpstr>Java Enterprise Edition (JEE)</vt:lpstr>
      <vt:lpstr>Specifications of Java Enterprise Edition (JEE)</vt:lpstr>
      <vt:lpstr>Specifications of Java Enterprise Edition (JEE)</vt:lpstr>
      <vt:lpstr>Servlet</vt:lpstr>
      <vt:lpstr>Servlet lifecycle</vt:lpstr>
      <vt:lpstr>Servlet config and context</vt:lpstr>
      <vt:lpstr>RequestDispatcher in Servlet</vt:lpstr>
      <vt:lpstr>RequestDispatcher in Servlet</vt:lpstr>
      <vt:lpstr>RequestDispatcher in Servlet</vt:lpstr>
      <vt:lpstr>Session Tracking</vt:lpstr>
      <vt:lpstr>Session Tracking</vt:lpstr>
      <vt:lpstr>Session Tracking - Cookies</vt:lpstr>
      <vt:lpstr>Session Tracking - Cookies</vt:lpstr>
      <vt:lpstr>Servlet annotations</vt:lpstr>
      <vt:lpstr>JSP</vt:lpstr>
      <vt:lpstr>Advantages of JSP over servlet</vt:lpstr>
      <vt:lpstr>Advantages of JSP over servlet</vt:lpstr>
      <vt:lpstr>JSP Scripting elements</vt:lpstr>
      <vt:lpstr>Example of JSP scriptlet tag  </vt:lpstr>
      <vt:lpstr>  JSP expression tag  </vt:lpstr>
      <vt:lpstr>  JSP Declaration Tag   </vt:lpstr>
      <vt:lpstr>  JSP Implicit Objects   </vt:lpstr>
      <vt:lpstr>  JSP Implicit Objects   </vt:lpstr>
      <vt:lpstr>  JSP Directives   </vt:lpstr>
      <vt:lpstr>  JSP Page Directive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cp:lastModifiedBy>
  <cp:revision>857</cp:revision>
  <dcterms:created xsi:type="dcterms:W3CDTF">2018-01-28T06:02:15Z</dcterms:created>
  <dcterms:modified xsi:type="dcterms:W3CDTF">2020-01-20T00:36:07Z</dcterms:modified>
</cp:coreProperties>
</file>