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359" r:id="rId5"/>
    <p:sldId id="497" r:id="rId6"/>
    <p:sldId id="498" r:id="rId7"/>
    <p:sldId id="481" r:id="rId8"/>
    <p:sldId id="499" r:id="rId9"/>
    <p:sldId id="500" r:id="rId10"/>
    <p:sldId id="514" r:id="rId11"/>
    <p:sldId id="515" r:id="rId12"/>
    <p:sldId id="516" r:id="rId13"/>
    <p:sldId id="517" r:id="rId14"/>
    <p:sldId id="518" r:id="rId15"/>
    <p:sldId id="519" r:id="rId16"/>
    <p:sldId id="520"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4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72" d="100"/>
          <a:sy n="72" d="100"/>
        </p:scale>
        <p:origin x="-44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AE81F86-01F4-4856-BDDF-3D5BC4530DCE}"/>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3E1C6E-7D45-4DE3-A51D-3441C948032F}"/>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C84BC7-18AF-4C06-ACDB-EC2BE129C67A}"/>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E0A4DC-7735-47AD-851A-C745996242DD}"/>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64A991A-C6AB-403A-B977-F46238364B05}"/>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F545AF0-178D-49FD-8D2A-89C0433B65B0}"/>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6" name="Footer Placeholder 5">
            <a:extLst>
              <a:ext uri="{FF2B5EF4-FFF2-40B4-BE49-F238E27FC236}">
                <a16:creationId xmlns:a16="http://schemas.microsoft.com/office/drawing/2014/main" xmlns=""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960EBD2-2B98-43A1-B284-EDEE62651BD0}"/>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8" name="Footer Placeholder 7">
            <a:extLst>
              <a:ext uri="{FF2B5EF4-FFF2-40B4-BE49-F238E27FC236}">
                <a16:creationId xmlns:a16="http://schemas.microsoft.com/office/drawing/2014/main" xmlns=""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BF2182A-79CE-45F7-8387-6C454837E86A}"/>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4" name="Footer Placeholder 3">
            <a:extLst>
              <a:ext uri="{FF2B5EF4-FFF2-40B4-BE49-F238E27FC236}">
                <a16:creationId xmlns:a16="http://schemas.microsoft.com/office/drawing/2014/main" xmlns=""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D1A081-B71C-4345-89F8-9CC0E8E6C347}"/>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3" name="Footer Placeholder 2">
            <a:extLst>
              <a:ext uri="{FF2B5EF4-FFF2-40B4-BE49-F238E27FC236}">
                <a16:creationId xmlns:a16="http://schemas.microsoft.com/office/drawing/2014/main" xmlns=""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CBFC060-5E9C-455B-AE8D-53ED20C9EC35}"/>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6" name="Footer Placeholder 5">
            <a:extLst>
              <a:ext uri="{FF2B5EF4-FFF2-40B4-BE49-F238E27FC236}">
                <a16:creationId xmlns:a16="http://schemas.microsoft.com/office/drawing/2014/main" xmlns=""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D96042A-E778-40B6-87F9-2CB8B95905A1}"/>
              </a:ext>
            </a:extLst>
          </p:cNvPr>
          <p:cNvSpPr>
            <a:spLocks noGrp="1"/>
          </p:cNvSpPr>
          <p:nvPr>
            <p:ph type="dt" sz="half" idx="10"/>
          </p:nvPr>
        </p:nvSpPr>
        <p:spPr/>
        <p:txBody>
          <a:bodyPr/>
          <a:lstStyle/>
          <a:p>
            <a:fld id="{B3B48485-EDEB-4E5A-BB3A-BC2391E627B4}" type="datetimeFigureOut">
              <a:rPr lang="en-IN" smtClean="0"/>
              <a:pPr/>
              <a:t>20-01-2020</a:t>
            </a:fld>
            <a:endParaRPr lang="en-IN"/>
          </a:p>
        </p:txBody>
      </p:sp>
      <p:sp>
        <p:nvSpPr>
          <p:cNvPr id="6" name="Footer Placeholder 5">
            <a:extLst>
              <a:ext uri="{FF2B5EF4-FFF2-40B4-BE49-F238E27FC236}">
                <a16:creationId xmlns:a16="http://schemas.microsoft.com/office/drawing/2014/main" xmlns=""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20-01-2020</a:t>
            </a:fld>
            <a:endParaRPr lang="en-IN"/>
          </a:p>
        </p:txBody>
      </p:sp>
      <p:sp>
        <p:nvSpPr>
          <p:cNvPr id="5" name="Footer Placeholder 4">
            <a:extLst>
              <a:ext uri="{FF2B5EF4-FFF2-40B4-BE49-F238E27FC236}">
                <a16:creationId xmlns:a16="http://schemas.microsoft.com/office/drawing/2014/main" xmlns=""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xmlns=""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7D267-3931-42EE-8A02-E5E64C3D8236}"/>
              </a:ext>
            </a:extLst>
          </p:cNvPr>
          <p:cNvSpPr>
            <a:spLocks noGrp="1"/>
          </p:cNvSpPr>
          <p:nvPr>
            <p:ph type="ctrTitle"/>
          </p:nvPr>
        </p:nvSpPr>
        <p:spPr>
          <a:xfrm>
            <a:off x="1524000" y="1122363"/>
            <a:ext cx="9144000" cy="1554576"/>
          </a:xfrm>
        </p:spPr>
        <p:txBody>
          <a:bodyPr/>
          <a:lstStyle/>
          <a:p>
            <a:r>
              <a:rPr lang="en-IN" dirty="0"/>
              <a:t>JEE - Servlet and JSP</a:t>
            </a:r>
          </a:p>
        </p:txBody>
      </p:sp>
      <p:sp>
        <p:nvSpPr>
          <p:cNvPr id="3" name="Subtitle 2">
            <a:extLst>
              <a:ext uri="{FF2B5EF4-FFF2-40B4-BE49-F238E27FC236}">
                <a16:creationId xmlns:a16="http://schemas.microsoft.com/office/drawing/2014/main" xmlns="" id="{4959FEE3-B41D-441A-ADEC-C99C8C971605}"/>
              </a:ext>
            </a:extLst>
          </p:cNvPr>
          <p:cNvSpPr>
            <a:spLocks noGrp="1"/>
          </p:cNvSpPr>
          <p:nvPr>
            <p:ph type="subTitle" idx="1"/>
          </p:nvPr>
        </p:nvSpPr>
        <p:spPr>
          <a:xfrm>
            <a:off x="1550504" y="3018942"/>
            <a:ext cx="9144000" cy="1655762"/>
          </a:xfrm>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xmlns=""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38200" y="1573832"/>
            <a:ext cx="10515600" cy="5284168"/>
          </a:xfrm>
        </p:spPr>
        <p:txBody>
          <a:bodyPr>
            <a:noAutofit/>
          </a:bodyPr>
          <a:lstStyle/>
          <a:p>
            <a:pPr algn="just"/>
            <a:r>
              <a:rPr lang="en-US" dirty="0"/>
              <a:t>The </a:t>
            </a:r>
            <a:r>
              <a:rPr lang="en-US" dirty="0" err="1"/>
              <a:t>RequestDispatcher</a:t>
            </a:r>
            <a:r>
              <a:rPr lang="en-US" dirty="0"/>
              <a:t> interface provides the facility of dispatching the request to another resource it may be html, servlet or </a:t>
            </a:r>
            <a:r>
              <a:rPr lang="en-US" dirty="0" err="1"/>
              <a:t>jsp</a:t>
            </a:r>
            <a:r>
              <a:rPr lang="en-US" dirty="0"/>
              <a:t>. This interface can also be used to include the content of another resource also. It is one of the way of servlet collaboration.</a:t>
            </a:r>
          </a:p>
          <a:p>
            <a:pPr algn="just"/>
            <a:r>
              <a:rPr lang="en-US" dirty="0"/>
              <a:t>There are two methods defined in the </a:t>
            </a:r>
            <a:r>
              <a:rPr lang="en-US" dirty="0" err="1"/>
              <a:t>RequestDispatcher</a:t>
            </a:r>
            <a:r>
              <a:rPr lang="en-US" dirty="0"/>
              <a:t> interface.</a:t>
            </a:r>
          </a:p>
          <a:p>
            <a:pPr algn="just"/>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p>
          <a:p>
            <a:pPr algn="just"/>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085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2050" name="Picture 2" descr="forward() method of RequestDispatcher interface">
            <a:extLst>
              <a:ext uri="{FF2B5EF4-FFF2-40B4-BE49-F238E27FC236}">
                <a16:creationId xmlns:a16="http://schemas.microsoft.com/office/drawing/2014/main" xmlns="" id="{3E5D2861-EFFC-4090-AEC0-C2D2585FFE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6163" y="1600199"/>
            <a:ext cx="8397551" cy="4892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133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122" name="Picture 2" descr="include() method of RequestDispatcher interface">
            <a:extLst>
              <a:ext uri="{FF2B5EF4-FFF2-40B4-BE49-F238E27FC236}">
                <a16:creationId xmlns:a16="http://schemas.microsoft.com/office/drawing/2014/main" xmlns="" id="{F2EE767E-BC54-4489-A2E6-F736D609DC3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34072" y="2085391"/>
            <a:ext cx="8052319" cy="3657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060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dirty="0"/>
              <a:t>Session Tracking</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algn="just"/>
            <a:r>
              <a:rPr lang="en-US" b="1" dirty="0" smtClean="0"/>
              <a:t>Session</a:t>
            </a:r>
            <a:r>
              <a:rPr lang="en-US" dirty="0"/>
              <a:t> simply means a particular interval of time.</a:t>
            </a:r>
          </a:p>
          <a:p>
            <a:pPr algn="just"/>
            <a:r>
              <a:rPr lang="en-US" b="1" dirty="0"/>
              <a:t>Session Tracking</a:t>
            </a:r>
            <a:r>
              <a:rPr lang="en-US" dirty="0"/>
              <a:t> is a way to maintain state (data) of an user. It is also known as </a:t>
            </a:r>
            <a:r>
              <a:rPr lang="en-US" b="1" dirty="0"/>
              <a:t>session management</a:t>
            </a:r>
            <a:r>
              <a:rPr lang="en-US" dirty="0"/>
              <a:t> in servlet.</a:t>
            </a:r>
          </a:p>
          <a:p>
            <a:pPr algn="just"/>
            <a:r>
              <a:rPr lang="en-US" dirty="0"/>
              <a:t>Http protocol is a stateless so we need to maintain state using session tracking techniques. Each time user requests to the server, server treats the request as the new request. So we need to maintain the state of an user to recognize to particular user.</a:t>
            </a:r>
          </a:p>
          <a:p>
            <a:pPr algn="just"/>
            <a:endParaRPr lang="en-US" dirty="0"/>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117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b="1" dirty="0"/>
              <a:t>Session Tracking</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algn="just"/>
            <a:r>
              <a:rPr lang="en-US" dirty="0"/>
              <a:t>Session Tracking Techniques</a:t>
            </a:r>
          </a:p>
          <a:p>
            <a:pPr algn="just"/>
            <a:r>
              <a:rPr lang="en-US" dirty="0"/>
              <a:t>There are four techniques used in Session tracking:</a:t>
            </a:r>
          </a:p>
          <a:p>
            <a:pPr algn="just"/>
            <a:r>
              <a:rPr lang="en-US" b="1" dirty="0"/>
              <a:t>Cookies</a:t>
            </a:r>
            <a:endParaRPr lang="en-US" dirty="0"/>
          </a:p>
          <a:p>
            <a:pPr algn="just"/>
            <a:r>
              <a:rPr lang="en-US" b="1" dirty="0"/>
              <a:t>Hidden Form Field</a:t>
            </a:r>
            <a:endParaRPr lang="en-US" dirty="0"/>
          </a:p>
          <a:p>
            <a:pPr algn="just"/>
            <a:r>
              <a:rPr lang="en-US" b="1" dirty="0"/>
              <a:t>URL Rewriting</a:t>
            </a:r>
            <a:endParaRPr lang="en-US" dirty="0"/>
          </a:p>
          <a:p>
            <a:pPr algn="just"/>
            <a:r>
              <a:rPr lang="en-US" b="1" dirty="0" err="1"/>
              <a:t>HttpSession</a:t>
            </a:r>
            <a:endParaRPr lang="en-US" dirty="0"/>
          </a:p>
          <a:p>
            <a:pPr algn="just"/>
            <a:endParaRPr lang="en-US" dirty="0"/>
          </a:p>
          <a:p>
            <a:pPr marL="457200" lvl="1" indent="0" algn="just">
              <a:buNone/>
            </a:pPr>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6810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b="1" dirty="0"/>
              <a:t>Session Tracking - Cookies</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38200" y="1825624"/>
            <a:ext cx="10515600" cy="4707697"/>
          </a:xfrm>
        </p:spPr>
        <p:txBody>
          <a:bodyPr>
            <a:noAutofit/>
          </a:bodyPr>
          <a:lstStyle/>
          <a:p>
            <a:r>
              <a:rPr lang="en-US" dirty="0"/>
              <a:t>A </a:t>
            </a:r>
            <a:r>
              <a:rPr lang="en-US" b="1" dirty="0"/>
              <a:t>cookie</a:t>
            </a:r>
            <a:r>
              <a:rPr lang="en-US" dirty="0"/>
              <a:t> is a small piece of information that is persisted between the multiple client requests.</a:t>
            </a:r>
          </a:p>
          <a:p>
            <a:r>
              <a:rPr lang="en-US" dirty="0"/>
              <a:t>A cookie has a name, a single value, and optional attributes such as a comment, path and domain qualifiers, a maximum age, and a version number.</a:t>
            </a:r>
          </a:p>
          <a:p>
            <a:r>
              <a:rPr lang="en-US" dirty="0"/>
              <a:t>How Cookie works</a:t>
            </a:r>
          </a:p>
          <a:p>
            <a:pPr>
              <a:buNone/>
            </a:pPr>
            <a:r>
              <a:rPr lang="en-US" dirty="0" smtClean="0"/>
              <a:t>	By </a:t>
            </a:r>
            <a:r>
              <a:rPr lang="en-US" dirty="0"/>
              <a:t>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p>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7989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US" b="1" dirty="0"/>
              <a:t>Session Tracking - Cookies</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222912" y="1825624"/>
            <a:ext cx="11800508" cy="5805849"/>
          </a:xfrm>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146" name="Picture 2" descr="HttpSession object">
            <a:extLst>
              <a:ext uri="{FF2B5EF4-FFF2-40B4-BE49-F238E27FC236}">
                <a16:creationId xmlns:a16="http://schemas.microsoft.com/office/drawing/2014/main" xmlns="" id="{D7EF5031-B2BD-4A99-AF17-079F2DF9005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33869" y="2128838"/>
            <a:ext cx="6755363" cy="34695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07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b="1" dirty="0"/>
              <a:t>Servlet annotations</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8F605AE0-31A6-40E3-9CBF-8D178146448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8095" y="1733549"/>
            <a:ext cx="9700181" cy="4443414"/>
          </a:xfrm>
          <a:prstGeom prst="rect">
            <a:avLst/>
          </a:prstGeom>
        </p:spPr>
      </p:pic>
    </p:spTree>
    <p:extLst>
      <p:ext uri="{BB962C8B-B14F-4D97-AF65-F5344CB8AC3E}">
        <p14:creationId xmlns:p14="http://schemas.microsoft.com/office/powerpoint/2010/main" xmlns="" val="107138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b="1" dirty="0"/>
              <a:t>JSP</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JSP</a:t>
            </a:r>
            <a:r>
              <a:rPr lang="en-US" dirty="0"/>
              <a:t> technology is used to create web application just like Servlet technology. It can be thought of as an extension to Servlet because it provides more functionality than servlet such as expression language, JSTL, etc.</a:t>
            </a:r>
          </a:p>
          <a:p>
            <a:pPr algn="just"/>
            <a:r>
              <a:rPr lang="en-US" dirty="0"/>
              <a:t>A JSP page consists of HTML tags and JSP tags. The JSP pages are easier to maintain than Servlet because we can separate designing and development. It provides some additional features such as Expression Language, Custom Tags, etc.</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8890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b="1" dirty="0"/>
              <a:t>Advantages of JSP over servlet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61391" y="1537252"/>
            <a:ext cx="10787269" cy="4996069"/>
          </a:xfrm>
        </p:spPr>
        <p:txBody>
          <a:bodyPr>
            <a:noAutofit/>
          </a:bodyPr>
          <a:lstStyle/>
          <a:p>
            <a:pPr algn="just">
              <a:buNone/>
            </a:pPr>
            <a:r>
              <a:rPr lang="en-US" sz="2000" dirty="0"/>
              <a:t>1) Extension to Servlet</a:t>
            </a:r>
          </a:p>
          <a:p>
            <a:pPr algn="just"/>
            <a:r>
              <a:rPr lang="en-US" sz="2000" dirty="0"/>
              <a:t>JSP technology is the extension to Servlet technology. We can use all the features of the Servlet in JSP. In addition to, we can use implicit objects, predefined tags, expression language and Custom tags in JSP, that makes JSP development easy.</a:t>
            </a:r>
          </a:p>
          <a:p>
            <a:pPr algn="just">
              <a:buNone/>
            </a:pPr>
            <a:r>
              <a:rPr lang="en-US" sz="2000" dirty="0"/>
              <a:t>2) Easy to maintain</a:t>
            </a:r>
          </a:p>
          <a:p>
            <a:pPr algn="just"/>
            <a:r>
              <a:rPr lang="en-US" sz="2000" dirty="0"/>
              <a:t>JSP can be easily managed because we can easily separate our business logic with presentation logic. In Servlet technology, we mix our business logic with the presentation logic.</a:t>
            </a:r>
          </a:p>
          <a:p>
            <a:pPr algn="just">
              <a:buNone/>
            </a:pPr>
            <a:r>
              <a:rPr lang="en-US" sz="2000" dirty="0"/>
              <a:t>3) Fast Development: No need to recompile and redeploy</a:t>
            </a:r>
          </a:p>
          <a:p>
            <a:pPr algn="just"/>
            <a:r>
              <a:rPr lang="en-US" sz="2000" dirty="0"/>
              <a:t>If JSP page is modified, we don't need to recompile and redeploy the project. The Servlet code needs to be updated and recompiled if we have to change the look and feel of the application.</a:t>
            </a:r>
          </a:p>
          <a:p>
            <a:pPr algn="just">
              <a:buNone/>
            </a:pPr>
            <a:r>
              <a:rPr lang="en-US" sz="2000" dirty="0"/>
              <a:t>4) Less code than Servlet</a:t>
            </a:r>
          </a:p>
          <a:p>
            <a:pPr algn="just"/>
            <a:r>
              <a:rPr lang="en-US" sz="2000" dirty="0"/>
              <a:t>In JSP, we can use many tags such as action tags, JSTL, custom tags, etc. that reduces the code. Moreover, we can use EL, implicit objects, etc.</a:t>
            </a:r>
          </a:p>
          <a:p>
            <a:pPr algn="just">
              <a:buNone/>
            </a:pPr>
            <a:endParaRPr lang="en-US"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7615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p:txBody>
          <a:bodyPr>
            <a:normAutofit fontScale="92500"/>
          </a:bodyPr>
          <a:lstStyle/>
          <a:p>
            <a:pPr algn="just"/>
            <a:r>
              <a:rPr lang="en-IN" dirty="0"/>
              <a:t>Raghu Prasad – BE, MS</a:t>
            </a:r>
          </a:p>
          <a:p>
            <a:pPr algn="just"/>
            <a:r>
              <a:rPr lang="en-IN" dirty="0"/>
              <a:t>Total of 24 years of experience</a:t>
            </a:r>
          </a:p>
          <a:p>
            <a:pPr algn="just"/>
            <a:r>
              <a:rPr lang="en-IN" dirty="0"/>
              <a:t>7 years as a lecturer in Engineering College</a:t>
            </a:r>
          </a:p>
          <a:p>
            <a:pPr algn="just"/>
            <a:r>
              <a:rPr lang="en-IN" dirty="0"/>
              <a:t>17 Years into IT</a:t>
            </a:r>
          </a:p>
          <a:p>
            <a:pPr algn="just"/>
            <a:r>
              <a:rPr lang="en-IN" dirty="0"/>
              <a:t>Worked with companies like CISCO</a:t>
            </a:r>
            <a:r>
              <a:rPr lang="en-IN" dirty="0" smtClean="0"/>
              <a:t>, CSC, ICICI, First </a:t>
            </a:r>
            <a:r>
              <a:rPr lang="en-IN" dirty="0"/>
              <a:t>Apex – NTT Data</a:t>
            </a:r>
          </a:p>
          <a:p>
            <a:pPr algn="just"/>
            <a:r>
              <a:rPr lang="en-IN" dirty="0"/>
              <a:t>Currently into Corporate training and consultancy</a:t>
            </a:r>
          </a:p>
          <a:p>
            <a:pPr algn="just"/>
            <a:r>
              <a:rPr lang="en-IN" dirty="0"/>
              <a:t>Worked with corporates and public sector</a:t>
            </a:r>
          </a:p>
          <a:p>
            <a:pPr algn="just"/>
            <a:r>
              <a:rPr lang="en-IN" dirty="0"/>
              <a:t>Technologies – Java</a:t>
            </a:r>
            <a:r>
              <a:rPr lang="en-IN" dirty="0" smtClean="0"/>
              <a:t>, Python, DataSciences, Web-Technologies, Java </a:t>
            </a:r>
            <a:r>
              <a:rPr lang="en-IN" dirty="0"/>
              <a:t>Script technologies (MEAN stack</a:t>
            </a:r>
            <a:r>
              <a:rPr lang="en-IN" dirty="0" smtClean="0"/>
              <a:t>), IOT, Test </a:t>
            </a:r>
            <a:r>
              <a:rPr lang="en-IN" dirty="0"/>
              <a:t>Automation – </a:t>
            </a:r>
            <a:r>
              <a:rPr lang="en-IN" dirty="0" smtClean="0"/>
              <a:t>Selenium, JMeter</a:t>
            </a:r>
            <a:endParaRPr lang="en-IN" dirty="0"/>
          </a:p>
          <a:p>
            <a:pPr marL="0" indent="0" algn="just">
              <a:buNone/>
            </a:pPr>
            <a:endParaRPr lang="en-IN" dirty="0"/>
          </a:p>
        </p:txBody>
      </p:sp>
    </p:spTree>
    <p:extLst>
      <p:ext uri="{BB962C8B-B14F-4D97-AF65-F5344CB8AC3E}">
        <p14:creationId xmlns:p14="http://schemas.microsoft.com/office/powerpoint/2010/main" xmlns=""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b="1" dirty="0"/>
              <a:t>Advantages of JSP over servlet</a:t>
            </a:r>
          </a:p>
        </p:txBody>
      </p:sp>
      <p:pic>
        <p:nvPicPr>
          <p:cNvPr id="5" name="Content Placeholder 4">
            <a:extLst>
              <a:ext uri="{FF2B5EF4-FFF2-40B4-BE49-F238E27FC236}">
                <a16:creationId xmlns:a16="http://schemas.microsoft.com/office/drawing/2014/main" xmlns="" id="{874CF11D-12B6-4562-8965-468C08EA09A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29179" y="1825625"/>
            <a:ext cx="9209987" cy="4351338"/>
          </a:xfrm>
        </p:spPr>
      </p:pic>
    </p:spTree>
    <p:extLst>
      <p:ext uri="{BB962C8B-B14F-4D97-AF65-F5344CB8AC3E}">
        <p14:creationId xmlns:p14="http://schemas.microsoft.com/office/powerpoint/2010/main" xmlns="" val="91434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b="1" dirty="0"/>
              <a:t>JSP Scripting elements</a:t>
            </a:r>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p:txBody>
          <a:bodyPr/>
          <a:lstStyle/>
          <a:p>
            <a:pPr algn="just"/>
            <a:r>
              <a:rPr lang="en-US" dirty="0"/>
              <a:t>The scripting elements provides the ability to insert java code inside the </a:t>
            </a:r>
            <a:r>
              <a:rPr lang="en-US" dirty="0" err="1"/>
              <a:t>jsp</a:t>
            </a:r>
            <a:r>
              <a:rPr lang="en-US" dirty="0"/>
              <a:t>. There are three types of scripting elements:</a:t>
            </a:r>
          </a:p>
          <a:p>
            <a:pPr algn="just"/>
            <a:r>
              <a:rPr lang="en-US" dirty="0"/>
              <a:t>scriptlet tag</a:t>
            </a:r>
          </a:p>
          <a:p>
            <a:pPr algn="just"/>
            <a:r>
              <a:rPr lang="en-US" dirty="0"/>
              <a:t>expression tag</a:t>
            </a:r>
          </a:p>
          <a:p>
            <a:pPr algn="just"/>
            <a:r>
              <a:rPr lang="en-US" dirty="0"/>
              <a:t>declaration tag</a:t>
            </a:r>
          </a:p>
          <a:p>
            <a:pPr algn="just">
              <a:buNone/>
            </a:pPr>
            <a:r>
              <a:rPr lang="en-US" dirty="0"/>
              <a:t>JSP scriptlet tag</a:t>
            </a:r>
          </a:p>
          <a:p>
            <a:pPr algn="just"/>
            <a:r>
              <a:rPr lang="en-US" dirty="0"/>
              <a:t>A scriptlet tag is used to execute java source code in JSP. Syntax is as follows:</a:t>
            </a:r>
          </a:p>
          <a:p>
            <a:pPr algn="just"/>
            <a:r>
              <a:rPr lang="en-US" dirty="0"/>
              <a:t>&lt;%  java source code %&gt;  </a:t>
            </a:r>
          </a:p>
        </p:txBody>
      </p:sp>
    </p:spTree>
    <p:extLst>
      <p:ext uri="{BB962C8B-B14F-4D97-AF65-F5344CB8AC3E}">
        <p14:creationId xmlns:p14="http://schemas.microsoft.com/office/powerpoint/2010/main" xmlns="" val="40651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dirty="0"/>
              <a:t>Example of JSP scriptlet tag</a:t>
            </a:r>
            <a:br>
              <a:rPr lang="en-US" dirty="0"/>
            </a:br>
            <a:r>
              <a:rPr lang="en-US" dirty="0"/>
              <a:t/>
            </a:r>
            <a:br>
              <a:rPr lang="en-US" dirty="0"/>
            </a:br>
            <a:endParaRPr lang="en-IN"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p:txBody>
          <a:bodyPr/>
          <a:lstStyle/>
          <a:p>
            <a:pPr algn="just">
              <a:buNone/>
            </a:pPr>
            <a:r>
              <a:rPr lang="en-US" b="1" dirty="0"/>
              <a:t>&lt;html&gt;</a:t>
            </a:r>
            <a:r>
              <a:rPr lang="en-US" dirty="0"/>
              <a:t>  </a:t>
            </a:r>
          </a:p>
          <a:p>
            <a:pPr algn="just">
              <a:buNone/>
            </a:pPr>
            <a:r>
              <a:rPr lang="en-US" b="1" dirty="0"/>
              <a:t>&lt;body&gt;</a:t>
            </a:r>
            <a:r>
              <a:rPr lang="en-US" dirty="0"/>
              <a:t>  </a:t>
            </a:r>
          </a:p>
          <a:p>
            <a:pPr algn="just">
              <a:buNone/>
            </a:pPr>
            <a:r>
              <a:rPr lang="en-US" b="1" dirty="0"/>
              <a:t>&lt;</a:t>
            </a:r>
            <a:r>
              <a:rPr lang="en-US" dirty="0"/>
              <a:t>% </a:t>
            </a:r>
            <a:r>
              <a:rPr lang="en-US" dirty="0" err="1"/>
              <a:t>out.print</a:t>
            </a:r>
            <a:r>
              <a:rPr lang="en-US" dirty="0"/>
              <a:t>("welcome to </a:t>
            </a:r>
            <a:r>
              <a:rPr lang="en-US" dirty="0" err="1"/>
              <a:t>jsp</a:t>
            </a:r>
            <a:r>
              <a:rPr lang="en-US" dirty="0"/>
              <a:t>"); %</a:t>
            </a:r>
            <a:r>
              <a:rPr lang="en-US" b="1" dirty="0"/>
              <a:t>&gt;</a:t>
            </a:r>
            <a:r>
              <a:rPr lang="en-US" dirty="0"/>
              <a:t>  </a:t>
            </a:r>
          </a:p>
          <a:p>
            <a:pPr algn="just">
              <a:buNone/>
            </a:pPr>
            <a:r>
              <a:rPr lang="en-US" b="1" dirty="0"/>
              <a:t>&lt;/body&gt;</a:t>
            </a:r>
            <a:r>
              <a:rPr lang="en-US" dirty="0"/>
              <a:t>  </a:t>
            </a:r>
          </a:p>
          <a:p>
            <a:pPr algn="just">
              <a:buNone/>
            </a:pPr>
            <a:r>
              <a:rPr lang="en-US" b="1" dirty="0"/>
              <a:t>&lt;/html&gt;</a:t>
            </a:r>
            <a:r>
              <a:rPr lang="en-US" dirty="0"/>
              <a:t>  </a:t>
            </a:r>
          </a:p>
          <a:p>
            <a:pPr algn="just"/>
            <a:endParaRPr lang="en-US" dirty="0"/>
          </a:p>
        </p:txBody>
      </p:sp>
    </p:spTree>
    <p:extLst>
      <p:ext uri="{BB962C8B-B14F-4D97-AF65-F5344CB8AC3E}">
        <p14:creationId xmlns:p14="http://schemas.microsoft.com/office/powerpoint/2010/main" xmlns="" val="255983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expression tag</a:t>
            </a:r>
            <a:br>
              <a:rPr lang="en-US" dirty="0"/>
            </a:br>
            <a:r>
              <a:rPr lang="en-US" dirty="0"/>
              <a:t/>
            </a:r>
            <a:br>
              <a:rPr lang="en-US" dirty="0"/>
            </a:br>
            <a:endParaRPr lang="en-IN"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a:xfrm>
            <a:off x="838200" y="1630017"/>
            <a:ext cx="10515600" cy="4546946"/>
          </a:xfrm>
        </p:spPr>
        <p:txBody>
          <a:bodyPr>
            <a:normAutofit fontScale="92500" lnSpcReduction="20000"/>
          </a:bodyPr>
          <a:lstStyle/>
          <a:p>
            <a:pPr algn="just"/>
            <a:r>
              <a:rPr lang="en-US" dirty="0"/>
              <a:t>The code placed within </a:t>
            </a:r>
            <a:r>
              <a:rPr lang="en-US" b="1" dirty="0"/>
              <a:t>JSP expression tag</a:t>
            </a:r>
            <a:r>
              <a:rPr lang="en-US" dirty="0"/>
              <a:t> is </a:t>
            </a:r>
            <a:r>
              <a:rPr lang="en-US" i="1" dirty="0"/>
              <a:t>written to the output stream of the response</a:t>
            </a:r>
            <a:r>
              <a:rPr lang="en-US" dirty="0"/>
              <a:t>. So you need not write </a:t>
            </a:r>
            <a:r>
              <a:rPr lang="en-US" dirty="0" err="1"/>
              <a:t>out.print</a:t>
            </a:r>
            <a:r>
              <a:rPr lang="en-US" dirty="0"/>
              <a:t>() to write data. It is mainly used to print the values of variable or method.</a:t>
            </a:r>
          </a:p>
          <a:p>
            <a:pPr algn="just"/>
            <a:r>
              <a:rPr lang="en-US" dirty="0"/>
              <a:t>Syntax of JSP expression tag</a:t>
            </a:r>
          </a:p>
          <a:p>
            <a:pPr algn="just">
              <a:buNone/>
            </a:pPr>
            <a:r>
              <a:rPr lang="en-US" b="1" dirty="0"/>
              <a:t>&lt;</a:t>
            </a:r>
            <a:r>
              <a:rPr lang="en-US" dirty="0"/>
              <a:t>%=  statement %</a:t>
            </a:r>
            <a:r>
              <a:rPr lang="en-US" b="1" dirty="0"/>
              <a:t>&gt;</a:t>
            </a:r>
            <a:r>
              <a:rPr lang="en-US" dirty="0"/>
              <a:t>  </a:t>
            </a:r>
          </a:p>
          <a:p>
            <a:pPr algn="just">
              <a:buNone/>
            </a:pPr>
            <a:r>
              <a:rPr lang="en-US" dirty="0"/>
              <a:t>Example of JSP expression tag</a:t>
            </a:r>
          </a:p>
          <a:p>
            <a:pPr algn="just">
              <a:buNone/>
            </a:pPr>
            <a:r>
              <a:rPr lang="en-US" b="1" dirty="0"/>
              <a:t>&lt;html&gt;</a:t>
            </a:r>
            <a:r>
              <a:rPr lang="en-US" dirty="0"/>
              <a:t>  </a:t>
            </a:r>
          </a:p>
          <a:p>
            <a:pPr algn="just">
              <a:buNone/>
            </a:pPr>
            <a:r>
              <a:rPr lang="en-US" b="1" dirty="0"/>
              <a:t>&lt;body&gt;</a:t>
            </a:r>
            <a:r>
              <a:rPr lang="en-US" dirty="0"/>
              <a:t>  </a:t>
            </a:r>
          </a:p>
          <a:p>
            <a:pPr algn="just">
              <a:buNone/>
            </a:pPr>
            <a:r>
              <a:rPr lang="en-US" b="1" dirty="0"/>
              <a:t>&lt;</a:t>
            </a:r>
            <a:r>
              <a:rPr lang="en-US" dirty="0"/>
              <a:t>%= "welcome to </a:t>
            </a:r>
            <a:r>
              <a:rPr lang="en-US" dirty="0" err="1"/>
              <a:t>jsp</a:t>
            </a:r>
            <a:r>
              <a:rPr lang="en-US" dirty="0"/>
              <a:t>" %</a:t>
            </a:r>
            <a:r>
              <a:rPr lang="en-US" b="1" dirty="0"/>
              <a:t>&gt;</a:t>
            </a:r>
            <a:r>
              <a:rPr lang="en-US" dirty="0"/>
              <a:t>  </a:t>
            </a:r>
          </a:p>
          <a:p>
            <a:pPr algn="just">
              <a:buNone/>
            </a:pPr>
            <a:r>
              <a:rPr lang="en-US" b="1" dirty="0"/>
              <a:t>&lt;/body&gt;</a:t>
            </a:r>
            <a:r>
              <a:rPr lang="en-US" dirty="0"/>
              <a:t>  </a:t>
            </a:r>
          </a:p>
          <a:p>
            <a:pPr algn="just">
              <a:buNone/>
            </a:pPr>
            <a:r>
              <a:rPr lang="en-US" b="1" dirty="0"/>
              <a:t>&lt;/html&gt;</a:t>
            </a:r>
            <a:r>
              <a:rPr lang="en-US" dirty="0"/>
              <a:t>  </a:t>
            </a:r>
          </a:p>
          <a:p>
            <a:pPr algn="just">
              <a:buNone/>
            </a:pPr>
            <a:endParaRPr lang="en-US" dirty="0"/>
          </a:p>
          <a:p>
            <a:pPr algn="just"/>
            <a:endParaRPr lang="en-US" dirty="0"/>
          </a:p>
        </p:txBody>
      </p:sp>
    </p:spTree>
    <p:extLst>
      <p:ext uri="{BB962C8B-B14F-4D97-AF65-F5344CB8AC3E}">
        <p14:creationId xmlns:p14="http://schemas.microsoft.com/office/powerpoint/2010/main" xmlns="" val="97971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Declaration Tag</a:t>
            </a:r>
            <a:br>
              <a:rPr lang="en-US" dirty="0"/>
            </a:br>
            <a:r>
              <a:rPr lang="en-US" dirty="0"/>
              <a:t/>
            </a:r>
            <a:br>
              <a:rPr lang="en-US" dirty="0"/>
            </a:br>
            <a:r>
              <a:rPr lang="en-US" dirty="0"/>
              <a:t/>
            </a:r>
            <a:br>
              <a:rPr lang="en-US" dirty="0"/>
            </a:br>
            <a:endParaRPr lang="en-IN"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a:xfrm>
            <a:off x="838200" y="1351722"/>
            <a:ext cx="10515600" cy="4825241"/>
          </a:xfrm>
        </p:spPr>
        <p:txBody>
          <a:bodyPr>
            <a:normAutofit fontScale="77500" lnSpcReduction="20000"/>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r>
              <a:rPr lang="en-US" dirty="0"/>
              <a:t>Syntax of JSP declaration tag</a:t>
            </a:r>
          </a:p>
          <a:p>
            <a:pPr>
              <a:buNone/>
            </a:pPr>
            <a:r>
              <a:rPr lang="en-US" b="1" dirty="0"/>
              <a:t>&lt;</a:t>
            </a:r>
            <a:r>
              <a:rPr lang="en-US" dirty="0"/>
              <a:t>%!  field or method declaration %</a:t>
            </a:r>
            <a:r>
              <a:rPr lang="en-US" b="1" dirty="0"/>
              <a:t>&gt;</a:t>
            </a:r>
            <a:r>
              <a:rPr lang="en-US" dirty="0"/>
              <a:t>  </a:t>
            </a:r>
          </a:p>
          <a:p>
            <a:r>
              <a:rPr lang="en-US" dirty="0"/>
              <a:t>Example of JSP declaration tag that declares field</a:t>
            </a:r>
          </a:p>
          <a:p>
            <a:pPr>
              <a:buNone/>
            </a:pPr>
            <a:r>
              <a:rPr lang="en-US" b="1" dirty="0"/>
              <a:t>&lt;html&gt;</a:t>
            </a:r>
            <a:r>
              <a:rPr lang="en-US" dirty="0"/>
              <a:t>  </a:t>
            </a:r>
          </a:p>
          <a:p>
            <a:pPr>
              <a:buNone/>
            </a:pPr>
            <a:r>
              <a:rPr lang="en-US" b="1" dirty="0"/>
              <a:t>&lt;body&gt;</a:t>
            </a:r>
            <a:r>
              <a:rPr lang="en-US" dirty="0"/>
              <a:t>  </a:t>
            </a:r>
          </a:p>
          <a:p>
            <a:pPr>
              <a:buNone/>
            </a:pPr>
            <a:r>
              <a:rPr lang="en-US" b="1" dirty="0"/>
              <a:t>&lt;</a:t>
            </a:r>
            <a:r>
              <a:rPr lang="en-US" dirty="0"/>
              <a:t>%! int data=50; %</a:t>
            </a:r>
            <a:r>
              <a:rPr lang="en-US" b="1" dirty="0"/>
              <a:t>&gt;</a:t>
            </a:r>
            <a:r>
              <a:rPr lang="en-US" dirty="0"/>
              <a:t>  </a:t>
            </a:r>
          </a:p>
          <a:p>
            <a:pPr>
              <a:buNone/>
            </a:pPr>
            <a:r>
              <a:rPr lang="en-US" b="1" dirty="0"/>
              <a:t>&lt;</a:t>
            </a:r>
            <a:r>
              <a:rPr lang="en-US" dirty="0"/>
              <a:t>%= "Value of the variable is:"+data %</a:t>
            </a:r>
            <a:r>
              <a:rPr lang="en-US" b="1" dirty="0"/>
              <a:t>&gt;</a:t>
            </a:r>
            <a:r>
              <a:rPr lang="en-US" dirty="0"/>
              <a:t>  </a:t>
            </a:r>
          </a:p>
          <a:p>
            <a:pPr>
              <a:buNone/>
            </a:pPr>
            <a:r>
              <a:rPr lang="en-US" b="1" dirty="0"/>
              <a:t>&lt;/body&gt;</a:t>
            </a:r>
            <a:r>
              <a:rPr lang="en-US" dirty="0"/>
              <a:t>  </a:t>
            </a:r>
          </a:p>
          <a:p>
            <a:pPr>
              <a:buNone/>
            </a:pPr>
            <a:r>
              <a:rPr lang="en-US" b="1" dirty="0"/>
              <a:t>&lt;/html&gt;</a:t>
            </a:r>
            <a:r>
              <a:rPr lang="en-US" dirty="0"/>
              <a:t>  </a:t>
            </a:r>
            <a:br>
              <a:rPr lang="en-US" dirty="0"/>
            </a:br>
            <a:r>
              <a:rPr lang="en-US" dirty="0"/>
              <a:t> </a:t>
            </a:r>
          </a:p>
          <a:p>
            <a:endParaRPr lang="en-US" dirty="0"/>
          </a:p>
        </p:txBody>
      </p:sp>
    </p:spTree>
    <p:extLst>
      <p:ext uri="{BB962C8B-B14F-4D97-AF65-F5344CB8AC3E}">
        <p14:creationId xmlns:p14="http://schemas.microsoft.com/office/powerpoint/2010/main" xmlns="" val="207627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Implicit Objects</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a:xfrm>
            <a:off x="798443" y="1603513"/>
            <a:ext cx="10515600" cy="4666215"/>
          </a:xfrm>
        </p:spPr>
        <p:txBody>
          <a:bodyPr>
            <a:normAutofit/>
          </a:bodyPr>
          <a:lstStyle/>
          <a:p>
            <a:r>
              <a:rPr lang="en-US" dirty="0"/>
              <a:t>There 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config, session, application etc.</a:t>
            </a:r>
          </a:p>
          <a:p>
            <a:r>
              <a:rPr lang="en-US" dirty="0"/>
              <a:t>A list of the 9 implicit objects is given below</a:t>
            </a:r>
            <a:r>
              <a:rPr lang="en-US" dirty="0" smtClean="0"/>
              <a:t>:</a:t>
            </a:r>
            <a:r>
              <a:rPr lang="en-US" dirty="0"/>
              <a:t/>
            </a:r>
            <a:br>
              <a:rPr lang="en-US" dirty="0"/>
            </a:br>
            <a:r>
              <a:rPr lang="en-US" dirty="0"/>
              <a:t> </a:t>
            </a:r>
          </a:p>
          <a:p>
            <a:endParaRPr lang="en-US" dirty="0"/>
          </a:p>
        </p:txBody>
      </p:sp>
    </p:spTree>
    <p:extLst>
      <p:ext uri="{BB962C8B-B14F-4D97-AF65-F5344CB8AC3E}">
        <p14:creationId xmlns:p14="http://schemas.microsoft.com/office/powerpoint/2010/main" xmlns="" val="80747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Implicit Objects</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a:xfrm>
            <a:off x="838200" y="1378226"/>
            <a:ext cx="10515600" cy="4798737"/>
          </a:xfrm>
        </p:spPr>
        <p:txBody>
          <a:bodyPr>
            <a:normAutofit/>
          </a:bodyPr>
          <a:lstStyle/>
          <a:p>
            <a:pPr>
              <a:buNone/>
            </a:pPr>
            <a:r>
              <a:rPr lang="en-US" dirty="0"/>
              <a:t>  </a:t>
            </a:r>
          </a:p>
          <a:p>
            <a:pPr>
              <a:buNone/>
            </a:pPr>
            <a:r>
              <a:rPr lang="en-US" dirty="0"/>
              <a:t/>
            </a:r>
            <a:br>
              <a:rPr lang="en-US" dirty="0"/>
            </a:br>
            <a:r>
              <a:rPr lang="en-US" dirty="0"/>
              <a:t> </a:t>
            </a:r>
          </a:p>
          <a:p>
            <a:endParaRPr lang="en-US" dirty="0"/>
          </a:p>
        </p:txBody>
      </p:sp>
      <p:graphicFrame>
        <p:nvGraphicFramePr>
          <p:cNvPr id="3" name="Table 2">
            <a:extLst>
              <a:ext uri="{FF2B5EF4-FFF2-40B4-BE49-F238E27FC236}">
                <a16:creationId xmlns:a16="http://schemas.microsoft.com/office/drawing/2014/main" xmlns="" id="{E3F7C5BE-95B0-404C-8952-73122CB5170B}"/>
              </a:ext>
            </a:extLst>
          </p:cNvPr>
          <p:cNvGraphicFramePr>
            <a:graphicFrameLocks noGrp="1"/>
          </p:cNvGraphicFramePr>
          <p:nvPr>
            <p:extLst>
              <p:ext uri="{D42A27DB-BD31-4B8C-83A1-F6EECF244321}">
                <p14:modId xmlns:p14="http://schemas.microsoft.com/office/powerpoint/2010/main" xmlns="" val="797509373"/>
              </p:ext>
            </p:extLst>
          </p:nvPr>
        </p:nvGraphicFramePr>
        <p:xfrm>
          <a:off x="1922106" y="1852454"/>
          <a:ext cx="7221894" cy="4023360"/>
        </p:xfrm>
        <a:graphic>
          <a:graphicData uri="http://schemas.openxmlformats.org/drawingml/2006/table">
            <a:tbl>
              <a:tblPr/>
              <a:tblGrid>
                <a:gridCol w="3610947">
                  <a:extLst>
                    <a:ext uri="{9D8B030D-6E8A-4147-A177-3AD203B41FA5}">
                      <a16:colId xmlns:a16="http://schemas.microsoft.com/office/drawing/2014/main" xmlns="" val="4087043233"/>
                    </a:ext>
                  </a:extLst>
                </a:gridCol>
                <a:gridCol w="3610947">
                  <a:extLst>
                    <a:ext uri="{9D8B030D-6E8A-4147-A177-3AD203B41FA5}">
                      <a16:colId xmlns:a16="http://schemas.microsoft.com/office/drawing/2014/main" xmlns="" val="631468145"/>
                    </a:ext>
                  </a:extLst>
                </a:gridCol>
              </a:tblGrid>
              <a:tr h="0">
                <a:tc>
                  <a:txBody>
                    <a:bodyPr/>
                    <a:lstStyle/>
                    <a:p>
                      <a:pPr algn="l" fontAlgn="t"/>
                      <a:r>
                        <a:rPr lang="en-US" dirty="0">
                          <a:solidFill>
                            <a:srgbClr val="000000"/>
                          </a:solidFill>
                          <a:effectLst/>
                          <a:latin typeface="times new roman" panose="02020603050405020304" pitchFamily="18" charset="0"/>
                        </a:rPr>
                        <a:t>Object</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Type</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000806718"/>
                  </a:ext>
                </a:extLst>
              </a:tr>
              <a:tr h="0">
                <a:tc>
                  <a:txBody>
                    <a:bodyPr/>
                    <a:lstStyle/>
                    <a:p>
                      <a:pPr algn="l" fontAlgn="t"/>
                      <a:r>
                        <a:rPr lang="en-US">
                          <a:solidFill>
                            <a:srgbClr val="000000"/>
                          </a:solidFill>
                          <a:effectLst/>
                          <a:latin typeface="verdana" panose="020B0604030504040204" pitchFamily="34" charset="0"/>
                        </a:rPr>
                        <a:t>out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JspWriter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71102130"/>
                  </a:ext>
                </a:extLst>
              </a:tr>
              <a:tr h="0">
                <a:tc>
                  <a:txBody>
                    <a:bodyPr/>
                    <a:lstStyle/>
                    <a:p>
                      <a:pPr algn="l" fontAlgn="t"/>
                      <a:r>
                        <a:rPr lang="en-US">
                          <a:solidFill>
                            <a:srgbClr val="000000"/>
                          </a:solidFill>
                          <a:effectLst/>
                          <a:latin typeface="verdana" panose="020B0604030504040204" pitchFamily="34" charset="0"/>
                        </a:rPr>
                        <a: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HttpServletRequest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955906953"/>
                  </a:ext>
                </a:extLst>
              </a:tr>
              <a:tr h="0">
                <a:tc>
                  <a:txBody>
                    <a:bodyPr/>
                    <a:lstStyle/>
                    <a:p>
                      <a:pPr algn="l" fontAlgn="t"/>
                      <a:r>
                        <a:rPr lang="en-US">
                          <a:solidFill>
                            <a:srgbClr val="000000"/>
                          </a:solidFill>
                          <a:effectLst/>
                          <a:latin typeface="verdana" panose="020B0604030504040204" pitchFamily="34" charset="0"/>
                        </a:rPr>
                        <a: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HttpServletResponse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897341744"/>
                  </a:ext>
                </a:extLst>
              </a:tr>
              <a:tr h="0">
                <a:tc>
                  <a:txBody>
                    <a:bodyPr/>
                    <a:lstStyle/>
                    <a:p>
                      <a:pPr algn="l" fontAlgn="t"/>
                      <a:r>
                        <a:rPr lang="en-US">
                          <a:solidFill>
                            <a:srgbClr val="000000"/>
                          </a:solidFill>
                          <a:effectLst/>
                          <a:latin typeface="verdana" panose="020B0604030504040204" pitchFamily="34" charset="0"/>
                        </a:rPr>
                        <a: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ServletConfig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590432818"/>
                  </a:ext>
                </a:extLst>
              </a:tr>
              <a:tr h="0">
                <a:tc>
                  <a:txBody>
                    <a:bodyPr/>
                    <a:lstStyle/>
                    <a:p>
                      <a:pPr algn="l" fontAlgn="t"/>
                      <a:r>
                        <a:rPr lang="en-US">
                          <a:solidFill>
                            <a:srgbClr val="000000"/>
                          </a:solidFill>
                          <a:effectLst/>
                          <a:latin typeface="verdana" panose="020B0604030504040204" pitchFamily="34" charset="0"/>
                        </a:rPr>
                        <a:t>application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ServletContext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60083005"/>
                  </a:ext>
                </a:extLst>
              </a:tr>
              <a:tr h="0">
                <a:tc>
                  <a:txBody>
                    <a:bodyPr/>
                    <a:lstStyle/>
                    <a:p>
                      <a:pPr algn="l" fontAlgn="t"/>
                      <a:r>
                        <a:rPr lang="en-US">
                          <a:solidFill>
                            <a:srgbClr val="000000"/>
                          </a:solidFill>
                          <a:effectLst/>
                          <a:latin typeface="verdana" panose="020B0604030504040204" pitchFamily="34" charset="0"/>
                        </a:rPr>
                        <a:t>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790159500"/>
                  </a:ext>
                </a:extLst>
              </a:tr>
              <a:tr h="0">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546124526"/>
                  </a:ext>
                </a:extLst>
              </a:tr>
              <a:tr h="0">
                <a:tc>
                  <a:txBody>
                    <a:bodyPr/>
                    <a:lstStyle/>
                    <a:p>
                      <a:pPr algn="l" fontAlgn="t"/>
                      <a:r>
                        <a:rPr lang="en-US">
                          <a:solidFill>
                            <a:srgbClr val="000000"/>
                          </a:solidFill>
                          <a:effectLst/>
                          <a:latin typeface="verdana" panose="020B0604030504040204" pitchFamily="34" charset="0"/>
                        </a:rPr>
                        <a:t>page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Object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875121041"/>
                  </a:ext>
                </a:extLst>
              </a:tr>
              <a:tr h="0">
                <a:tc>
                  <a:txBody>
                    <a:bodyPr/>
                    <a:lstStyle/>
                    <a:p>
                      <a:pPr algn="l" fontAlgn="t"/>
                      <a:r>
                        <a:rPr lang="en-US">
                          <a:solidFill>
                            <a:srgbClr val="000000"/>
                          </a:solidFill>
                          <a:effectLst/>
                          <a:latin typeface="verdana" panose="020B0604030504040204" pitchFamily="34" charset="0"/>
                        </a:rPr>
                        <a:t>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Throwable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634899992"/>
                  </a:ext>
                </a:extLst>
              </a:tr>
            </a:tbl>
          </a:graphicData>
        </a:graphic>
      </p:graphicFrame>
    </p:spTree>
    <p:extLst>
      <p:ext uri="{BB962C8B-B14F-4D97-AF65-F5344CB8AC3E}">
        <p14:creationId xmlns:p14="http://schemas.microsoft.com/office/powerpoint/2010/main" xmlns="" val="401771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JSP </a:t>
            </a:r>
            <a:r>
              <a:rPr lang="en-US" b="1" dirty="0"/>
              <a:t>Directives</a:t>
            </a:r>
            <a:r>
              <a:rPr lang="en-US" dirty="0"/>
              <a:t/>
            </a:r>
            <a:br>
              <a:rPr lang="en-US" dirty="0"/>
            </a:br>
            <a:r>
              <a:rPr lang="en-US" dirty="0"/>
              <a:t/>
            </a:r>
            <a:br>
              <a:rPr lang="en-US" dirty="0"/>
            </a:br>
            <a:r>
              <a:rPr lang="en-US" dirty="0"/>
              <a:t/>
            </a:r>
            <a:br>
              <a:rPr lang="en-US" dirty="0"/>
            </a:br>
            <a:endParaRPr lang="en-IN"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p:txBody>
          <a:bodyPr>
            <a:normAutofit lnSpcReduction="10000"/>
          </a:bodyPr>
          <a:lstStyle/>
          <a:p>
            <a:r>
              <a:rPr lang="en-US" dirty="0"/>
              <a:t>  The </a:t>
            </a:r>
            <a:r>
              <a:rPr lang="en-US" b="1" dirty="0" err="1"/>
              <a:t>jsp</a:t>
            </a:r>
            <a:r>
              <a:rPr lang="en-US" b="1" dirty="0"/>
              <a:t> directives</a:t>
            </a:r>
            <a:r>
              <a:rPr lang="en-US" dirty="0"/>
              <a:t> are messages that tells the web container how to translate a JSP page into the corresponding servlet.</a:t>
            </a:r>
          </a:p>
          <a:p>
            <a:r>
              <a:rPr lang="en-US" dirty="0"/>
              <a:t>There are three types of directives:</a:t>
            </a:r>
          </a:p>
          <a:p>
            <a:pPr lvl="1"/>
            <a:r>
              <a:rPr lang="en-US" dirty="0"/>
              <a:t>page directive</a:t>
            </a:r>
          </a:p>
          <a:p>
            <a:pPr lvl="1"/>
            <a:r>
              <a:rPr lang="en-US" dirty="0"/>
              <a:t>include directive</a:t>
            </a:r>
          </a:p>
          <a:p>
            <a:pPr lvl="1"/>
            <a:r>
              <a:rPr lang="en-US" dirty="0" err="1"/>
              <a:t>taglib</a:t>
            </a:r>
            <a:r>
              <a:rPr lang="en-US" dirty="0"/>
              <a:t> directive</a:t>
            </a:r>
          </a:p>
          <a:p>
            <a:r>
              <a:rPr lang="en-US" dirty="0"/>
              <a:t>Syntax of JSP Directive</a:t>
            </a:r>
          </a:p>
          <a:p>
            <a:pPr>
              <a:buNone/>
            </a:pPr>
            <a:r>
              <a:rPr lang="en-US" dirty="0"/>
              <a:t>&lt;%@ directive attribute="value" %&gt;  </a:t>
            </a:r>
          </a:p>
          <a:p>
            <a:pPr>
              <a:buNone/>
            </a:pPr>
            <a:r>
              <a:rPr lang="en-US" dirty="0"/>
              <a:t/>
            </a:r>
            <a:br>
              <a:rPr lang="en-US" dirty="0"/>
            </a:br>
            <a:r>
              <a:rPr lang="en-US" dirty="0"/>
              <a:t> </a:t>
            </a:r>
          </a:p>
          <a:p>
            <a:endParaRPr lang="en-US" dirty="0"/>
          </a:p>
        </p:txBody>
      </p:sp>
    </p:spTree>
    <p:extLst>
      <p:ext uri="{BB962C8B-B14F-4D97-AF65-F5344CB8AC3E}">
        <p14:creationId xmlns:p14="http://schemas.microsoft.com/office/powerpoint/2010/main" xmlns="" val="62419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dirty="0"/>
              <a:t>JSP Page Directive</a:t>
            </a:r>
            <a:br>
              <a:rPr lang="en-US" b="1" dirty="0"/>
            </a:br>
            <a:r>
              <a:rPr lang="en-US" b="1" dirty="0"/>
              <a:t/>
            </a:r>
            <a:br>
              <a:rPr lang="en-US" b="1" dirty="0"/>
            </a:br>
            <a:r>
              <a:rPr lang="en-US" b="1" dirty="0"/>
              <a:t/>
            </a:r>
            <a:br>
              <a:rPr lang="en-US" b="1" dirty="0"/>
            </a:br>
            <a:endParaRPr lang="en-IN" b="1" dirty="0"/>
          </a:p>
        </p:txBody>
      </p:sp>
      <p:sp>
        <p:nvSpPr>
          <p:cNvPr id="4" name="Content Placeholder 3">
            <a:extLst>
              <a:ext uri="{FF2B5EF4-FFF2-40B4-BE49-F238E27FC236}">
                <a16:creationId xmlns:a16="http://schemas.microsoft.com/office/drawing/2014/main" xmlns="" id="{20D691CE-A396-45A5-9EF7-F0E547BA2A20}"/>
              </a:ext>
            </a:extLst>
          </p:cNvPr>
          <p:cNvSpPr>
            <a:spLocks noGrp="1"/>
          </p:cNvSpPr>
          <p:nvPr>
            <p:ph idx="1"/>
          </p:nvPr>
        </p:nvSpPr>
        <p:spPr>
          <a:xfrm>
            <a:off x="771939" y="1577008"/>
            <a:ext cx="10515600" cy="4785485"/>
          </a:xfrm>
        </p:spPr>
        <p:txBody>
          <a:bodyPr>
            <a:normAutofit fontScale="77500" lnSpcReduction="20000"/>
          </a:bodyPr>
          <a:lstStyle/>
          <a:p>
            <a:r>
              <a:rPr lang="en-US" dirty="0"/>
              <a:t>JSP page directive</a:t>
            </a:r>
          </a:p>
          <a:p>
            <a:r>
              <a:rPr lang="en-US" dirty="0"/>
              <a:t>The page directive defines attributes that apply to an entire JSP page</a:t>
            </a:r>
          </a:p>
          <a:p>
            <a:pPr>
              <a:buNone/>
            </a:pPr>
            <a:r>
              <a:rPr lang="en-US" dirty="0"/>
              <a:t>Syntax of JSP page directive</a:t>
            </a:r>
          </a:p>
          <a:p>
            <a:pPr>
              <a:buNone/>
            </a:pPr>
            <a:r>
              <a:rPr lang="en-US" dirty="0" smtClean="0"/>
              <a:t>	&lt;%@</a:t>
            </a:r>
            <a:r>
              <a:rPr lang="en-US" dirty="0"/>
              <a:t> page attribute="value" %&gt;    </a:t>
            </a:r>
          </a:p>
          <a:p>
            <a:pPr>
              <a:buNone/>
            </a:pPr>
            <a:r>
              <a:rPr lang="en-US" dirty="0"/>
              <a:t>Example of import attribute</a:t>
            </a:r>
          </a:p>
          <a:p>
            <a:pPr>
              <a:buNone/>
            </a:pPr>
            <a:r>
              <a:rPr lang="en-US" dirty="0"/>
              <a:t>&lt;html&gt;  </a:t>
            </a:r>
          </a:p>
          <a:p>
            <a:pPr>
              <a:buNone/>
            </a:pPr>
            <a:r>
              <a:rPr lang="en-US" dirty="0"/>
              <a:t>&lt;body&gt;  </a:t>
            </a:r>
          </a:p>
          <a:p>
            <a:pPr>
              <a:buNone/>
            </a:pPr>
            <a:r>
              <a:rPr lang="en-US" dirty="0"/>
              <a:t>  </a:t>
            </a:r>
          </a:p>
          <a:p>
            <a:pPr>
              <a:buNone/>
            </a:pPr>
            <a:r>
              <a:rPr lang="en-US" dirty="0"/>
              <a:t>&lt;%@ page </a:t>
            </a:r>
            <a:r>
              <a:rPr lang="en-US" b="1" dirty="0"/>
              <a:t>import</a:t>
            </a:r>
            <a:r>
              <a:rPr lang="en-US" dirty="0"/>
              <a:t>="</a:t>
            </a:r>
            <a:r>
              <a:rPr lang="en-US" dirty="0" err="1"/>
              <a:t>java.util.Date</a:t>
            </a:r>
            <a:r>
              <a:rPr lang="en-US" dirty="0"/>
              <a:t>" %&gt;  </a:t>
            </a:r>
          </a:p>
          <a:p>
            <a:pPr>
              <a:buNone/>
            </a:pPr>
            <a:r>
              <a:rPr lang="en-US" dirty="0"/>
              <a:t>Today is: &lt;%= </a:t>
            </a:r>
            <a:r>
              <a:rPr lang="en-US" b="1" dirty="0"/>
              <a:t>new</a:t>
            </a:r>
            <a:r>
              <a:rPr lang="en-US" dirty="0"/>
              <a:t> Date() %&gt;  </a:t>
            </a:r>
          </a:p>
          <a:p>
            <a:pPr>
              <a:buNone/>
            </a:pPr>
            <a:r>
              <a:rPr lang="en-US" dirty="0"/>
              <a:t>  </a:t>
            </a:r>
          </a:p>
          <a:p>
            <a:pPr>
              <a:buNone/>
            </a:pPr>
            <a:r>
              <a:rPr lang="en-US" dirty="0"/>
              <a:t>&lt;/body&gt;  </a:t>
            </a:r>
          </a:p>
          <a:p>
            <a:pPr>
              <a:buNone/>
            </a:pPr>
            <a:r>
              <a:rPr lang="en-US" dirty="0"/>
              <a:t>&lt;/html&gt;   </a:t>
            </a:r>
          </a:p>
          <a:p>
            <a:endParaRPr lang="en-US" dirty="0"/>
          </a:p>
        </p:txBody>
      </p:sp>
    </p:spTree>
    <p:extLst>
      <p:ext uri="{BB962C8B-B14F-4D97-AF65-F5344CB8AC3E}">
        <p14:creationId xmlns:p14="http://schemas.microsoft.com/office/powerpoint/2010/main" xmlns="" val="850255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a:xfrm>
            <a:off x="838200" y="365125"/>
            <a:ext cx="10515600" cy="1325563"/>
          </a:xfrm>
        </p:spPr>
        <p:txBody>
          <a:bodyPr/>
          <a:lstStyle/>
          <a:p>
            <a:r>
              <a:rPr lang="en-IN" dirty="0" smtClean="0"/>
              <a:t>Q&amp;A Session</a:t>
            </a:r>
            <a:endParaRPr lang="en-IN" dirty="0"/>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38200" y="3012759"/>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5991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1D3BD-21ED-4200-A35D-5864E79FFE5E}"/>
              </a:ext>
            </a:extLst>
          </p:cNvPr>
          <p:cNvSpPr>
            <a:spLocks noGrp="1"/>
          </p:cNvSpPr>
          <p:nvPr>
            <p:ph type="title"/>
          </p:nvPr>
        </p:nvSpPr>
        <p:spPr/>
        <p:txBody>
          <a:bodyPr/>
          <a:lstStyle/>
          <a:p>
            <a:r>
              <a:rPr lang="en-IN" dirty="0"/>
              <a:t>Course </a:t>
            </a:r>
            <a:r>
              <a:rPr lang="en-IN" dirty="0" smtClean="0"/>
              <a:t>Outlines</a:t>
            </a:r>
            <a:endParaRPr lang="en-IN" dirty="0"/>
          </a:p>
        </p:txBody>
      </p:sp>
      <p:sp>
        <p:nvSpPr>
          <p:cNvPr id="3" name="Content Placeholder 2">
            <a:extLst>
              <a:ext uri="{FF2B5EF4-FFF2-40B4-BE49-F238E27FC236}">
                <a16:creationId xmlns:a16="http://schemas.microsoft.com/office/drawing/2014/main" xmlns="" id="{70EAE32C-01B9-4D24-8F7D-680E6749ACEE}"/>
              </a:ext>
            </a:extLst>
          </p:cNvPr>
          <p:cNvSpPr>
            <a:spLocks noGrp="1"/>
          </p:cNvSpPr>
          <p:nvPr>
            <p:ph idx="1"/>
          </p:nvPr>
        </p:nvSpPr>
        <p:spPr/>
        <p:txBody>
          <a:bodyPr>
            <a:normAutofit/>
          </a:bodyPr>
          <a:lstStyle/>
          <a:p>
            <a:pPr algn="just"/>
            <a:r>
              <a:rPr lang="en-IN" dirty="0"/>
              <a:t>Introduction to Java Enterprise Edition (JEE)</a:t>
            </a:r>
          </a:p>
          <a:p>
            <a:pPr algn="just"/>
            <a:r>
              <a:rPr lang="en-IN" dirty="0"/>
              <a:t>JEE Specification</a:t>
            </a:r>
          </a:p>
          <a:p>
            <a:pPr algn="just"/>
            <a:r>
              <a:rPr lang="en-IN" dirty="0"/>
              <a:t>Servlets</a:t>
            </a:r>
          </a:p>
          <a:p>
            <a:pPr algn="just"/>
            <a:r>
              <a:rPr lang="en-IN" dirty="0"/>
              <a:t>MVC</a:t>
            </a:r>
          </a:p>
          <a:p>
            <a:pPr algn="just"/>
            <a:r>
              <a:rPr lang="en-IN" dirty="0"/>
              <a:t>JSP</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xmlns="" val="37549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dirty="0"/>
              <a:t>Java Enterprise Edition (JEE)</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38200" y="1640095"/>
            <a:ext cx="10515600" cy="4351338"/>
          </a:xfrm>
        </p:spPr>
        <p:txBody>
          <a:bodyPr>
            <a:noAutofit/>
          </a:bodyPr>
          <a:lstStyle/>
          <a:p>
            <a:pPr algn="just"/>
            <a:r>
              <a:rPr lang="en-US" dirty="0"/>
              <a:t>The </a:t>
            </a:r>
            <a:r>
              <a:rPr lang="en-US" b="1" dirty="0"/>
              <a:t>Java EE</a:t>
            </a:r>
            <a:r>
              <a:rPr lang="en-US" dirty="0"/>
              <a:t> stands for </a:t>
            </a:r>
            <a:r>
              <a:rPr lang="en-US" b="1" dirty="0"/>
              <a:t>Java Enterprise Edition</a:t>
            </a:r>
            <a:r>
              <a:rPr lang="en-US" dirty="0"/>
              <a:t>, which was earlier known as J2EE and is currently known as Jakarta EE. It is a set of specifications wrapping around Java SE (Standard Edition). The Java EE provides a platform for developers with enterprise features such as distributed computing and web services. Java EE applications are usually run on reference run times such as </a:t>
            </a:r>
            <a:r>
              <a:rPr lang="en-US" b="1" dirty="0" err="1"/>
              <a:t>microservers</a:t>
            </a:r>
            <a:r>
              <a:rPr lang="en-US" dirty="0"/>
              <a:t> or </a:t>
            </a:r>
            <a:r>
              <a:rPr lang="en-US" b="1" dirty="0"/>
              <a:t>application servers</a:t>
            </a:r>
            <a:r>
              <a:rPr lang="en-US" dirty="0"/>
              <a:t>. Examples of some contexts where Java EE is used are e-commerce, accounting, banking information systems</a:t>
            </a:r>
            <a:r>
              <a:rPr lang="en-US" dirty="0" smtClean="0"/>
              <a:t>.</a:t>
            </a: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2926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24948" y="1626842"/>
            <a:ext cx="10515600" cy="4351338"/>
          </a:xfrm>
        </p:spPr>
        <p:txBody>
          <a:bodyPr>
            <a:noAutofit/>
          </a:bodyPr>
          <a:lstStyle/>
          <a:p>
            <a:pPr algn="just"/>
            <a:r>
              <a:rPr lang="en-US" dirty="0"/>
              <a:t>Java EE has several specifications which are useful in making web pages, reading and writing from database in a transactional way, managing distributed queues. The Java EE contains several APIs which have the functionalities of base Java SE APIs such as Enterprise JavaBeans, connectors, Servlets, Java Server Pages and several web service technologies.</a:t>
            </a:r>
          </a:p>
          <a:p>
            <a:pPr algn="just"/>
            <a:endParaRPr lang="en-US" dirty="0"/>
          </a:p>
          <a:p>
            <a:pPr algn="just">
              <a:buNone/>
            </a:pPr>
            <a:r>
              <a:rPr lang="en-US" sz="1400" dirty="0"/>
              <a:t/>
            </a:r>
            <a:br>
              <a:rPr lang="en-US" sz="1400"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2598A49B-6BF9-4013-A3C4-C2279EC4D85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1117" y="3914087"/>
            <a:ext cx="3762375" cy="2819400"/>
          </a:xfrm>
          <a:prstGeom prst="rect">
            <a:avLst/>
          </a:prstGeom>
        </p:spPr>
      </p:pic>
    </p:spTree>
    <p:extLst>
      <p:ext uri="{BB962C8B-B14F-4D97-AF65-F5344CB8AC3E}">
        <p14:creationId xmlns:p14="http://schemas.microsoft.com/office/powerpoint/2010/main" xmlns="" val="322584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endParaRPr lang="en-US" dirty="0"/>
          </a:p>
          <a:p>
            <a:r>
              <a:rPr lang="en-US" sz="1400" dirty="0"/>
              <a:t/>
            </a:r>
            <a:br>
              <a:rPr lang="en-US" sz="1400" dirty="0"/>
            </a:b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30F38BCB-4030-4B51-8B5F-3264FDE4FF2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48033" y="1527143"/>
            <a:ext cx="9332536" cy="4885196"/>
          </a:xfrm>
          <a:prstGeom prst="rect">
            <a:avLst/>
          </a:prstGeom>
        </p:spPr>
      </p:pic>
    </p:spTree>
    <p:extLst>
      <p:ext uri="{BB962C8B-B14F-4D97-AF65-F5344CB8AC3E}">
        <p14:creationId xmlns:p14="http://schemas.microsoft.com/office/powerpoint/2010/main" xmlns="" val="19209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dirty="0"/>
              <a:t>Servlet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a:xfrm>
            <a:off x="851452" y="1613590"/>
            <a:ext cx="10515600" cy="4351338"/>
          </a:xfrm>
        </p:spPr>
        <p:txBody>
          <a:bodyPr>
            <a:noAutofit/>
          </a:bodyPr>
          <a:lstStyle/>
          <a:p>
            <a:pPr algn="just"/>
            <a:r>
              <a:rPr lang="en-US" b="1" dirty="0"/>
              <a:t>Servlet</a:t>
            </a:r>
            <a:r>
              <a:rPr lang="en-US" dirty="0"/>
              <a:t> technology is used to create a web application (resides at server side and generates a dynamic web page).</a:t>
            </a:r>
          </a:p>
          <a:p>
            <a:pPr algn="just"/>
            <a:r>
              <a:rPr lang="en-US" b="1" dirty="0"/>
              <a:t>Servlet</a:t>
            </a:r>
            <a:r>
              <a:rPr lang="en-US" dirty="0"/>
              <a:t> technology is robust and scalable because of java language. Before Servlet, CGI (Common Gateway Interface) scripting language was common as a server-side programming language. However, there were many disadvantages to this technology. We have discussed these disadvantages below.</a:t>
            </a:r>
          </a:p>
          <a:p>
            <a:pPr algn="just"/>
            <a:r>
              <a:rPr lang="en-US" dirty="0"/>
              <a:t>There are many interfaces and classes in the Servlet API such as Servlet, </a:t>
            </a:r>
            <a:r>
              <a:rPr lang="en-US" dirty="0" err="1"/>
              <a:t>GenericServlet</a:t>
            </a:r>
            <a:r>
              <a:rPr lang="en-US" dirty="0"/>
              <a:t>, </a:t>
            </a:r>
            <a:r>
              <a:rPr lang="en-US" dirty="0" err="1"/>
              <a:t>HttpServlet</a:t>
            </a:r>
            <a:r>
              <a:rPr lang="en-US" dirty="0"/>
              <a:t>, </a:t>
            </a:r>
            <a:r>
              <a:rPr lang="en-US" dirty="0" err="1"/>
              <a:t>ServletRequest</a:t>
            </a:r>
            <a:r>
              <a:rPr lang="en-US" dirty="0"/>
              <a:t>, </a:t>
            </a:r>
            <a:r>
              <a:rPr lang="en-US" dirty="0" err="1"/>
              <a:t>ServletResponse</a:t>
            </a:r>
            <a:r>
              <a:rPr lang="en-US" dirty="0"/>
              <a:t>, etc.</a:t>
            </a: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382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p:txBody>
          <a:bodyPr/>
          <a:lstStyle/>
          <a:p>
            <a:r>
              <a:rPr lang="en-IN" dirty="0"/>
              <a:t>Servlet lifecycle</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6D6EAD35-E9B2-491C-9D08-071899D86ED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66887" y="1517714"/>
            <a:ext cx="8974317" cy="4197285"/>
          </a:xfrm>
          <a:prstGeom prst="rect">
            <a:avLst/>
          </a:prstGeom>
        </p:spPr>
      </p:pic>
    </p:spTree>
    <p:extLst>
      <p:ext uri="{BB962C8B-B14F-4D97-AF65-F5344CB8AC3E}">
        <p14:creationId xmlns:p14="http://schemas.microsoft.com/office/powerpoint/2010/main" xmlns="" val="86474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9363A-F999-4F1C-A157-8DDECEB7BD31}"/>
              </a:ext>
            </a:extLst>
          </p:cNvPr>
          <p:cNvSpPr>
            <a:spLocks noGrp="1"/>
          </p:cNvSpPr>
          <p:nvPr>
            <p:ph type="title"/>
          </p:nvPr>
        </p:nvSpPr>
        <p:spPr>
          <a:xfrm>
            <a:off x="838200" y="365125"/>
            <a:ext cx="10515600" cy="1158875"/>
          </a:xfrm>
        </p:spPr>
        <p:txBody>
          <a:bodyPr/>
          <a:lstStyle/>
          <a:p>
            <a:r>
              <a:rPr lang="en-IN" b="1" dirty="0"/>
              <a:t>Servlet config and context</a:t>
            </a:r>
          </a:p>
        </p:txBody>
      </p:sp>
      <p:sp>
        <p:nvSpPr>
          <p:cNvPr id="4" name="Content Placeholder 3">
            <a:extLst>
              <a:ext uri="{FF2B5EF4-FFF2-40B4-BE49-F238E27FC236}">
                <a16:creationId xmlns:a16="http://schemas.microsoft.com/office/drawing/2014/main" xmlns=""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778DED33-4363-4F04-8A1F-FEF2428C05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5444" y="1480007"/>
            <a:ext cx="10759878" cy="4854531"/>
          </a:xfrm>
          <a:prstGeom prst="rect">
            <a:avLst/>
          </a:prstGeom>
        </p:spPr>
      </p:pic>
    </p:spTree>
    <p:extLst>
      <p:ext uri="{BB962C8B-B14F-4D97-AF65-F5344CB8AC3E}">
        <p14:creationId xmlns:p14="http://schemas.microsoft.com/office/powerpoint/2010/main" xmlns="" val="76322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11288</TotalTime>
  <Words>656</Words>
  <Application>Microsoft Office PowerPoint</Application>
  <PresentationFormat>Custom</PresentationFormat>
  <Paragraphs>172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JEE - Servlet and JSP</vt:lpstr>
      <vt:lpstr>Introduction</vt:lpstr>
      <vt:lpstr>Course Outlines</vt:lpstr>
      <vt:lpstr>Java Enterprise Edition (JEE)</vt:lpstr>
      <vt:lpstr>Specifications of Java Enterprise Edition (JEE)</vt:lpstr>
      <vt:lpstr>Specifications of Java Enterprise Edition (JEE)</vt:lpstr>
      <vt:lpstr>Servlet</vt:lpstr>
      <vt:lpstr>Servlet lifecycle</vt:lpstr>
      <vt:lpstr>Servlet config and context</vt:lpstr>
      <vt:lpstr>RequestDispatcher in Servlet</vt:lpstr>
      <vt:lpstr>RequestDispatcher in Servlet</vt:lpstr>
      <vt:lpstr>RequestDispatcher in Servlet</vt:lpstr>
      <vt:lpstr>Session Tracking</vt:lpstr>
      <vt:lpstr>Session Tracking</vt:lpstr>
      <vt:lpstr>Session Tracking - Cookies</vt:lpstr>
      <vt:lpstr>Session Tracking - Cookies</vt:lpstr>
      <vt:lpstr>Servlet annotations</vt:lpstr>
      <vt:lpstr>JSP</vt:lpstr>
      <vt:lpstr>Advantages of JSP over servlet</vt:lpstr>
      <vt:lpstr>Advantages of JSP over servlet</vt:lpstr>
      <vt:lpstr>JSP Scripting elements</vt:lpstr>
      <vt:lpstr>Example of JSP scriptlet tag  </vt:lpstr>
      <vt:lpstr>  JSP expression tag  </vt:lpstr>
      <vt:lpstr>  JSP Declaration Tag   </vt:lpstr>
      <vt:lpstr>  JSP Implicit Objects   </vt:lpstr>
      <vt:lpstr>  JSP Implicit Objects   </vt:lpstr>
      <vt:lpstr>  JSP Directives   </vt:lpstr>
      <vt:lpstr>  JSP Page Directive   </vt:lpstr>
      <vt:lpstr>Q&amp;A Session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admin</cp:lastModifiedBy>
  <cp:revision>865</cp:revision>
  <dcterms:created xsi:type="dcterms:W3CDTF">2018-01-28T06:02:15Z</dcterms:created>
  <dcterms:modified xsi:type="dcterms:W3CDTF">2020-01-20T03:55:34Z</dcterms:modified>
</cp:coreProperties>
</file>