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0" r:id="rId3"/>
    <p:sldId id="262" r:id="rId4"/>
    <p:sldId id="497" r:id="rId5"/>
    <p:sldId id="359" r:id="rId6"/>
    <p:sldId id="481" r:id="rId7"/>
    <p:sldId id="515" r:id="rId8"/>
    <p:sldId id="524" r:id="rId9"/>
    <p:sldId id="525" r:id="rId10"/>
    <p:sldId id="526" r:id="rId11"/>
    <p:sldId id="527" r:id="rId12"/>
    <p:sldId id="44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8" d="100"/>
          <a:sy n="78" d="100"/>
        </p:scale>
        <p:origin x="878"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38CD94-176D-4119-80F9-05F0E1DE1C0E}" type="datetimeFigureOut">
              <a:rPr lang="en-US" smtClean="0"/>
              <a:pPr/>
              <a:t>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4CCD77-D203-464E-99FB-03E606FC344A}" type="slidenum">
              <a:rPr lang="en-US" smtClean="0"/>
              <a:pPr/>
              <a:t>‹#›</a:t>
            </a:fld>
            <a:endParaRPr lang="en-US"/>
          </a:p>
        </p:txBody>
      </p:sp>
    </p:spTree>
    <p:extLst>
      <p:ext uri="{BB962C8B-B14F-4D97-AF65-F5344CB8AC3E}">
        <p14:creationId xmlns:p14="http://schemas.microsoft.com/office/powerpoint/2010/main" val="3987512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55CF-1219-41C8-8B58-66B4AF668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F10485-7D8A-498B-9366-1D903D80C8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E81F86-01F4-4856-BDDF-3D5BC4530DCE}"/>
              </a:ext>
            </a:extLst>
          </p:cNvPr>
          <p:cNvSpPr>
            <a:spLocks noGrp="1"/>
          </p:cNvSpPr>
          <p:nvPr>
            <p:ph type="dt" sz="half" idx="10"/>
          </p:nvPr>
        </p:nvSpPr>
        <p:spPr/>
        <p:txBody>
          <a:bodyPr/>
          <a:lstStyle/>
          <a:p>
            <a:fld id="{B3B48485-EDEB-4E5A-BB3A-BC2391E627B4}" type="datetimeFigureOut">
              <a:rPr lang="en-IN" smtClean="0"/>
              <a:pPr/>
              <a:t>29-01-2023</a:t>
            </a:fld>
            <a:endParaRPr lang="en-IN"/>
          </a:p>
        </p:txBody>
      </p:sp>
      <p:sp>
        <p:nvSpPr>
          <p:cNvPr id="5" name="Footer Placeholder 4">
            <a:extLst>
              <a:ext uri="{FF2B5EF4-FFF2-40B4-BE49-F238E27FC236}">
                <a16:creationId xmlns:a16="http://schemas.microsoft.com/office/drawing/2014/main" id="{A4FE61DA-C2A5-48CA-9078-1B1D1357E1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6FA52B-470F-42FD-87C5-2DE4442DAE0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82630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E5AF-B45E-4818-B164-190A701E19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5DC0C4-24D8-4EA1-A46C-DEAB571DBC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3E1C6E-7D45-4DE3-A51D-3441C948032F}"/>
              </a:ext>
            </a:extLst>
          </p:cNvPr>
          <p:cNvSpPr>
            <a:spLocks noGrp="1"/>
          </p:cNvSpPr>
          <p:nvPr>
            <p:ph type="dt" sz="half" idx="10"/>
          </p:nvPr>
        </p:nvSpPr>
        <p:spPr/>
        <p:txBody>
          <a:bodyPr/>
          <a:lstStyle/>
          <a:p>
            <a:fld id="{B3B48485-EDEB-4E5A-BB3A-BC2391E627B4}" type="datetimeFigureOut">
              <a:rPr lang="en-IN" smtClean="0"/>
              <a:pPr/>
              <a:t>29-01-2023</a:t>
            </a:fld>
            <a:endParaRPr lang="en-IN"/>
          </a:p>
        </p:txBody>
      </p:sp>
      <p:sp>
        <p:nvSpPr>
          <p:cNvPr id="5" name="Footer Placeholder 4">
            <a:extLst>
              <a:ext uri="{FF2B5EF4-FFF2-40B4-BE49-F238E27FC236}">
                <a16:creationId xmlns:a16="http://schemas.microsoft.com/office/drawing/2014/main" id="{22B068A0-6236-4080-8D00-67A59EB09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CBE01B-9213-429F-AB43-BDE1C077E454}"/>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53173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AC38E8-2FE5-4B4A-8A03-A2A65362F6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44DB88-E0DF-4E2B-82D6-411109557F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C84BC7-18AF-4C06-ACDB-EC2BE129C67A}"/>
              </a:ext>
            </a:extLst>
          </p:cNvPr>
          <p:cNvSpPr>
            <a:spLocks noGrp="1"/>
          </p:cNvSpPr>
          <p:nvPr>
            <p:ph type="dt" sz="half" idx="10"/>
          </p:nvPr>
        </p:nvSpPr>
        <p:spPr/>
        <p:txBody>
          <a:bodyPr/>
          <a:lstStyle/>
          <a:p>
            <a:fld id="{B3B48485-EDEB-4E5A-BB3A-BC2391E627B4}" type="datetimeFigureOut">
              <a:rPr lang="en-IN" smtClean="0"/>
              <a:pPr/>
              <a:t>29-01-2023</a:t>
            </a:fld>
            <a:endParaRPr lang="en-IN"/>
          </a:p>
        </p:txBody>
      </p:sp>
      <p:sp>
        <p:nvSpPr>
          <p:cNvPr id="5" name="Footer Placeholder 4">
            <a:extLst>
              <a:ext uri="{FF2B5EF4-FFF2-40B4-BE49-F238E27FC236}">
                <a16:creationId xmlns:a16="http://schemas.microsoft.com/office/drawing/2014/main" id="{5EAB1688-CA98-4102-B67C-0CE7B3719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95BB8E-8662-4EF1-A418-E85F60E9E1D6}"/>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77477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3D71-9FA6-4C08-ACF0-C53C351DEF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BEE549-37DB-468D-9476-6B8C1C1FD3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E0A4DC-7735-47AD-851A-C745996242DD}"/>
              </a:ext>
            </a:extLst>
          </p:cNvPr>
          <p:cNvSpPr>
            <a:spLocks noGrp="1"/>
          </p:cNvSpPr>
          <p:nvPr>
            <p:ph type="dt" sz="half" idx="10"/>
          </p:nvPr>
        </p:nvSpPr>
        <p:spPr/>
        <p:txBody>
          <a:bodyPr/>
          <a:lstStyle/>
          <a:p>
            <a:fld id="{B3B48485-EDEB-4E5A-BB3A-BC2391E627B4}" type="datetimeFigureOut">
              <a:rPr lang="en-IN" smtClean="0"/>
              <a:pPr/>
              <a:t>29-01-2023</a:t>
            </a:fld>
            <a:endParaRPr lang="en-IN"/>
          </a:p>
        </p:txBody>
      </p:sp>
      <p:sp>
        <p:nvSpPr>
          <p:cNvPr id="5" name="Footer Placeholder 4">
            <a:extLst>
              <a:ext uri="{FF2B5EF4-FFF2-40B4-BE49-F238E27FC236}">
                <a16:creationId xmlns:a16="http://schemas.microsoft.com/office/drawing/2014/main" id="{26943FBC-A5D1-43BD-9DA0-D398ABDA2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12916-2335-483B-94EA-D11851E5B31E}"/>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424205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3A2F-18F7-4536-99F2-FC8B27595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609D9B-9245-44DC-AC75-443ED57CA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4A991A-C6AB-403A-B977-F46238364B05}"/>
              </a:ext>
            </a:extLst>
          </p:cNvPr>
          <p:cNvSpPr>
            <a:spLocks noGrp="1"/>
          </p:cNvSpPr>
          <p:nvPr>
            <p:ph type="dt" sz="half" idx="10"/>
          </p:nvPr>
        </p:nvSpPr>
        <p:spPr/>
        <p:txBody>
          <a:bodyPr/>
          <a:lstStyle/>
          <a:p>
            <a:fld id="{B3B48485-EDEB-4E5A-BB3A-BC2391E627B4}" type="datetimeFigureOut">
              <a:rPr lang="en-IN" smtClean="0"/>
              <a:pPr/>
              <a:t>29-01-2023</a:t>
            </a:fld>
            <a:endParaRPr lang="en-IN"/>
          </a:p>
        </p:txBody>
      </p:sp>
      <p:sp>
        <p:nvSpPr>
          <p:cNvPr id="5" name="Footer Placeholder 4">
            <a:extLst>
              <a:ext uri="{FF2B5EF4-FFF2-40B4-BE49-F238E27FC236}">
                <a16:creationId xmlns:a16="http://schemas.microsoft.com/office/drawing/2014/main" id="{234D9759-DC1E-4975-97B2-29C7C3594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4CA209-750C-4C8B-B751-3416FE88993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177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4987-E498-4262-9559-D09193AD49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12AE04-584A-4F87-BD3F-2056E4357F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8D97F2-CC13-4DBD-9769-D973C0E932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545AF0-178D-49FD-8D2A-89C0433B65B0}"/>
              </a:ext>
            </a:extLst>
          </p:cNvPr>
          <p:cNvSpPr>
            <a:spLocks noGrp="1"/>
          </p:cNvSpPr>
          <p:nvPr>
            <p:ph type="dt" sz="half" idx="10"/>
          </p:nvPr>
        </p:nvSpPr>
        <p:spPr/>
        <p:txBody>
          <a:bodyPr/>
          <a:lstStyle/>
          <a:p>
            <a:fld id="{B3B48485-EDEB-4E5A-BB3A-BC2391E627B4}" type="datetimeFigureOut">
              <a:rPr lang="en-IN" smtClean="0"/>
              <a:pPr/>
              <a:t>29-01-2023</a:t>
            </a:fld>
            <a:endParaRPr lang="en-IN"/>
          </a:p>
        </p:txBody>
      </p:sp>
      <p:sp>
        <p:nvSpPr>
          <p:cNvPr id="6" name="Footer Placeholder 5">
            <a:extLst>
              <a:ext uri="{FF2B5EF4-FFF2-40B4-BE49-F238E27FC236}">
                <a16:creationId xmlns:a16="http://schemas.microsoft.com/office/drawing/2014/main" id="{745483B5-7D5A-45B3-A598-596291955F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9FF5C5-AD43-44E6-80BD-C04A8C6B7CB2}"/>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70188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5758-23C2-4D79-9E83-D4C6916453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6DBBC0-5F55-4BDB-97E8-9092F9D546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BBC9E7-1AD9-47BC-A0F5-3419A89AFA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4AA541-9D84-43E6-93AC-26ACD49AB8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CA9F41-1D69-40B0-BB52-67C7B312F3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60EBD2-2B98-43A1-B284-EDEE62651BD0}"/>
              </a:ext>
            </a:extLst>
          </p:cNvPr>
          <p:cNvSpPr>
            <a:spLocks noGrp="1"/>
          </p:cNvSpPr>
          <p:nvPr>
            <p:ph type="dt" sz="half" idx="10"/>
          </p:nvPr>
        </p:nvSpPr>
        <p:spPr/>
        <p:txBody>
          <a:bodyPr/>
          <a:lstStyle/>
          <a:p>
            <a:fld id="{B3B48485-EDEB-4E5A-BB3A-BC2391E627B4}" type="datetimeFigureOut">
              <a:rPr lang="en-IN" smtClean="0"/>
              <a:pPr/>
              <a:t>29-01-2023</a:t>
            </a:fld>
            <a:endParaRPr lang="en-IN"/>
          </a:p>
        </p:txBody>
      </p:sp>
      <p:sp>
        <p:nvSpPr>
          <p:cNvPr id="8" name="Footer Placeholder 7">
            <a:extLst>
              <a:ext uri="{FF2B5EF4-FFF2-40B4-BE49-F238E27FC236}">
                <a16:creationId xmlns:a16="http://schemas.microsoft.com/office/drawing/2014/main" id="{5E18D130-C756-42B5-A702-84186DC7B8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1C5564-0948-403D-A11A-0363F3B8A9E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3197723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7483-06BC-40D1-A55A-6128B568F6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F2182A-79CE-45F7-8387-6C454837E86A}"/>
              </a:ext>
            </a:extLst>
          </p:cNvPr>
          <p:cNvSpPr>
            <a:spLocks noGrp="1"/>
          </p:cNvSpPr>
          <p:nvPr>
            <p:ph type="dt" sz="half" idx="10"/>
          </p:nvPr>
        </p:nvSpPr>
        <p:spPr/>
        <p:txBody>
          <a:bodyPr/>
          <a:lstStyle/>
          <a:p>
            <a:fld id="{B3B48485-EDEB-4E5A-BB3A-BC2391E627B4}" type="datetimeFigureOut">
              <a:rPr lang="en-IN" smtClean="0"/>
              <a:pPr/>
              <a:t>29-01-2023</a:t>
            </a:fld>
            <a:endParaRPr lang="en-IN"/>
          </a:p>
        </p:txBody>
      </p:sp>
      <p:sp>
        <p:nvSpPr>
          <p:cNvPr id="4" name="Footer Placeholder 3">
            <a:extLst>
              <a:ext uri="{FF2B5EF4-FFF2-40B4-BE49-F238E27FC236}">
                <a16:creationId xmlns:a16="http://schemas.microsoft.com/office/drawing/2014/main" id="{452DB040-5280-425A-B483-26C0059E8C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BBA076-5D8E-41FA-9AF0-F0AF4DAB732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393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D1A081-B71C-4345-89F8-9CC0E8E6C347}"/>
              </a:ext>
            </a:extLst>
          </p:cNvPr>
          <p:cNvSpPr>
            <a:spLocks noGrp="1"/>
          </p:cNvSpPr>
          <p:nvPr>
            <p:ph type="dt" sz="half" idx="10"/>
          </p:nvPr>
        </p:nvSpPr>
        <p:spPr/>
        <p:txBody>
          <a:bodyPr/>
          <a:lstStyle/>
          <a:p>
            <a:fld id="{B3B48485-EDEB-4E5A-BB3A-BC2391E627B4}" type="datetimeFigureOut">
              <a:rPr lang="en-IN" smtClean="0"/>
              <a:pPr/>
              <a:t>29-01-2023</a:t>
            </a:fld>
            <a:endParaRPr lang="en-IN"/>
          </a:p>
        </p:txBody>
      </p:sp>
      <p:sp>
        <p:nvSpPr>
          <p:cNvPr id="3" name="Footer Placeholder 2">
            <a:extLst>
              <a:ext uri="{FF2B5EF4-FFF2-40B4-BE49-F238E27FC236}">
                <a16:creationId xmlns:a16="http://schemas.microsoft.com/office/drawing/2014/main" id="{1CF222AE-D850-4966-A9FD-C25F7B3DCF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DB98C3-564C-496D-8699-90B1B866059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4697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FC436-126E-4458-A651-DE1D872BE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76E34A-3D2E-41BA-9394-4CA6D9C3B6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F80B13-0F72-4E99-BEC1-6E0BE3CF1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BFC060-5E9C-455B-AE8D-53ED20C9EC35}"/>
              </a:ext>
            </a:extLst>
          </p:cNvPr>
          <p:cNvSpPr>
            <a:spLocks noGrp="1"/>
          </p:cNvSpPr>
          <p:nvPr>
            <p:ph type="dt" sz="half" idx="10"/>
          </p:nvPr>
        </p:nvSpPr>
        <p:spPr/>
        <p:txBody>
          <a:bodyPr/>
          <a:lstStyle/>
          <a:p>
            <a:fld id="{B3B48485-EDEB-4E5A-BB3A-BC2391E627B4}" type="datetimeFigureOut">
              <a:rPr lang="en-IN" smtClean="0"/>
              <a:pPr/>
              <a:t>29-01-2023</a:t>
            </a:fld>
            <a:endParaRPr lang="en-IN"/>
          </a:p>
        </p:txBody>
      </p:sp>
      <p:sp>
        <p:nvSpPr>
          <p:cNvPr id="6" name="Footer Placeholder 5">
            <a:extLst>
              <a:ext uri="{FF2B5EF4-FFF2-40B4-BE49-F238E27FC236}">
                <a16:creationId xmlns:a16="http://schemas.microsoft.com/office/drawing/2014/main" id="{FF7E7918-BF7D-44F8-8F9F-E373996A45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C38C50-9B37-4DF1-8F28-F241EAB62B3D}"/>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03563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29F5-AD17-404B-A6EC-2DF9ABF90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21CD5B-EAF0-456D-93F4-242DBB7EF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900FED-5D0C-4FB1-A607-68E64A974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96042A-E778-40B6-87F9-2CB8B95905A1}"/>
              </a:ext>
            </a:extLst>
          </p:cNvPr>
          <p:cNvSpPr>
            <a:spLocks noGrp="1"/>
          </p:cNvSpPr>
          <p:nvPr>
            <p:ph type="dt" sz="half" idx="10"/>
          </p:nvPr>
        </p:nvSpPr>
        <p:spPr/>
        <p:txBody>
          <a:bodyPr/>
          <a:lstStyle/>
          <a:p>
            <a:fld id="{B3B48485-EDEB-4E5A-BB3A-BC2391E627B4}" type="datetimeFigureOut">
              <a:rPr lang="en-IN" smtClean="0"/>
              <a:pPr/>
              <a:t>29-01-2023</a:t>
            </a:fld>
            <a:endParaRPr lang="en-IN"/>
          </a:p>
        </p:txBody>
      </p:sp>
      <p:sp>
        <p:nvSpPr>
          <p:cNvPr id="6" name="Footer Placeholder 5">
            <a:extLst>
              <a:ext uri="{FF2B5EF4-FFF2-40B4-BE49-F238E27FC236}">
                <a16:creationId xmlns:a16="http://schemas.microsoft.com/office/drawing/2014/main" id="{19787971-2E19-4C5D-94F0-E4CEF7D16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E4E3BF-D202-4868-BA7C-52B27F1BF12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75542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39DD86-E235-4F02-B9D6-DB6200F29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EC0324-19E9-4A3B-B2A2-C3D9331B6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0B1F1D-995C-4D9C-8447-9CCEBBE00A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48485-EDEB-4E5A-BB3A-BC2391E627B4}" type="datetimeFigureOut">
              <a:rPr lang="en-IN" smtClean="0"/>
              <a:pPr/>
              <a:t>29-01-2023</a:t>
            </a:fld>
            <a:endParaRPr lang="en-IN"/>
          </a:p>
        </p:txBody>
      </p:sp>
      <p:sp>
        <p:nvSpPr>
          <p:cNvPr id="5" name="Footer Placeholder 4">
            <a:extLst>
              <a:ext uri="{FF2B5EF4-FFF2-40B4-BE49-F238E27FC236}">
                <a16:creationId xmlns:a16="http://schemas.microsoft.com/office/drawing/2014/main" id="{2BEAA717-D969-4E51-B1F1-1BE930E17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269EE7-3E26-4A0E-9B5A-FE84B4D0EB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472DF-D0EC-471E-A40A-5BA795EB6BF8}" type="slidenum">
              <a:rPr lang="en-IN" smtClean="0"/>
              <a:pPr/>
              <a:t>‹#›</a:t>
            </a:fld>
            <a:endParaRPr lang="en-IN"/>
          </a:p>
        </p:txBody>
      </p:sp>
    </p:spTree>
    <p:extLst>
      <p:ext uri="{BB962C8B-B14F-4D97-AF65-F5344CB8AC3E}">
        <p14:creationId xmlns:p14="http://schemas.microsoft.com/office/powerpoint/2010/main" val="185624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D267-3931-42EE-8A02-E5E64C3D8236}"/>
              </a:ext>
            </a:extLst>
          </p:cNvPr>
          <p:cNvSpPr>
            <a:spLocks noGrp="1"/>
          </p:cNvSpPr>
          <p:nvPr>
            <p:ph type="ctrTitle"/>
          </p:nvPr>
        </p:nvSpPr>
        <p:spPr/>
        <p:txBody>
          <a:bodyPr>
            <a:normAutofit/>
          </a:bodyPr>
          <a:lstStyle/>
          <a:p>
            <a:r>
              <a:rPr lang="en-IN" sz="4000" b="1" dirty="0"/>
              <a:t>Android Mobile Application Development</a:t>
            </a:r>
            <a:br>
              <a:rPr lang="en-IN" sz="4000" b="1" dirty="0"/>
            </a:br>
            <a:r>
              <a:rPr lang="en-IN" sz="4000" b="1" dirty="0"/>
              <a:t>using </a:t>
            </a:r>
            <a:br>
              <a:rPr lang="en-IN" sz="4000" b="1" dirty="0"/>
            </a:br>
            <a:r>
              <a:rPr lang="en-IN" sz="4000" b="1" dirty="0"/>
              <a:t>Java</a:t>
            </a:r>
            <a:br>
              <a:rPr lang="en-IN" sz="4000" b="1" dirty="0"/>
            </a:br>
            <a:endParaRPr lang="en-IN" sz="4000" b="1" dirty="0"/>
          </a:p>
        </p:txBody>
      </p:sp>
      <p:sp>
        <p:nvSpPr>
          <p:cNvPr id="3" name="Subtitle 2">
            <a:extLst>
              <a:ext uri="{FF2B5EF4-FFF2-40B4-BE49-F238E27FC236}">
                <a16:creationId xmlns:a16="http://schemas.microsoft.com/office/drawing/2014/main" id="{4959FEE3-B41D-441A-ADEC-C99C8C971605}"/>
              </a:ext>
            </a:extLst>
          </p:cNvPr>
          <p:cNvSpPr>
            <a:spLocks noGrp="1"/>
          </p:cNvSpPr>
          <p:nvPr>
            <p:ph type="subTitle" idx="1"/>
          </p:nvPr>
        </p:nvSpPr>
        <p:spPr/>
        <p:txBody>
          <a:bodyPr>
            <a:normAutofit/>
          </a:bodyPr>
          <a:lstStyle/>
          <a:p>
            <a:r>
              <a:rPr lang="en-IN" b="1" dirty="0"/>
              <a:t>Raghu Prasad K S – BE,MS</a:t>
            </a:r>
          </a:p>
          <a:p>
            <a:r>
              <a:rPr lang="en-IN" b="1" dirty="0"/>
              <a:t>Subject Matter Expert</a:t>
            </a:r>
          </a:p>
        </p:txBody>
      </p:sp>
    </p:spTree>
    <p:extLst>
      <p:ext uri="{BB962C8B-B14F-4D97-AF65-F5344CB8AC3E}">
        <p14:creationId xmlns:p14="http://schemas.microsoft.com/office/powerpoint/2010/main" val="332391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0C0A8-AD72-31C8-26D0-AF48DDC966D2}"/>
              </a:ext>
            </a:extLst>
          </p:cNvPr>
          <p:cNvSpPr>
            <a:spLocks noGrp="1"/>
          </p:cNvSpPr>
          <p:nvPr>
            <p:ph type="title"/>
          </p:nvPr>
        </p:nvSpPr>
        <p:spPr>
          <a:xfrm>
            <a:off x="838200" y="335629"/>
            <a:ext cx="10515600" cy="1325563"/>
          </a:xfrm>
        </p:spPr>
        <p:txBody>
          <a:bodyPr>
            <a:normAutofit/>
          </a:bodyPr>
          <a:lstStyle/>
          <a:p>
            <a:pPr algn="l"/>
            <a:r>
              <a:rPr lang="en-IN" b="0" i="0" dirty="0">
                <a:solidFill>
                  <a:srgbClr val="232F3E"/>
                </a:solidFill>
                <a:effectLst/>
                <a:latin typeface="AmazonEmberBold"/>
              </a:rPr>
              <a:t>Demand for </a:t>
            </a:r>
            <a:r>
              <a:rPr lang="en-IN" dirty="0">
                <a:solidFill>
                  <a:srgbClr val="232F3E"/>
                </a:solidFill>
                <a:latin typeface="AmazonEmberBold"/>
              </a:rPr>
              <a:t>native app developers</a:t>
            </a:r>
            <a:endParaRPr lang="en-IN" b="0" i="0" dirty="0">
              <a:solidFill>
                <a:srgbClr val="232F3E"/>
              </a:solidFill>
              <a:effectLst/>
              <a:latin typeface="AmazonEmberBold"/>
            </a:endParaRPr>
          </a:p>
        </p:txBody>
      </p:sp>
      <p:sp>
        <p:nvSpPr>
          <p:cNvPr id="3" name="Content Placeholder 2">
            <a:extLst>
              <a:ext uri="{FF2B5EF4-FFF2-40B4-BE49-F238E27FC236}">
                <a16:creationId xmlns:a16="http://schemas.microsoft.com/office/drawing/2014/main" id="{25943BAD-5589-79BC-155D-D61D20D52BAD}"/>
              </a:ext>
            </a:extLst>
          </p:cNvPr>
          <p:cNvSpPr>
            <a:spLocks noGrp="1"/>
          </p:cNvSpPr>
          <p:nvPr>
            <p:ph idx="1"/>
          </p:nvPr>
        </p:nvSpPr>
        <p:spPr/>
        <p:txBody>
          <a:bodyPr>
            <a:normAutofit lnSpcReduction="10000"/>
          </a:bodyPr>
          <a:lstStyle/>
          <a:p>
            <a:pPr algn="l"/>
            <a:r>
              <a:rPr lang="en-US" b="0" i="0" dirty="0">
                <a:solidFill>
                  <a:srgbClr val="333333"/>
                </a:solidFill>
                <a:effectLst/>
                <a:latin typeface="AmazonEmber"/>
              </a:rPr>
              <a:t>One problem with native mobile application development is that it requires a highly specialized skill set. </a:t>
            </a:r>
          </a:p>
          <a:p>
            <a:pPr algn="l"/>
            <a:r>
              <a:rPr lang="en-US" b="0" i="0" dirty="0">
                <a:solidFill>
                  <a:srgbClr val="333333"/>
                </a:solidFill>
                <a:effectLst/>
                <a:latin typeface="AmazonEmber"/>
              </a:rPr>
              <a:t>Although there are large and vibrant developer communities for C and Java -- the language families that are mostly used for native development --, there are fewer developers who are knowledgeable in platform-specific versions of those languages and their respective IDEs. </a:t>
            </a:r>
          </a:p>
          <a:p>
            <a:pPr algn="l"/>
            <a:r>
              <a:rPr lang="en-US" b="0" i="0" dirty="0">
                <a:solidFill>
                  <a:srgbClr val="333333"/>
                </a:solidFill>
                <a:effectLst/>
                <a:latin typeface="AmazonEmber"/>
              </a:rPr>
              <a:t>In fact, skilled native app developers are in such demand, that many companies are hard-pressed to hire and retain them on staff, and instead they frequently have to resort to outside 3rd party design and development houses to build their apps for them.</a:t>
            </a:r>
            <a:endParaRPr lang="en-US" dirty="0"/>
          </a:p>
        </p:txBody>
      </p:sp>
    </p:spTree>
    <p:extLst>
      <p:ext uri="{BB962C8B-B14F-4D97-AF65-F5344CB8AC3E}">
        <p14:creationId xmlns:p14="http://schemas.microsoft.com/office/powerpoint/2010/main" val="534535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0C0A8-AD72-31C8-26D0-AF48DDC966D2}"/>
              </a:ext>
            </a:extLst>
          </p:cNvPr>
          <p:cNvSpPr>
            <a:spLocks noGrp="1"/>
          </p:cNvSpPr>
          <p:nvPr>
            <p:ph type="title"/>
          </p:nvPr>
        </p:nvSpPr>
        <p:spPr>
          <a:xfrm>
            <a:off x="838200" y="335629"/>
            <a:ext cx="10515600" cy="1325563"/>
          </a:xfrm>
        </p:spPr>
        <p:txBody>
          <a:bodyPr>
            <a:normAutofit/>
          </a:bodyPr>
          <a:lstStyle/>
          <a:p>
            <a:pPr algn="l"/>
            <a:r>
              <a:rPr lang="en-US" b="0" i="0" dirty="0">
                <a:solidFill>
                  <a:srgbClr val="232F3E"/>
                </a:solidFill>
                <a:effectLst/>
                <a:latin typeface="AmazonEmberBold"/>
              </a:rPr>
              <a:t>The Mobile Application Development Lifecycle</a:t>
            </a:r>
          </a:p>
        </p:txBody>
      </p:sp>
      <p:sp>
        <p:nvSpPr>
          <p:cNvPr id="3" name="Content Placeholder 2">
            <a:extLst>
              <a:ext uri="{FF2B5EF4-FFF2-40B4-BE49-F238E27FC236}">
                <a16:creationId xmlns:a16="http://schemas.microsoft.com/office/drawing/2014/main" id="{25943BAD-5589-79BC-155D-D61D20D52BAD}"/>
              </a:ext>
            </a:extLst>
          </p:cNvPr>
          <p:cNvSpPr>
            <a:spLocks noGrp="1"/>
          </p:cNvSpPr>
          <p:nvPr>
            <p:ph idx="1"/>
          </p:nvPr>
        </p:nvSpPr>
        <p:spPr/>
        <p:txBody>
          <a:bodyPr>
            <a:normAutofit/>
          </a:bodyPr>
          <a:lstStyle/>
          <a:p>
            <a:pPr algn="l"/>
            <a:r>
              <a:rPr lang="en-US" b="0" i="0" dirty="0">
                <a:solidFill>
                  <a:srgbClr val="333333"/>
                </a:solidFill>
                <a:effectLst/>
                <a:latin typeface="AmazonEmber"/>
              </a:rPr>
              <a:t>There are two interlinked core components of a mobile application: </a:t>
            </a:r>
          </a:p>
          <a:p>
            <a:pPr algn="l"/>
            <a:r>
              <a:rPr lang="en-US" b="0" i="0" dirty="0">
                <a:solidFill>
                  <a:srgbClr val="333333"/>
                </a:solidFill>
                <a:effectLst/>
                <a:latin typeface="AmazonEmber"/>
              </a:rPr>
              <a:t>1) the mobile application “Front-End” that resides on the mobile device, and </a:t>
            </a:r>
          </a:p>
          <a:p>
            <a:pPr algn="l"/>
            <a:r>
              <a:rPr lang="en-US" b="0" i="0" dirty="0">
                <a:solidFill>
                  <a:srgbClr val="333333"/>
                </a:solidFill>
                <a:effectLst/>
                <a:latin typeface="AmazonEmber"/>
              </a:rPr>
              <a:t>2) the services “Back-End” that supports the mobile front-end.</a:t>
            </a:r>
          </a:p>
          <a:p>
            <a:pPr algn="l"/>
            <a:endParaRPr lang="en-US" dirty="0"/>
          </a:p>
        </p:txBody>
      </p:sp>
      <p:pic>
        <p:nvPicPr>
          <p:cNvPr id="5" name="Picture 4">
            <a:extLst>
              <a:ext uri="{FF2B5EF4-FFF2-40B4-BE49-F238E27FC236}">
                <a16:creationId xmlns:a16="http://schemas.microsoft.com/office/drawing/2014/main" id="{7C025ED7-5669-6BFF-A3B9-E76147D04FAE}"/>
              </a:ext>
            </a:extLst>
          </p:cNvPr>
          <p:cNvPicPr>
            <a:picLocks noChangeAspect="1"/>
          </p:cNvPicPr>
          <p:nvPr/>
        </p:nvPicPr>
        <p:blipFill>
          <a:blip r:embed="rId2"/>
          <a:stretch>
            <a:fillRect/>
          </a:stretch>
        </p:blipFill>
        <p:spPr>
          <a:xfrm>
            <a:off x="1081548" y="3724998"/>
            <a:ext cx="9114503" cy="2714721"/>
          </a:xfrm>
          <a:prstGeom prst="rect">
            <a:avLst/>
          </a:prstGeom>
        </p:spPr>
      </p:pic>
    </p:spTree>
    <p:extLst>
      <p:ext uri="{BB962C8B-B14F-4D97-AF65-F5344CB8AC3E}">
        <p14:creationId xmlns:p14="http://schemas.microsoft.com/office/powerpoint/2010/main" val="2515994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a:xfrm>
            <a:off x="838200" y="365125"/>
            <a:ext cx="10515600" cy="1325563"/>
          </a:xfrm>
        </p:spPr>
        <p:txBody>
          <a:bodyPr/>
          <a:lstStyle/>
          <a:p>
            <a:r>
              <a:rPr lang="en-IN" dirty="0"/>
              <a:t>Q&amp;A Session</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11696" y="2138116"/>
            <a:ext cx="10515600" cy="3164204"/>
          </a:xfrm>
        </p:spPr>
        <p:txBody>
          <a:bodyPr>
            <a:noAutofit/>
          </a:bodyPr>
          <a:lstStyle/>
          <a:p>
            <a:pPr algn="ctr"/>
            <a:endParaRPr lang="en-IN" sz="4000" b="1" dirty="0">
              <a:latin typeface="Arial" panose="020B0604020202020204" pitchFamily="34" charset="0"/>
              <a:cs typeface="Arial" panose="020B0604020202020204" pitchFamily="34" charset="0"/>
            </a:endParaRPr>
          </a:p>
          <a:p>
            <a:pPr marL="457200" lvl="1" indent="0" algn="ctr">
              <a:buNone/>
            </a:pPr>
            <a:r>
              <a:rPr lang="en-IN" sz="4000" b="1" dirty="0">
                <a:latin typeface="Arial" panose="020B0604020202020204" pitchFamily="34" charset="0"/>
                <a:cs typeface="Arial" panose="020B0604020202020204" pitchFamily="34" charset="0"/>
              </a:rPr>
              <a:t>Thanks</a:t>
            </a:r>
          </a:p>
          <a:p>
            <a:pPr algn="ct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9915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838200" y="1690688"/>
            <a:ext cx="10515600" cy="4351338"/>
          </a:xfrm>
        </p:spPr>
        <p:txBody>
          <a:bodyPr>
            <a:normAutofit fontScale="92500" lnSpcReduction="20000"/>
          </a:bodyPr>
          <a:lstStyle/>
          <a:p>
            <a:pPr algn="just"/>
            <a:r>
              <a:rPr lang="en-IN" dirty="0"/>
              <a:t>Raghu Prasad – BE, MS</a:t>
            </a:r>
          </a:p>
          <a:p>
            <a:pPr algn="just"/>
            <a:r>
              <a:rPr lang="en-IN" dirty="0"/>
              <a:t>Total of 28 years of experience</a:t>
            </a:r>
          </a:p>
          <a:p>
            <a:pPr algn="just"/>
            <a:r>
              <a:rPr lang="en-IN" dirty="0"/>
              <a:t>7 years as a lecturer in Engineering College</a:t>
            </a:r>
          </a:p>
          <a:p>
            <a:pPr algn="just"/>
            <a:r>
              <a:rPr lang="en-IN" dirty="0"/>
              <a:t>21 Years into IT</a:t>
            </a:r>
          </a:p>
          <a:p>
            <a:pPr algn="just"/>
            <a:r>
              <a:rPr lang="en-IN" dirty="0"/>
              <a:t>Worked with companies like CISCO, CSC, ICICI, First Apex – NTT Data</a:t>
            </a:r>
          </a:p>
          <a:p>
            <a:pPr algn="just"/>
            <a:r>
              <a:rPr lang="en-IN" dirty="0"/>
              <a:t>Currently into Corporate training, consultancy and application development</a:t>
            </a:r>
          </a:p>
          <a:p>
            <a:pPr algn="just"/>
            <a:r>
              <a:rPr lang="en-IN" dirty="0"/>
              <a:t>Worked with corporates and public sector</a:t>
            </a:r>
          </a:p>
          <a:p>
            <a:pPr algn="just"/>
            <a:r>
              <a:rPr lang="en-IN" dirty="0"/>
              <a:t>Technologies – </a:t>
            </a:r>
            <a:r>
              <a:rPr lang="en-IN" dirty="0" err="1"/>
              <a:t>Java,Android,Python</a:t>
            </a:r>
            <a:r>
              <a:rPr lang="en-IN" dirty="0"/>
              <a:t>, </a:t>
            </a:r>
            <a:r>
              <a:rPr lang="en-IN" dirty="0" err="1"/>
              <a:t>C#,.Net</a:t>
            </a:r>
            <a:r>
              <a:rPr lang="en-IN" dirty="0"/>
              <a:t> Framework, </a:t>
            </a:r>
            <a:r>
              <a:rPr lang="en-IN" dirty="0" err="1"/>
              <a:t>DataSciences</a:t>
            </a:r>
            <a:r>
              <a:rPr lang="en-IN" dirty="0"/>
              <a:t>, Web Technologies, Java Script technologies (MEAN/MERN stack), IOT, Test Automation – Selenium, </a:t>
            </a:r>
            <a:r>
              <a:rPr lang="en-IN" dirty="0" err="1"/>
              <a:t>Jmeter,Block</a:t>
            </a:r>
            <a:r>
              <a:rPr lang="en-IN" dirty="0"/>
              <a:t> Chain</a:t>
            </a:r>
          </a:p>
          <a:p>
            <a:pPr marL="0" indent="0" algn="just">
              <a:buNone/>
            </a:pPr>
            <a:endParaRPr lang="en-IN" dirty="0"/>
          </a:p>
        </p:txBody>
      </p:sp>
    </p:spTree>
    <p:extLst>
      <p:ext uri="{BB962C8B-B14F-4D97-AF65-F5344CB8AC3E}">
        <p14:creationId xmlns:p14="http://schemas.microsoft.com/office/powerpoint/2010/main" val="1403244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US" dirty="0"/>
              <a:t>Course Objectives</a:t>
            </a:r>
            <a:endParaRPr lang="en-IN" dirty="0"/>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a:bodyPr>
          <a:lstStyle/>
          <a:p>
            <a:pPr algn="just"/>
            <a:r>
              <a:rPr lang="en-US" dirty="0"/>
              <a:t>The objective of this program is to introduce complete process of android app development using Android Studio and programming language, on board sensors, communication modules and media elements.</a:t>
            </a:r>
            <a:endParaRPr lang="en-IN" dirty="0"/>
          </a:p>
          <a:p>
            <a:pPr algn="just"/>
            <a:endParaRPr lang="en-IN" dirty="0"/>
          </a:p>
        </p:txBody>
      </p:sp>
    </p:spTree>
    <p:extLst>
      <p:ext uri="{BB962C8B-B14F-4D97-AF65-F5344CB8AC3E}">
        <p14:creationId xmlns:p14="http://schemas.microsoft.com/office/powerpoint/2010/main" val="3754997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Course Outcomes</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fontScale="92500" lnSpcReduction="20000"/>
          </a:bodyPr>
          <a:lstStyle/>
          <a:p>
            <a:r>
              <a:rPr lang="en-IN" dirty="0"/>
              <a:t>Clear understanding about need of java programming in mobile app development. </a:t>
            </a:r>
          </a:p>
          <a:p>
            <a:r>
              <a:rPr lang="en-IN" dirty="0"/>
              <a:t>Get knowledge about Android Java Programming. </a:t>
            </a:r>
          </a:p>
          <a:p>
            <a:r>
              <a:rPr lang="en-IN" dirty="0"/>
              <a:t>Methodologies for Android App Development. </a:t>
            </a:r>
          </a:p>
          <a:p>
            <a:r>
              <a:rPr lang="en-IN" dirty="0"/>
              <a:t>Android Studio implementation for mobile app development.</a:t>
            </a:r>
          </a:p>
          <a:p>
            <a:r>
              <a:rPr lang="en-IN" dirty="0"/>
              <a:t>Exposure to XML GUI Elements. </a:t>
            </a:r>
          </a:p>
          <a:p>
            <a:r>
              <a:rPr lang="en-IN" dirty="0"/>
              <a:t>Android Layout, Drawable, Assets Usage. </a:t>
            </a:r>
          </a:p>
          <a:p>
            <a:r>
              <a:rPr lang="en-IN" dirty="0"/>
              <a:t>Media elements, communication modules integration for advance app development.</a:t>
            </a:r>
          </a:p>
          <a:p>
            <a:r>
              <a:rPr lang="en-IN" dirty="0"/>
              <a:t>Event Listeners, Intent Actions. Android File and Folder System. </a:t>
            </a:r>
          </a:p>
          <a:p>
            <a:r>
              <a:rPr lang="en-IN" dirty="0"/>
              <a:t>Exposure to methodology of innovative project development.</a:t>
            </a:r>
          </a:p>
        </p:txBody>
      </p:sp>
    </p:spTree>
    <p:extLst>
      <p:ext uri="{BB962C8B-B14F-4D97-AF65-F5344CB8AC3E}">
        <p14:creationId xmlns:p14="http://schemas.microsoft.com/office/powerpoint/2010/main" val="3893497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Introduction to mobile application development</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77956" y="1587086"/>
            <a:ext cx="10515600" cy="4787210"/>
          </a:xfrm>
        </p:spPr>
        <p:txBody>
          <a:bodyPr>
            <a:noAutofit/>
          </a:bodyPr>
          <a:lstStyle/>
          <a:p>
            <a:pPr algn="just"/>
            <a:r>
              <a:rPr lang="en-US" dirty="0"/>
              <a:t>Mobile application development is the process of creating software applications that run on a mobile device, and a typical mobile application utilizes a network connection to work with remote computing resources. </a:t>
            </a:r>
          </a:p>
          <a:p>
            <a:pPr algn="just"/>
            <a:r>
              <a:rPr lang="en-US" dirty="0"/>
              <a:t>Hence, the mobile development process involves creating installable software bundles (code, binaries, assets, etc.) , implementing backend services such as data access with an API, and testing the application on target devices.</a:t>
            </a:r>
          </a:p>
          <a:p>
            <a:pPr algn="just"/>
            <a:endParaRPr lang="en-US" sz="1050" b="0" i="0" dirty="0">
              <a:solidFill>
                <a:srgbClr val="333333"/>
              </a:solidFill>
              <a:effectLst/>
              <a:latin typeface="AmazonEmber"/>
            </a:endParaRPr>
          </a:p>
          <a:p>
            <a:pPr algn="just"/>
            <a:endParaRPr lang="en-IN" sz="1400" b="1" dirty="0">
              <a:latin typeface="Arial" panose="020B0604020202020204" pitchFamily="34" charset="0"/>
              <a:cs typeface="Arial" panose="020B0604020202020204" pitchFamily="34" charset="0"/>
            </a:endParaRPr>
          </a:p>
          <a:p>
            <a:pPr lvl="1"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9267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pPr algn="just"/>
            <a:r>
              <a:rPr lang="en-US" dirty="0"/>
              <a:t>Mobile Applications and Device Platforms</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algn="just"/>
            <a:r>
              <a:rPr lang="en-US" b="0" i="0" dirty="0">
                <a:solidFill>
                  <a:srgbClr val="333333"/>
                </a:solidFill>
                <a:effectLst/>
                <a:latin typeface="AmazonEmber"/>
              </a:rPr>
              <a:t>There are two dominant platforms in the modern smartphone market. </a:t>
            </a:r>
          </a:p>
          <a:p>
            <a:pPr algn="just"/>
            <a:r>
              <a:rPr lang="en-US" b="0" i="0" dirty="0">
                <a:solidFill>
                  <a:srgbClr val="333333"/>
                </a:solidFill>
                <a:effectLst/>
                <a:latin typeface="AmazonEmber"/>
              </a:rPr>
              <a:t>One is the iOS platform from Apple Inc. The iOS platform is the operating system that powers Apple's popular line of iPhone smartphones. </a:t>
            </a:r>
          </a:p>
          <a:p>
            <a:pPr algn="just"/>
            <a:r>
              <a:rPr lang="en-US" b="0" i="0" dirty="0">
                <a:solidFill>
                  <a:srgbClr val="333333"/>
                </a:solidFill>
                <a:effectLst/>
                <a:latin typeface="AmazonEmber"/>
              </a:rPr>
              <a:t>The second is Android from Google. The Android operating system is used not only by Google devices but also by many other OEMs to built their own smartphones and other smart devices.</a:t>
            </a:r>
            <a:endParaRPr lang="en-US" dirty="0"/>
          </a:p>
          <a:p>
            <a:pPr algn="just"/>
            <a:endParaRPr lang="en-IN" sz="1400" b="1" dirty="0">
              <a:latin typeface="Arial" panose="020B0604020202020204" pitchFamily="34" charset="0"/>
              <a:cs typeface="Arial" panose="020B0604020202020204" pitchFamily="34" charset="0"/>
            </a:endParaRPr>
          </a:p>
          <a:p>
            <a:pPr lvl="1"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3829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0C0A8-AD72-31C8-26D0-AF48DDC966D2}"/>
              </a:ext>
            </a:extLst>
          </p:cNvPr>
          <p:cNvSpPr>
            <a:spLocks noGrp="1"/>
          </p:cNvSpPr>
          <p:nvPr>
            <p:ph type="title"/>
          </p:nvPr>
        </p:nvSpPr>
        <p:spPr>
          <a:xfrm>
            <a:off x="838200" y="335629"/>
            <a:ext cx="10515600" cy="1325563"/>
          </a:xfrm>
        </p:spPr>
        <p:txBody>
          <a:bodyPr/>
          <a:lstStyle/>
          <a:p>
            <a:pPr algn="l"/>
            <a:r>
              <a:rPr lang="en-IN" b="0" i="0" dirty="0">
                <a:solidFill>
                  <a:srgbClr val="232F3E"/>
                </a:solidFill>
                <a:effectLst/>
                <a:latin typeface="AmazonEmberBold"/>
              </a:rPr>
              <a:t>Alternatives for Building Mobile Apps</a:t>
            </a:r>
          </a:p>
        </p:txBody>
      </p:sp>
      <p:sp>
        <p:nvSpPr>
          <p:cNvPr id="3" name="Content Placeholder 2">
            <a:extLst>
              <a:ext uri="{FF2B5EF4-FFF2-40B4-BE49-F238E27FC236}">
                <a16:creationId xmlns:a16="http://schemas.microsoft.com/office/drawing/2014/main" id="{25943BAD-5589-79BC-155D-D61D20D52BAD}"/>
              </a:ext>
            </a:extLst>
          </p:cNvPr>
          <p:cNvSpPr>
            <a:spLocks noGrp="1"/>
          </p:cNvSpPr>
          <p:nvPr>
            <p:ph idx="1"/>
          </p:nvPr>
        </p:nvSpPr>
        <p:spPr/>
        <p:txBody>
          <a:bodyPr>
            <a:normAutofit fontScale="92500" lnSpcReduction="10000"/>
          </a:bodyPr>
          <a:lstStyle/>
          <a:p>
            <a:pPr algn="l"/>
            <a:r>
              <a:rPr lang="en-US" b="0" i="0" dirty="0">
                <a:solidFill>
                  <a:srgbClr val="333333"/>
                </a:solidFill>
                <a:effectLst/>
                <a:latin typeface="AmazonEmber"/>
              </a:rPr>
              <a:t>There are four major development approaches when building mobile applications</a:t>
            </a:r>
          </a:p>
          <a:p>
            <a:pPr lvl="1"/>
            <a:r>
              <a:rPr lang="en-US" b="0" i="0" dirty="0">
                <a:solidFill>
                  <a:srgbClr val="333333"/>
                </a:solidFill>
                <a:effectLst/>
                <a:latin typeface="AmazonEmber"/>
              </a:rPr>
              <a:t>Native Mobile Applications</a:t>
            </a:r>
          </a:p>
          <a:p>
            <a:pPr lvl="1"/>
            <a:r>
              <a:rPr lang="en-US" b="0" i="0" dirty="0">
                <a:solidFill>
                  <a:srgbClr val="333333"/>
                </a:solidFill>
                <a:effectLst/>
                <a:latin typeface="AmazonEmber"/>
              </a:rPr>
              <a:t>Cross-Platform Native Mobile Applications</a:t>
            </a:r>
          </a:p>
          <a:p>
            <a:pPr lvl="1"/>
            <a:r>
              <a:rPr lang="en-US" b="0" i="0" dirty="0">
                <a:solidFill>
                  <a:srgbClr val="333333"/>
                </a:solidFill>
                <a:effectLst/>
                <a:latin typeface="AmazonEmber"/>
              </a:rPr>
              <a:t>Hybrid Mobile Applications</a:t>
            </a:r>
          </a:p>
          <a:p>
            <a:pPr lvl="1"/>
            <a:r>
              <a:rPr lang="en-US" b="0" i="0" dirty="0">
                <a:solidFill>
                  <a:srgbClr val="333333"/>
                </a:solidFill>
                <a:effectLst/>
                <a:latin typeface="AmazonEmber"/>
              </a:rPr>
              <a:t>Progressive Web Applications</a:t>
            </a:r>
          </a:p>
          <a:p>
            <a:r>
              <a:rPr lang="en-US" b="0" i="0" dirty="0">
                <a:solidFill>
                  <a:srgbClr val="333333"/>
                </a:solidFill>
                <a:effectLst/>
                <a:latin typeface="AmazonEmber"/>
              </a:rPr>
              <a:t>Each of these approaches for developing mobile applications has its own set of advantages and disadvantages. When choosing the right development approach for their projects, developers consider the desired user experience, the computing resources and native features required by the app, the development budget, time targets, and resources available to maintain the app.</a:t>
            </a:r>
            <a:endParaRPr lang="en-US" dirty="0"/>
          </a:p>
        </p:txBody>
      </p:sp>
    </p:spTree>
    <p:extLst>
      <p:ext uri="{BB962C8B-B14F-4D97-AF65-F5344CB8AC3E}">
        <p14:creationId xmlns:p14="http://schemas.microsoft.com/office/powerpoint/2010/main" val="3440003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0C0A8-AD72-31C8-26D0-AF48DDC966D2}"/>
              </a:ext>
            </a:extLst>
          </p:cNvPr>
          <p:cNvSpPr>
            <a:spLocks noGrp="1"/>
          </p:cNvSpPr>
          <p:nvPr>
            <p:ph type="title"/>
          </p:nvPr>
        </p:nvSpPr>
        <p:spPr>
          <a:xfrm>
            <a:off x="838200" y="335629"/>
            <a:ext cx="10515600" cy="1325563"/>
          </a:xfrm>
        </p:spPr>
        <p:txBody>
          <a:bodyPr/>
          <a:lstStyle/>
          <a:p>
            <a:pPr algn="l"/>
            <a:r>
              <a:rPr lang="en-IN" b="0" i="0" dirty="0">
                <a:solidFill>
                  <a:srgbClr val="232F3E"/>
                </a:solidFill>
                <a:effectLst/>
                <a:latin typeface="AmazonEmberBold"/>
              </a:rPr>
              <a:t>Alternatives for Building Mobile Apps</a:t>
            </a:r>
          </a:p>
        </p:txBody>
      </p:sp>
      <p:pic>
        <p:nvPicPr>
          <p:cNvPr id="5" name="Content Placeholder 4">
            <a:extLst>
              <a:ext uri="{FF2B5EF4-FFF2-40B4-BE49-F238E27FC236}">
                <a16:creationId xmlns:a16="http://schemas.microsoft.com/office/drawing/2014/main" id="{DF4BCE57-8610-B265-A93A-92FB47E82066}"/>
              </a:ext>
            </a:extLst>
          </p:cNvPr>
          <p:cNvPicPr>
            <a:picLocks noGrp="1" noChangeAspect="1"/>
          </p:cNvPicPr>
          <p:nvPr>
            <p:ph idx="1"/>
          </p:nvPr>
        </p:nvPicPr>
        <p:blipFill>
          <a:blip r:embed="rId2"/>
          <a:stretch>
            <a:fillRect/>
          </a:stretch>
        </p:blipFill>
        <p:spPr>
          <a:xfrm>
            <a:off x="1002890" y="2138042"/>
            <a:ext cx="10350909" cy="3726503"/>
          </a:xfrm>
        </p:spPr>
      </p:pic>
    </p:spTree>
    <p:extLst>
      <p:ext uri="{BB962C8B-B14F-4D97-AF65-F5344CB8AC3E}">
        <p14:creationId xmlns:p14="http://schemas.microsoft.com/office/powerpoint/2010/main" val="3341763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0C0A8-AD72-31C8-26D0-AF48DDC966D2}"/>
              </a:ext>
            </a:extLst>
          </p:cNvPr>
          <p:cNvSpPr>
            <a:spLocks noGrp="1"/>
          </p:cNvSpPr>
          <p:nvPr>
            <p:ph type="title"/>
          </p:nvPr>
        </p:nvSpPr>
        <p:spPr>
          <a:xfrm>
            <a:off x="838200" y="335629"/>
            <a:ext cx="10515600" cy="1325563"/>
          </a:xfrm>
        </p:spPr>
        <p:txBody>
          <a:bodyPr/>
          <a:lstStyle/>
          <a:p>
            <a:pPr algn="l"/>
            <a:r>
              <a:rPr lang="en-IN" b="0" i="0" dirty="0">
                <a:solidFill>
                  <a:srgbClr val="232F3E"/>
                </a:solidFill>
                <a:effectLst/>
                <a:latin typeface="AmazonEmberBold"/>
              </a:rPr>
              <a:t>Alternatives for Building Mobile Apps</a:t>
            </a:r>
          </a:p>
        </p:txBody>
      </p:sp>
      <p:pic>
        <p:nvPicPr>
          <p:cNvPr id="7" name="Content Placeholder 6">
            <a:extLst>
              <a:ext uri="{FF2B5EF4-FFF2-40B4-BE49-F238E27FC236}">
                <a16:creationId xmlns:a16="http://schemas.microsoft.com/office/drawing/2014/main" id="{4E80B1D0-8610-48CE-CCBD-F65EEFB65394}"/>
              </a:ext>
            </a:extLst>
          </p:cNvPr>
          <p:cNvPicPr>
            <a:picLocks noGrp="1" noChangeAspect="1"/>
          </p:cNvPicPr>
          <p:nvPr>
            <p:ph idx="1"/>
          </p:nvPr>
        </p:nvPicPr>
        <p:blipFill>
          <a:blip r:embed="rId2"/>
          <a:stretch>
            <a:fillRect/>
          </a:stretch>
        </p:blipFill>
        <p:spPr>
          <a:xfrm>
            <a:off x="838200" y="1858297"/>
            <a:ext cx="10832690" cy="3758577"/>
          </a:xfrm>
        </p:spPr>
      </p:pic>
    </p:spTree>
    <p:extLst>
      <p:ext uri="{BB962C8B-B14F-4D97-AF65-F5344CB8AC3E}">
        <p14:creationId xmlns:p14="http://schemas.microsoft.com/office/powerpoint/2010/main" val="1331287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11899</TotalTime>
  <Words>638</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AmazonEmber</vt:lpstr>
      <vt:lpstr>AmazonEmberBold</vt:lpstr>
      <vt:lpstr>Arial</vt:lpstr>
      <vt:lpstr>Calibri</vt:lpstr>
      <vt:lpstr>Calibri Light</vt:lpstr>
      <vt:lpstr>Office Theme</vt:lpstr>
      <vt:lpstr>Android Mobile Application Development using  Java </vt:lpstr>
      <vt:lpstr>Introduction</vt:lpstr>
      <vt:lpstr>Course Objectives</vt:lpstr>
      <vt:lpstr>Course Outcomes</vt:lpstr>
      <vt:lpstr>Introduction to mobile application development</vt:lpstr>
      <vt:lpstr>Mobile Applications and Device Platforms</vt:lpstr>
      <vt:lpstr>Alternatives for Building Mobile Apps</vt:lpstr>
      <vt:lpstr>Alternatives for Building Mobile Apps</vt:lpstr>
      <vt:lpstr>Alternatives for Building Mobile Apps</vt:lpstr>
      <vt:lpstr>Demand for native app developers</vt:lpstr>
      <vt:lpstr>The Mobile Application Development Lifecycle</vt:lpstr>
      <vt:lpstr>Q&amp;A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prasad</dc:creator>
  <cp:lastModifiedBy>raghu prasad konandur</cp:lastModifiedBy>
  <cp:revision>915</cp:revision>
  <dcterms:created xsi:type="dcterms:W3CDTF">2018-01-28T06:02:15Z</dcterms:created>
  <dcterms:modified xsi:type="dcterms:W3CDTF">2023-01-29T00:40:33Z</dcterms:modified>
</cp:coreProperties>
</file>