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1" r:id="rId3"/>
    <p:sldId id="257" r:id="rId4"/>
    <p:sldId id="280" r:id="rId5"/>
    <p:sldId id="349" r:id="rId6"/>
    <p:sldId id="358" r:id="rId7"/>
    <p:sldId id="350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51" r:id="rId17"/>
    <p:sldId id="352" r:id="rId18"/>
    <p:sldId id="353" r:id="rId19"/>
    <p:sldId id="354" r:id="rId20"/>
    <p:sldId id="355" r:id="rId21"/>
    <p:sldId id="356" r:id="rId22"/>
    <p:sldId id="34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55B4A6-F6ED-41A2-91E7-92EA26A7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skill up-skill re-skill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8005F-CED1-4621-9110-C690C6CDC9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A3DF1-419F-4396-AE23-2FADD3683DAD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7E25C-2D8D-41AA-8748-E6D60FE01D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82668-E5B5-46EE-9C93-F2CE7B1769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5D8C8-2A11-4FB2-BD5D-E4BDAB38F5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57821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skill up-skill re-skill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6DFB3-D709-4817-8757-3B1955B6C311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57952-1A80-46FA-8548-9774038396A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41509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C41B-E9E9-489D-B260-27118C51A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8C4B8-CEE0-48BD-992B-814D7C429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E0641-E2DC-4375-B272-231AFBA6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D9D9-0201-491D-850A-4E48B8CC6FB5}" type="datetime1">
              <a:rPr lang="en-IN" smtClean="0"/>
              <a:pPr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D9137-1D30-43E0-932D-1EB873CE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AB4F9-BFE1-4F47-8160-278C84DA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2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CFDE-0066-424F-8AD8-B8B63F4B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67B97-FA2A-4591-8DD4-3BF596375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1EE0-3A36-4DA0-8C70-B2F55A23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E471-E374-414F-ACAE-271604EC180C}" type="datetime1">
              <a:rPr lang="en-IN" smtClean="0"/>
              <a:pPr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91D9F-1AA2-4DC0-ABDD-E386B07A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10BF8-EA9D-4436-8B54-135D36BD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47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BC0A2-01C6-47DB-93BE-DB08598B6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C7C24-10B7-4275-A1D4-1C14E6189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B6E22-37F2-4165-A9BB-2109D041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9059-F8BB-4ED7-ABCA-C2BF3D4995E6}" type="datetime1">
              <a:rPr lang="en-IN" smtClean="0"/>
              <a:pPr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6818C-8238-4212-9546-A9BA9398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C79E6-8F9D-4249-B9F7-352C3C52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09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8CD0-CC09-4685-A6E3-C9BBA661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0423-F94B-4A20-BA08-6E113BA1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264F-4D1D-42F9-B1ED-BEA4739C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5BB6-7F57-4C30-AECB-DA0D27197DA6}" type="datetime1">
              <a:rPr lang="en-IN" smtClean="0"/>
              <a:pPr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44A2-22EA-44B0-B219-7CB71AB8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506A-7EAE-470A-B749-0B43FF1F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08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3BCC-6658-4BBB-B1FE-8A51C995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09F01-5596-4590-B4B8-A77BBB85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1DB20-F694-46E7-BA2E-E379D0D0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5B2-39A4-4814-A92A-2973CDC9102C}" type="datetime1">
              <a:rPr lang="en-IN" smtClean="0"/>
              <a:pPr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4FA37-DFF6-49FE-A511-D986E443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E922A-582D-412F-8D08-1961EBDE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32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A0B4-7DDD-456B-868E-04A488A1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254B-1F41-4F92-8B68-9C674549E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EA022-5DE4-44D3-9F22-F814D27A1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B7E97-0CE2-40EF-9035-BABECA59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93A2-8117-48A4-9605-23EE94DF99C3}" type="datetime1">
              <a:rPr lang="en-IN" smtClean="0"/>
              <a:pPr/>
              <a:t>12-07-2022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4F199-F1D8-4F41-9729-74072316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38860-A321-47E1-A901-9A31ACA8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68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48B7-EEB8-49FB-A0B5-6537290A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DACF7-9B14-4029-B2E7-54EE46CF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BA818-DC40-495F-BA3A-ECE379EED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8DDCE-3A75-4288-862A-FEC0EAD1A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4CC0A-DC5F-415B-8B31-0ABF5A836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0FD2E-C50D-41E4-B63A-E027608F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C8FC-84AC-4C10-ACC0-BD7AF63F7665}" type="datetime1">
              <a:rPr lang="en-IN" smtClean="0"/>
              <a:pPr/>
              <a:t>12-07-2022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C346B-A211-4AB4-8CD0-78AECC55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B9F66-7773-41D1-BAC7-1779C683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10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23AA-C80A-48BC-AEC6-7DEB4852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2A346-0D1B-4256-9132-CB879CE9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B640-F7B0-4E9F-B479-2364AFCFD561}" type="datetime1">
              <a:rPr lang="en-IN" smtClean="0"/>
              <a:pPr/>
              <a:t>12-07-2022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8BFEC-7F4E-42A1-8F8B-C963212F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7053D-177C-48FE-94BB-7D2BD721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16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B7B5B-8618-4598-A42F-E77A5E7A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55B1-F658-4E21-B29B-5C46404C65AF}" type="datetime1">
              <a:rPr lang="en-IN" smtClean="0"/>
              <a:pPr/>
              <a:t>12-07-2022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4A9AA-34C8-47A8-8FB6-82529E44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D80E-88A3-4F3A-9F53-55EC3AC3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71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D3AA-A5E3-4783-9DBA-B91ABD3F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D636D-3601-4BD1-ACEB-BBC34281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0A2C8-4279-438E-87E0-A01F76262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60658-7026-4AFD-BCDA-22137F6C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127A-0CB8-41EB-AC70-2B05AA20CEB4}" type="datetime1">
              <a:rPr lang="en-IN" smtClean="0"/>
              <a:pPr/>
              <a:t>12-07-2022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0149A-2D3F-414A-8383-27F6EC7B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A4C9F-0C49-4ED0-AEAE-CBB1E79D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32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40B7-5D4B-4A58-B13A-74F6D61D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FA2D4-EE9C-48E1-87D3-42D611AA0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C3D02-5D72-4538-BA17-9869B87C7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D4831-4453-4D03-A9AA-7C6196C8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169A-C6D0-47B8-83D4-F4CEB7EC43EC}" type="datetime1">
              <a:rPr lang="en-IN" smtClean="0"/>
              <a:pPr/>
              <a:t>12-07-2022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6C28A-74DE-4994-8DF8-7BF27E18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F87BE-663F-48C0-BE8A-EAA4B768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62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1CC49-6A6E-4458-B7D5-F57D53CA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71B4D-5EE4-4B37-8114-5D368C160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161EA-61A4-45FE-B63D-DC877E80F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274BC-1E24-44A8-9040-DB21F7AFD224}" type="datetime1">
              <a:rPr lang="en-IN" smtClean="0"/>
              <a:pPr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97DB-E57A-4B4A-A292-2720D15B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C2572-16A3-43B1-A9DF-517466262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74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2356"/>
            <a:ext cx="9144000" cy="935575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4313"/>
          </a:xfrm>
        </p:spPr>
        <p:txBody>
          <a:bodyPr>
            <a:no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Raghu Prasad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57037-1BA5-4CBD-8260-3759DECD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kaushalya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08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601381"/>
          </a:xfrm>
        </p:spPr>
        <p:txBody>
          <a:bodyPr numCol="1">
            <a:normAutofit fontScale="92500" lnSpcReduction="10000"/>
          </a:bodyPr>
          <a:lstStyle/>
          <a:p>
            <a:r>
              <a:rPr lang="en-IN" dirty="0"/>
              <a:t>The </a:t>
            </a:r>
            <a:r>
              <a:rPr lang="en-IN" b="1" i="1" dirty="0"/>
              <a:t>metadata</a:t>
            </a:r>
            <a:r>
              <a:rPr lang="en-IN" dirty="0"/>
              <a:t> for a component class associates it with a </a:t>
            </a:r>
            <a:r>
              <a:rPr lang="en-IN" b="1" i="1" dirty="0"/>
              <a:t>template</a:t>
            </a:r>
            <a:r>
              <a:rPr lang="en-IN" dirty="0"/>
              <a:t> that defines a view. A template combines ordinary HTML with Angular </a:t>
            </a:r>
            <a:r>
              <a:rPr lang="en-IN" b="1" i="1" dirty="0"/>
              <a:t>directives</a:t>
            </a:r>
            <a:r>
              <a:rPr lang="en-IN" dirty="0"/>
              <a:t> and </a:t>
            </a:r>
            <a:r>
              <a:rPr lang="en-IN" b="1" i="1" dirty="0"/>
              <a:t>binding</a:t>
            </a:r>
            <a:r>
              <a:rPr lang="en-IN" i="1" dirty="0"/>
              <a:t> </a:t>
            </a:r>
            <a:r>
              <a:rPr lang="en-IN" i="1" dirty="0" err="1"/>
              <a:t>markup</a:t>
            </a:r>
            <a:r>
              <a:rPr lang="en-IN" dirty="0"/>
              <a:t> that allow Angular to modify the HTML before rendering it for display.</a:t>
            </a:r>
          </a:p>
          <a:p>
            <a:r>
              <a:rPr lang="en-IN" dirty="0"/>
              <a:t>The metadata for a service class provides the information Angular needs to make it available to components through </a:t>
            </a:r>
            <a:r>
              <a:rPr lang="en-IN" b="1" i="1" dirty="0"/>
              <a:t>Dependency Injection (DI)</a:t>
            </a:r>
            <a:r>
              <a:rPr lang="en-IN" dirty="0"/>
              <a:t>.</a:t>
            </a:r>
          </a:p>
          <a:p>
            <a:r>
              <a:rPr lang="en-IN" dirty="0"/>
              <a:t>An app's components typically define many views, arranged hierarchically. Angular provides the </a:t>
            </a:r>
            <a:r>
              <a:rPr lang="en-IN" b="1" i="1" dirty="0"/>
              <a:t>Router service</a:t>
            </a:r>
            <a:r>
              <a:rPr lang="en-IN" dirty="0"/>
              <a:t> to help you define </a:t>
            </a:r>
            <a:r>
              <a:rPr lang="en-IN" b="1" i="1" dirty="0"/>
              <a:t>navigation paths among views</a:t>
            </a:r>
            <a:r>
              <a:rPr lang="en-IN" dirty="0"/>
              <a:t>. The router provides sophisticated in-browser navigational capabilities.</a:t>
            </a:r>
          </a:p>
          <a:p>
            <a:br>
              <a:rPr lang="en-IN" dirty="0"/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05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601381"/>
          </a:xfrm>
        </p:spPr>
        <p:txBody>
          <a:bodyPr numCol="1">
            <a:normAutofit/>
          </a:bodyPr>
          <a:lstStyle/>
          <a:p>
            <a:r>
              <a:rPr lang="en-IN" b="1" dirty="0"/>
              <a:t>Templates, directives, and data binding</a:t>
            </a:r>
          </a:p>
          <a:p>
            <a:r>
              <a:rPr lang="en-IN" dirty="0"/>
              <a:t>A template combines HTML with Angular </a:t>
            </a:r>
            <a:r>
              <a:rPr lang="en-IN" dirty="0" err="1"/>
              <a:t>markup</a:t>
            </a:r>
            <a:r>
              <a:rPr lang="en-IN" dirty="0"/>
              <a:t> that can modify the HTML elements before they are displayed. Template </a:t>
            </a:r>
            <a:r>
              <a:rPr lang="en-IN" i="1" dirty="0"/>
              <a:t>directives</a:t>
            </a:r>
            <a:r>
              <a:rPr lang="en-IN" dirty="0"/>
              <a:t> provide program logic, and </a:t>
            </a:r>
            <a:r>
              <a:rPr lang="en-IN" i="1" dirty="0"/>
              <a:t>binding </a:t>
            </a:r>
            <a:r>
              <a:rPr lang="en-IN" i="1" dirty="0" err="1"/>
              <a:t>markup</a:t>
            </a:r>
            <a:r>
              <a:rPr lang="en-IN" dirty="0"/>
              <a:t> connects your application data and the document object model (DOM).</a:t>
            </a:r>
            <a:br>
              <a:rPr lang="en-IN" dirty="0"/>
            </a:br>
            <a:r>
              <a:rPr lang="en-IN" b="1" i="1" dirty="0"/>
              <a:t>Event binding</a:t>
            </a:r>
            <a:r>
              <a:rPr lang="en-IN" dirty="0"/>
              <a:t> lets your app respond to user input in the target environment by updating your application data.</a:t>
            </a:r>
          </a:p>
          <a:p>
            <a:r>
              <a:rPr lang="en-IN" b="1" i="1" dirty="0"/>
              <a:t>Property</a:t>
            </a:r>
            <a:r>
              <a:rPr lang="en-IN" i="1" dirty="0"/>
              <a:t> </a:t>
            </a:r>
            <a:r>
              <a:rPr lang="en-IN" b="1" i="1" dirty="0"/>
              <a:t>binding</a:t>
            </a:r>
            <a:r>
              <a:rPr lang="en-IN" dirty="0"/>
              <a:t> lets you interpolate values that are computed from your application data into the HTML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22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601381"/>
          </a:xfrm>
        </p:spPr>
        <p:txBody>
          <a:bodyPr numCol="1">
            <a:normAutofit fontScale="92500" lnSpcReduction="20000"/>
          </a:bodyPr>
          <a:lstStyle/>
          <a:p>
            <a:r>
              <a:rPr lang="en-IN" sz="3000" b="1" dirty="0"/>
              <a:t>Templates, directives, and data binding</a:t>
            </a:r>
          </a:p>
          <a:p>
            <a:r>
              <a:rPr lang="en-IN" dirty="0"/>
              <a:t>Before a view is displayed, Angular evaluates the directives and resolves the binding syntax in the template to modify the HTML elements and the DOM, according to your program data and logic. </a:t>
            </a:r>
          </a:p>
          <a:p>
            <a:r>
              <a:rPr lang="en-IN" dirty="0"/>
              <a:t>Angular supports </a:t>
            </a:r>
            <a:r>
              <a:rPr lang="en-IN" b="1" i="1" dirty="0"/>
              <a:t>two-way data binding</a:t>
            </a:r>
            <a:r>
              <a:rPr lang="en-IN" dirty="0"/>
              <a:t>, meaning that changes in the DOM, such as user choices, can also be reflected back into your program data.</a:t>
            </a:r>
          </a:p>
          <a:p>
            <a:r>
              <a:rPr lang="en-IN" dirty="0"/>
              <a:t>Your templates can also use </a:t>
            </a:r>
            <a:r>
              <a:rPr lang="en-IN" b="1" i="1" dirty="0"/>
              <a:t>pipes</a:t>
            </a:r>
            <a:r>
              <a:rPr lang="en-IN" dirty="0"/>
              <a:t> to improve the user experience by </a:t>
            </a:r>
            <a:r>
              <a:rPr lang="en-IN" b="1" i="1" dirty="0"/>
              <a:t>transforming values for display</a:t>
            </a:r>
            <a:r>
              <a:rPr lang="en-IN" dirty="0"/>
              <a:t>. Use pipes to display, for example, dates and currency values in a way appropriate to the user's locale. Angular provides predefined pipes for common transformations, and you can also define your own.</a:t>
            </a:r>
            <a:br>
              <a:rPr lang="en-IN" dirty="0"/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59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601381"/>
          </a:xfrm>
        </p:spPr>
        <p:txBody>
          <a:bodyPr numCol="1">
            <a:normAutofit fontScale="92500" lnSpcReduction="10000"/>
          </a:bodyPr>
          <a:lstStyle/>
          <a:p>
            <a:r>
              <a:rPr lang="en-IN" sz="3000" b="1" dirty="0"/>
              <a:t>Services and dependency injection</a:t>
            </a:r>
          </a:p>
          <a:p>
            <a:r>
              <a:rPr lang="en-IN" dirty="0"/>
              <a:t>For data or logic that is not associated with a specific view, and that you want to share across components, you create a service class. A service class definition is immediately preceded by the </a:t>
            </a:r>
            <a:r>
              <a:rPr lang="en-IN" b="1" i="1" dirty="0">
                <a:solidFill>
                  <a:srgbClr val="FF0000"/>
                </a:solidFill>
              </a:rPr>
              <a:t>@Injectable decorator</a:t>
            </a:r>
            <a:r>
              <a:rPr lang="en-IN" dirty="0"/>
              <a:t>. The decorator provides the metadata that allows your service to be injected into client components as a dependency.</a:t>
            </a:r>
          </a:p>
          <a:p>
            <a:r>
              <a:rPr lang="en-IN" i="1" dirty="0"/>
              <a:t>Dependency injection</a:t>
            </a:r>
            <a:r>
              <a:rPr lang="en-IN" dirty="0"/>
              <a:t> (or DI) lets you keep your component classes lean and efficient. They don't fetch data from the server, validate user input, or log directly to the console; they delegate such tasks to services.</a:t>
            </a:r>
          </a:p>
          <a:p>
            <a:br>
              <a:rPr lang="en-IN" dirty="0"/>
            </a:br>
            <a:br>
              <a:rPr lang="en-IN" dirty="0"/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23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601381"/>
          </a:xfrm>
        </p:spPr>
        <p:txBody>
          <a:bodyPr numCol="1">
            <a:normAutofit fontScale="77500" lnSpcReduction="20000"/>
          </a:bodyPr>
          <a:lstStyle/>
          <a:p>
            <a:r>
              <a:rPr lang="en-IN" sz="3000" b="1" dirty="0"/>
              <a:t>Routing</a:t>
            </a:r>
          </a:p>
          <a:p>
            <a:r>
              <a:rPr lang="en-IN" dirty="0"/>
              <a:t>The Angular Router </a:t>
            </a:r>
            <a:r>
              <a:rPr lang="en-IN" dirty="0" err="1"/>
              <a:t>NgModule</a:t>
            </a:r>
            <a:r>
              <a:rPr lang="en-IN" dirty="0"/>
              <a:t> provides a service that lets you define a navigation path among the different application states and view hierarchies in your app. It is modelled on the familiar browser navigation conventions:</a:t>
            </a:r>
          </a:p>
          <a:p>
            <a:pPr lvl="1"/>
            <a:r>
              <a:rPr lang="en-IN" dirty="0"/>
              <a:t>Enter a URL in the address bar and the browser navigates to a corresponding page.</a:t>
            </a:r>
          </a:p>
          <a:p>
            <a:pPr lvl="1"/>
            <a:r>
              <a:rPr lang="en-IN" dirty="0"/>
              <a:t>Click links on the page and the browser navigates to a new page.</a:t>
            </a:r>
          </a:p>
          <a:p>
            <a:pPr lvl="1"/>
            <a:r>
              <a:rPr lang="en-IN" dirty="0"/>
              <a:t>Click the browser's back and forward buttons and the browser navigates backward and forward through the history of pages you've seen.</a:t>
            </a:r>
          </a:p>
          <a:p>
            <a:r>
              <a:rPr lang="en-IN" dirty="0"/>
              <a:t>The router maps URL-like paths to views instead of pages. When a user performs an action, such as clicking a link, that would load a new page in the browser, the router intercepts the browser's </a:t>
            </a:r>
            <a:r>
              <a:rPr lang="en-IN" dirty="0" err="1"/>
              <a:t>behavior</a:t>
            </a:r>
            <a:r>
              <a:rPr lang="en-IN" dirty="0"/>
              <a:t>, and shows or hides view hierarchies</a:t>
            </a:r>
          </a:p>
          <a:p>
            <a:r>
              <a:rPr lang="en-IN" dirty="0"/>
              <a:t>If the router determines that the current application state requires particular functionality, and the module that defines it has not been loaded, the router can </a:t>
            </a:r>
            <a:r>
              <a:rPr lang="en-IN" i="1" dirty="0"/>
              <a:t>lazy-load</a:t>
            </a:r>
            <a:r>
              <a:rPr lang="en-IN" dirty="0"/>
              <a:t> the module on demand.</a:t>
            </a:r>
            <a:br>
              <a:rPr lang="en-IN" dirty="0"/>
            </a:br>
            <a:br>
              <a:rPr lang="en-IN" dirty="0"/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21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601381"/>
          </a:xfrm>
        </p:spPr>
        <p:txBody>
          <a:bodyPr numCol="1">
            <a:normAutofit/>
          </a:bodyPr>
          <a:lstStyle/>
          <a:p>
            <a:r>
              <a:rPr lang="en-IN" dirty="0"/>
              <a:t>Angular </a:t>
            </a:r>
            <a:r>
              <a:rPr lang="en-IN" dirty="0" err="1"/>
              <a:t>cheet</a:t>
            </a:r>
            <a:r>
              <a:rPr lang="en-IN" dirty="0"/>
              <a:t> sheet</a:t>
            </a:r>
          </a:p>
          <a:p>
            <a:r>
              <a:rPr lang="en-IN" dirty="0"/>
              <a:t>https://angular.io/guide/cheatsheet</a:t>
            </a:r>
            <a:br>
              <a:rPr lang="en-IN" dirty="0"/>
            </a:br>
            <a:br>
              <a:rPr lang="en-IN" dirty="0"/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3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Installing Angular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Ways To Install &amp; Setup Angular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Angular CLI</a:t>
            </a:r>
          </a:p>
          <a:p>
            <a:pPr lvl="1"/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Quickstart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Seeds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From Absolute Scratch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Node.js &amp; NPM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79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Major Version History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AngularJS/Angular 1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Angular 2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Angular 4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Angular 5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Angular 6/7/8/9/10/11/12/13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Angular 3 was skipped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59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AngularJS/Angular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Released in 2010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Competed with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Ember,Backbone.js,etc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Used Controllers and Scope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14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Angular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Released in 2015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Complete Re-write of the Framework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Controllers and Scope are out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Components are in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No backward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compatability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Raghu Prasad – BE, MS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Total of 27 years of experience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7 years as a lecturer in an Engineering College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20 Years into IT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companies like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CISCO,CSC,ICICI,First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Apex – NTT Data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Currently into Corporate training and consultancy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corporates and public sector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Service Offerings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In person/On-line/Corporate/Academic Institutes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Java,Python,Web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technologies,Java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Script technologies (MEAN/MERN stack),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IOT,Test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Automation,Machine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Learning,Artificial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Intelligence,Account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Management,ERP,Digital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Marketing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L &amp;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T,NextGen,Incarnus,BGS-IT,Sindhi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College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4D7DE-1A90-4635-B9D2-52FDA6B082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663" y="18122"/>
            <a:ext cx="3111949" cy="78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Angular 4/Angular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Released in 2017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Just Called “Angular” From now 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Backward compatibility with Angular 2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Reduced Size/More Compact/Faster Compiler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Most Changes under the hood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20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70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Angular 5/Angular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Backward compatibility with Angular 2 and 4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Most Changes under the hood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Most focus on speed and size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New HTTP module (old one is deprecated)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Changes with Pipes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21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61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2356"/>
            <a:ext cx="9144000" cy="935575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4313"/>
          </a:xfrm>
        </p:spPr>
        <p:txBody>
          <a:bodyPr>
            <a:noAutofit/>
          </a:bodyPr>
          <a:lstStyle/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57037-1BA5-4CBD-8260-3759DECD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kaushalya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22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42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Introduction to Angular – What and Why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Release History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727" y="18119"/>
            <a:ext cx="3111949" cy="78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9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What is Angular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Frontend JavaScript framework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Created &amp; maintained by Google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Used to build powerful front-end applications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Part of the very powerful MEAN stack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Angular and AngularJS are NOT the same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6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Why to use Angular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Rapid Development &amp; Code Generation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Code Organization &amp; Productivity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Dynamic Content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Cross Platform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Unit Testing Ready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7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5672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8DDA2E-58DE-40DB-B331-D176E41F4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4" y="1548510"/>
            <a:ext cx="9594165" cy="462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5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Build Tools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Data Binding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Templating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HTTP Module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Observables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Form Module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Directives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Pipes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Dependency Injection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Animation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6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601381"/>
          </a:xfrm>
        </p:spPr>
        <p:txBody>
          <a:bodyPr numCol="1"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Angular is a platform and framework for building client applications in HTML and TypeScript. Angular is itself written in TypeScript. It implements core and optional functionality as a set of TypeScript libraries that you import into your apps.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Modules (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NgModules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dirty="0"/>
              <a:t>The basic building blocks of an Angular application are </a:t>
            </a:r>
            <a:r>
              <a:rPr lang="en-IN" i="1" dirty="0" err="1"/>
              <a:t>NgModules</a:t>
            </a:r>
            <a:r>
              <a:rPr lang="en-IN" dirty="0"/>
              <a:t>, which provide a compilation context for </a:t>
            </a:r>
            <a:r>
              <a:rPr lang="en-IN" i="1" dirty="0"/>
              <a:t>components</a:t>
            </a:r>
            <a:r>
              <a:rPr lang="en-IN" dirty="0"/>
              <a:t>. </a:t>
            </a:r>
            <a:r>
              <a:rPr lang="en-IN" dirty="0" err="1"/>
              <a:t>NgModules</a:t>
            </a:r>
            <a:r>
              <a:rPr lang="en-IN" dirty="0"/>
              <a:t> collect related code into functional sets; an Angular app is defined by a set of </a:t>
            </a:r>
            <a:r>
              <a:rPr lang="en-IN" dirty="0" err="1"/>
              <a:t>NgModules</a:t>
            </a:r>
            <a:r>
              <a:rPr lang="en-IN" dirty="0"/>
              <a:t>. An app always has at least a </a:t>
            </a:r>
            <a:r>
              <a:rPr lang="en-IN" i="1" dirty="0"/>
              <a:t>root module</a:t>
            </a:r>
            <a:r>
              <a:rPr lang="en-IN" dirty="0"/>
              <a:t> (</a:t>
            </a:r>
            <a:r>
              <a:rPr lang="en-IN" b="1" i="1" dirty="0" err="1">
                <a:solidFill>
                  <a:srgbClr val="FF0000"/>
                </a:solidFill>
              </a:rPr>
              <a:t>AppModule-app.module.ts</a:t>
            </a:r>
            <a:r>
              <a:rPr lang="en-IN" b="1" i="1" dirty="0">
                <a:solidFill>
                  <a:srgbClr val="FF0000"/>
                </a:solidFill>
              </a:rPr>
              <a:t> - @</a:t>
            </a:r>
            <a:r>
              <a:rPr lang="en-IN" b="1" i="1" dirty="0" err="1">
                <a:solidFill>
                  <a:srgbClr val="FF0000"/>
                </a:solidFill>
              </a:rPr>
              <a:t>NgModule</a:t>
            </a:r>
            <a:r>
              <a:rPr lang="en-IN" dirty="0"/>
              <a:t>) that enables </a:t>
            </a:r>
            <a:r>
              <a:rPr lang="en-IN" b="1" i="1" dirty="0"/>
              <a:t>bootstrapping</a:t>
            </a:r>
            <a:r>
              <a:rPr lang="en-IN" dirty="0"/>
              <a:t>, and typically has many more </a:t>
            </a:r>
            <a:r>
              <a:rPr lang="en-IN" i="1" dirty="0"/>
              <a:t>feature modules</a:t>
            </a:r>
            <a:r>
              <a:rPr lang="en-IN" dirty="0"/>
              <a:t>.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3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601381"/>
          </a:xfrm>
        </p:spPr>
        <p:txBody>
          <a:bodyPr numCol="1">
            <a:normAutofit fontScale="92500"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  <a:p>
            <a:r>
              <a:rPr lang="en-IN" dirty="0"/>
              <a:t>Components define </a:t>
            </a:r>
            <a:r>
              <a:rPr lang="en-IN" i="1" dirty="0"/>
              <a:t>views</a:t>
            </a:r>
            <a:r>
              <a:rPr lang="en-IN" dirty="0"/>
              <a:t>, which are sets of screen elements that Angular can choose among and modify according to your program logic and data. Every app has at least a </a:t>
            </a:r>
            <a:r>
              <a:rPr lang="en-IN" b="1" i="1" dirty="0"/>
              <a:t>root component</a:t>
            </a:r>
            <a:r>
              <a:rPr lang="en-IN" dirty="0"/>
              <a:t>.(</a:t>
            </a:r>
            <a:r>
              <a:rPr lang="en-IN" b="1" i="1" dirty="0" err="1">
                <a:solidFill>
                  <a:srgbClr val="FF0000"/>
                </a:solidFill>
              </a:rPr>
              <a:t>app.component.ts</a:t>
            </a:r>
            <a:r>
              <a:rPr lang="en-IN" dirty="0"/>
              <a:t>)</a:t>
            </a:r>
          </a:p>
          <a:p>
            <a:r>
              <a:rPr lang="en-IN" dirty="0"/>
              <a:t>Components use </a:t>
            </a:r>
            <a:r>
              <a:rPr lang="en-IN" b="1" i="1" dirty="0"/>
              <a:t>services</a:t>
            </a:r>
            <a:r>
              <a:rPr lang="en-IN" dirty="0"/>
              <a:t>, which provide specific functionality not directly related to views. Service providers can be </a:t>
            </a:r>
            <a:r>
              <a:rPr lang="en-IN" i="1" dirty="0"/>
              <a:t>injected</a:t>
            </a:r>
            <a:r>
              <a:rPr lang="en-IN" dirty="0"/>
              <a:t> into components as </a:t>
            </a:r>
            <a:r>
              <a:rPr lang="en-IN" i="1" dirty="0"/>
              <a:t>dependencies</a:t>
            </a:r>
            <a:r>
              <a:rPr lang="en-IN" dirty="0"/>
              <a:t>, making your </a:t>
            </a:r>
            <a:r>
              <a:rPr lang="en-IN" b="1" i="1" dirty="0"/>
              <a:t>code modular, reusable, and efficient</a:t>
            </a:r>
            <a:r>
              <a:rPr lang="en-IN" dirty="0"/>
              <a:t>.</a:t>
            </a:r>
          </a:p>
          <a:p>
            <a:r>
              <a:rPr lang="en-IN" dirty="0"/>
              <a:t>Both components (</a:t>
            </a:r>
            <a:r>
              <a:rPr lang="en-IN" b="1" i="1" dirty="0"/>
              <a:t>@Component</a:t>
            </a:r>
            <a:r>
              <a:rPr lang="en-IN" dirty="0"/>
              <a:t>) and services (</a:t>
            </a:r>
            <a:r>
              <a:rPr lang="en-IN" b="1" i="1" dirty="0"/>
              <a:t>@Injectable</a:t>
            </a:r>
            <a:r>
              <a:rPr lang="en-IN" dirty="0"/>
              <a:t>) are simply classes, with </a:t>
            </a:r>
            <a:r>
              <a:rPr lang="en-IN" b="1" i="1" dirty="0">
                <a:solidFill>
                  <a:srgbClr val="FF0000"/>
                </a:solidFill>
              </a:rPr>
              <a:t>decorators</a:t>
            </a:r>
            <a:r>
              <a:rPr lang="en-IN" dirty="0"/>
              <a:t> that mark their type and provide metadata that tells Angular how to use them.</a:t>
            </a:r>
            <a:br>
              <a:rPr lang="en-IN" dirty="0"/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2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7879</TotalTime>
  <Words>1316</Words>
  <Application>Microsoft Office PowerPoint</Application>
  <PresentationFormat>Widescreen</PresentationFormat>
  <Paragraphs>202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Angular</vt:lpstr>
      <vt:lpstr>Introduction</vt:lpstr>
      <vt:lpstr>Topics</vt:lpstr>
      <vt:lpstr>What is Angular ?</vt:lpstr>
      <vt:lpstr>Why to use Angular ?</vt:lpstr>
      <vt:lpstr>Architecture</vt:lpstr>
      <vt:lpstr>Core Features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Installing Angular </vt:lpstr>
      <vt:lpstr>Major Version History </vt:lpstr>
      <vt:lpstr>AngularJS/Angular 1</vt:lpstr>
      <vt:lpstr>Angular 2</vt:lpstr>
      <vt:lpstr>Angular 4/Angular</vt:lpstr>
      <vt:lpstr>Angular 5/Angular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creator>raghu prasad</dc:creator>
  <cp:lastModifiedBy>raghu prasad</cp:lastModifiedBy>
  <cp:revision>589</cp:revision>
  <dcterms:created xsi:type="dcterms:W3CDTF">2017-06-25T15:07:02Z</dcterms:created>
  <dcterms:modified xsi:type="dcterms:W3CDTF">2022-07-12T14:14:13Z</dcterms:modified>
</cp:coreProperties>
</file>