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453" r:id="rId3"/>
    <p:sldId id="286" r:id="rId4"/>
    <p:sldId id="257" r:id="rId5"/>
    <p:sldId id="463" r:id="rId6"/>
    <p:sldId id="271" r:id="rId7"/>
    <p:sldId id="272" r:id="rId8"/>
    <p:sldId id="273" r:id="rId9"/>
    <p:sldId id="454" r:id="rId10"/>
    <p:sldId id="260" r:id="rId11"/>
    <p:sldId id="261" r:id="rId12"/>
    <p:sldId id="455" r:id="rId13"/>
    <p:sldId id="456" r:id="rId14"/>
    <p:sldId id="457" r:id="rId15"/>
    <p:sldId id="458" r:id="rId16"/>
    <p:sldId id="459" r:id="rId17"/>
    <p:sldId id="460" r:id="rId18"/>
    <p:sldId id="462" r:id="rId19"/>
    <p:sldId id="464"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4/3/2024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extLst>
      <p:ext uri="{BB962C8B-B14F-4D97-AF65-F5344CB8AC3E}">
        <p14:creationId xmlns:p14="http://schemas.microsoft.com/office/powerpoint/2010/main" val="17741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12</a:t>
            </a:fld>
            <a:endParaRPr lang="en-US"/>
          </a:p>
        </p:txBody>
      </p:sp>
    </p:spTree>
    <p:extLst>
      <p:ext uri="{BB962C8B-B14F-4D97-AF65-F5344CB8AC3E}">
        <p14:creationId xmlns:p14="http://schemas.microsoft.com/office/powerpoint/2010/main" val="1654905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13</a:t>
            </a:fld>
            <a:endParaRPr lang="en-US"/>
          </a:p>
        </p:txBody>
      </p:sp>
    </p:spTree>
    <p:extLst>
      <p:ext uri="{BB962C8B-B14F-4D97-AF65-F5344CB8AC3E}">
        <p14:creationId xmlns:p14="http://schemas.microsoft.com/office/powerpoint/2010/main" val="194811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14</a:t>
            </a:fld>
            <a:endParaRPr lang="en-US"/>
          </a:p>
        </p:txBody>
      </p:sp>
    </p:spTree>
    <p:extLst>
      <p:ext uri="{BB962C8B-B14F-4D97-AF65-F5344CB8AC3E}">
        <p14:creationId xmlns:p14="http://schemas.microsoft.com/office/powerpoint/2010/main" val="1959752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extLst>
      <p:ext uri="{BB962C8B-B14F-4D97-AF65-F5344CB8AC3E}">
        <p14:creationId xmlns:p14="http://schemas.microsoft.com/office/powerpoint/2010/main" val="271107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extLst>
      <p:ext uri="{BB962C8B-B14F-4D97-AF65-F5344CB8AC3E}">
        <p14:creationId xmlns:p14="http://schemas.microsoft.com/office/powerpoint/2010/main" val="404994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03-04-2024</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03-04-2024</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sharpcorner.com/article/top-10-cloud-service-provide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Cloud Computing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t>SME</a:t>
            </a:r>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Public Cloud</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F3E3D87-9A30-4657-BF0D-EB4681132D7B}"/>
              </a:ext>
            </a:extLst>
          </p:cNvPr>
          <p:cNvPicPr>
            <a:picLocks noChangeAspect="1"/>
          </p:cNvPicPr>
          <p:nvPr/>
        </p:nvPicPr>
        <p:blipFill>
          <a:blip r:embed="rId3"/>
          <a:stretch>
            <a:fillRect/>
          </a:stretch>
        </p:blipFill>
        <p:spPr>
          <a:xfrm>
            <a:off x="395926" y="1168924"/>
            <a:ext cx="11472420" cy="4665323"/>
          </a:xfrm>
          <a:prstGeom prst="rect">
            <a:avLst/>
          </a:prstGeom>
        </p:spPr>
      </p:pic>
    </p:spTree>
    <p:extLst>
      <p:ext uri="{BB962C8B-B14F-4D97-AF65-F5344CB8AC3E}">
        <p14:creationId xmlns:p14="http://schemas.microsoft.com/office/powerpoint/2010/main" val="31679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Private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91A5A65F-9F2D-46DD-BBA6-4DE95A56ED07}"/>
              </a:ext>
            </a:extLst>
          </p:cNvPr>
          <p:cNvPicPr>
            <a:picLocks noGrp="1" noChangeAspect="1"/>
          </p:cNvPicPr>
          <p:nvPr>
            <p:ph idx="1"/>
          </p:nvPr>
        </p:nvPicPr>
        <p:blipFill>
          <a:blip r:embed="rId3"/>
          <a:stretch>
            <a:fillRect/>
          </a:stretch>
        </p:blipFill>
        <p:spPr>
          <a:xfrm>
            <a:off x="697584" y="1204855"/>
            <a:ext cx="10656216" cy="4607165"/>
          </a:xfrm>
          <a:prstGeom prst="rect">
            <a:avLst/>
          </a:prstGeom>
        </p:spPr>
      </p:pic>
    </p:spTree>
    <p:extLst>
      <p:ext uri="{BB962C8B-B14F-4D97-AF65-F5344CB8AC3E}">
        <p14:creationId xmlns:p14="http://schemas.microsoft.com/office/powerpoint/2010/main" val="236987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Hybrid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93B2EDB0-AA7D-4411-B164-67390EB69CDA}"/>
              </a:ext>
            </a:extLst>
          </p:cNvPr>
          <p:cNvPicPr>
            <a:picLocks noGrp="1" noChangeAspect="1"/>
          </p:cNvPicPr>
          <p:nvPr>
            <p:ph idx="1"/>
          </p:nvPr>
        </p:nvPicPr>
        <p:blipFill>
          <a:blip r:embed="rId3"/>
          <a:stretch>
            <a:fillRect/>
          </a:stretch>
        </p:blipFill>
        <p:spPr>
          <a:xfrm>
            <a:off x="660400" y="1609360"/>
            <a:ext cx="10693400" cy="4212368"/>
          </a:xfrm>
          <a:prstGeom prst="rect">
            <a:avLst/>
          </a:prstGeom>
        </p:spPr>
      </p:pic>
    </p:spTree>
    <p:extLst>
      <p:ext uri="{BB962C8B-B14F-4D97-AF65-F5344CB8AC3E}">
        <p14:creationId xmlns:p14="http://schemas.microsoft.com/office/powerpoint/2010/main" val="195707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a:t>
            </a:r>
            <a:r>
              <a:rPr lang="en-IN" dirty="0" err="1"/>
              <a:t>IaaSS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E7CE7123-D006-4366-BAF4-9594E1705418}"/>
              </a:ext>
            </a:extLst>
          </p:cNvPr>
          <p:cNvPicPr>
            <a:picLocks noGrp="1" noChangeAspect="1"/>
          </p:cNvPicPr>
          <p:nvPr>
            <p:ph idx="1"/>
          </p:nvPr>
        </p:nvPicPr>
        <p:blipFill>
          <a:blip r:embed="rId3"/>
          <a:stretch>
            <a:fillRect/>
          </a:stretch>
        </p:blipFill>
        <p:spPr>
          <a:xfrm>
            <a:off x="1055700" y="1225485"/>
            <a:ext cx="10080599" cy="4951478"/>
          </a:xfrm>
          <a:prstGeom prst="rect">
            <a:avLst/>
          </a:prstGeom>
        </p:spPr>
      </p:pic>
    </p:spTree>
    <p:extLst>
      <p:ext uri="{BB962C8B-B14F-4D97-AF65-F5344CB8AC3E}">
        <p14:creationId xmlns:p14="http://schemas.microsoft.com/office/powerpoint/2010/main" val="419771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PaaS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6FF405E-19F7-41C2-AB23-9D94F5BCA3EB}"/>
              </a:ext>
            </a:extLst>
          </p:cNvPr>
          <p:cNvPicPr>
            <a:picLocks noChangeAspect="1"/>
          </p:cNvPicPr>
          <p:nvPr/>
        </p:nvPicPr>
        <p:blipFill>
          <a:blip r:embed="rId3"/>
          <a:stretch>
            <a:fillRect/>
          </a:stretch>
        </p:blipFill>
        <p:spPr>
          <a:xfrm>
            <a:off x="0" y="980388"/>
            <a:ext cx="12192000" cy="5040344"/>
          </a:xfrm>
          <a:prstGeom prst="rect">
            <a:avLst/>
          </a:prstGeom>
        </p:spPr>
      </p:pic>
    </p:spTree>
    <p:extLst>
      <p:ext uri="{BB962C8B-B14F-4D97-AF65-F5344CB8AC3E}">
        <p14:creationId xmlns:p14="http://schemas.microsoft.com/office/powerpoint/2010/main" val="401266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SaaS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0DA5E9DC-0E76-44D1-AF01-DCA6BB97FC7E}"/>
              </a:ext>
            </a:extLst>
          </p:cNvPr>
          <p:cNvPicPr>
            <a:picLocks noChangeAspect="1"/>
          </p:cNvPicPr>
          <p:nvPr/>
        </p:nvPicPr>
        <p:blipFill>
          <a:blip r:embed="rId3"/>
          <a:stretch>
            <a:fillRect/>
          </a:stretch>
        </p:blipFill>
        <p:spPr>
          <a:xfrm>
            <a:off x="735290" y="1167147"/>
            <a:ext cx="11019935" cy="5035550"/>
          </a:xfrm>
          <a:prstGeom prst="rect">
            <a:avLst/>
          </a:prstGeom>
        </p:spPr>
      </p:pic>
    </p:spTree>
    <p:extLst>
      <p:ext uri="{BB962C8B-B14F-4D97-AF65-F5344CB8AC3E}">
        <p14:creationId xmlns:p14="http://schemas.microsoft.com/office/powerpoint/2010/main" val="2849342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Major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35AAAC-B489-4E32-8C24-5537CE59A6A0}"/>
              </a:ext>
            </a:extLst>
          </p:cNvPr>
          <p:cNvSpPr/>
          <p:nvPr/>
        </p:nvSpPr>
        <p:spPr>
          <a:xfrm>
            <a:off x="1112363" y="1441657"/>
            <a:ext cx="9860437" cy="4093428"/>
          </a:xfrm>
          <a:prstGeom prst="rect">
            <a:avLst/>
          </a:prstGeom>
        </p:spPr>
        <p:txBody>
          <a:bodyPr wrap="square">
            <a:spAutoFit/>
          </a:bodyPr>
          <a:lstStyle/>
          <a:p>
            <a:pPr>
              <a:buFont typeface="+mj-lt"/>
              <a:buAutoNum type="arabicPeriod"/>
            </a:pPr>
            <a:r>
              <a:rPr lang="en-US" sz="2000" b="1" dirty="0">
                <a:solidFill>
                  <a:srgbClr val="212121"/>
                </a:solidFill>
                <a:latin typeface="Arial Black" panose="020B0A04020102020204" pitchFamily="34" charset="0"/>
              </a:rPr>
              <a:t>Amazon Web Services (AWS)</a:t>
            </a:r>
          </a:p>
          <a:p>
            <a:pPr>
              <a:buFont typeface="+mj-lt"/>
              <a:buAutoNum type="arabicPeriod"/>
            </a:pPr>
            <a:r>
              <a:rPr lang="en-US" sz="2000" b="1" dirty="0">
                <a:solidFill>
                  <a:srgbClr val="212121"/>
                </a:solidFill>
                <a:latin typeface="Arial Black" panose="020B0A04020102020204" pitchFamily="34" charset="0"/>
              </a:rPr>
              <a:t>Microsoft Azure</a:t>
            </a:r>
          </a:p>
          <a:p>
            <a:pPr>
              <a:buFont typeface="+mj-lt"/>
              <a:buAutoNum type="arabicPeriod"/>
            </a:pPr>
            <a:r>
              <a:rPr lang="en-US" sz="2000" b="1" dirty="0">
                <a:solidFill>
                  <a:srgbClr val="212121"/>
                </a:solidFill>
                <a:latin typeface="Arial Black" panose="020B0A04020102020204" pitchFamily="34" charset="0"/>
              </a:rPr>
              <a:t>Google Cloud</a:t>
            </a:r>
          </a:p>
          <a:p>
            <a:pPr>
              <a:buFont typeface="+mj-lt"/>
              <a:buAutoNum type="arabicPeriod"/>
            </a:pPr>
            <a:r>
              <a:rPr lang="en-US" sz="2000" b="1" dirty="0">
                <a:solidFill>
                  <a:srgbClr val="212121"/>
                </a:solidFill>
                <a:latin typeface="Arial Black" panose="020B0A04020102020204" pitchFamily="34" charset="0"/>
              </a:rPr>
              <a:t>Alibaba Cloud</a:t>
            </a:r>
          </a:p>
          <a:p>
            <a:pPr>
              <a:buFont typeface="+mj-lt"/>
              <a:buAutoNum type="arabicPeriod"/>
            </a:pPr>
            <a:r>
              <a:rPr lang="en-US" sz="2000" b="1" dirty="0">
                <a:solidFill>
                  <a:srgbClr val="212121"/>
                </a:solidFill>
                <a:latin typeface="Arial Black" panose="020B0A04020102020204" pitchFamily="34" charset="0"/>
              </a:rPr>
              <a:t>IBM Cloud</a:t>
            </a:r>
          </a:p>
          <a:p>
            <a:pPr>
              <a:buFont typeface="+mj-lt"/>
              <a:buAutoNum type="arabicPeriod"/>
            </a:pPr>
            <a:r>
              <a:rPr lang="en-US" sz="2000" b="1" dirty="0">
                <a:solidFill>
                  <a:srgbClr val="212121"/>
                </a:solidFill>
                <a:latin typeface="Arial Black" panose="020B0A04020102020204" pitchFamily="34" charset="0"/>
              </a:rPr>
              <a:t>Oracle</a:t>
            </a:r>
          </a:p>
          <a:p>
            <a:pPr>
              <a:buFont typeface="+mj-lt"/>
              <a:buAutoNum type="arabicPeriod"/>
            </a:pPr>
            <a:r>
              <a:rPr lang="en-US" sz="2000" b="1" dirty="0">
                <a:solidFill>
                  <a:srgbClr val="212121"/>
                </a:solidFill>
                <a:latin typeface="Arial Black" panose="020B0A04020102020204" pitchFamily="34" charset="0"/>
              </a:rPr>
              <a:t>Salesforce</a:t>
            </a:r>
          </a:p>
          <a:p>
            <a:pPr>
              <a:buFont typeface="+mj-lt"/>
              <a:buAutoNum type="arabicPeriod"/>
            </a:pPr>
            <a:r>
              <a:rPr lang="en-US" sz="2000" b="1" dirty="0">
                <a:solidFill>
                  <a:srgbClr val="212121"/>
                </a:solidFill>
                <a:latin typeface="Arial Black" panose="020B0A04020102020204" pitchFamily="34" charset="0"/>
              </a:rPr>
              <a:t>SAP</a:t>
            </a:r>
          </a:p>
          <a:p>
            <a:pPr>
              <a:buFont typeface="+mj-lt"/>
              <a:buAutoNum type="arabicPeriod"/>
            </a:pPr>
            <a:r>
              <a:rPr lang="en-US" sz="2000" b="1" dirty="0">
                <a:solidFill>
                  <a:srgbClr val="212121"/>
                </a:solidFill>
                <a:latin typeface="Arial Black" panose="020B0A04020102020204" pitchFamily="34" charset="0"/>
              </a:rPr>
              <a:t>Rackspace Cloud</a:t>
            </a:r>
          </a:p>
          <a:p>
            <a:pPr>
              <a:buFont typeface="+mj-lt"/>
              <a:buAutoNum type="arabicPeriod"/>
            </a:pPr>
            <a:r>
              <a:rPr lang="en-US" sz="2000" b="1" dirty="0">
                <a:solidFill>
                  <a:srgbClr val="212121"/>
                </a:solidFill>
                <a:latin typeface="Arial Black" panose="020B0A04020102020204" pitchFamily="34" charset="0"/>
              </a:rPr>
              <a:t>VMWare</a:t>
            </a:r>
            <a:endParaRPr lang="en-US" sz="2000" b="1" i="0" dirty="0">
              <a:solidFill>
                <a:srgbClr val="212121"/>
              </a:solidFill>
              <a:effectLst/>
              <a:latin typeface="Arial Black" panose="020B0A04020102020204" pitchFamily="34" charset="0"/>
            </a:endParaRPr>
          </a:p>
          <a:p>
            <a:endParaRPr lang="en-US" sz="2000" b="1" dirty="0">
              <a:solidFill>
                <a:srgbClr val="212121"/>
              </a:solidFill>
              <a:latin typeface="Arial Black" panose="020B0A04020102020204" pitchFamily="34" charset="0"/>
            </a:endParaRPr>
          </a:p>
          <a:p>
            <a:r>
              <a:rPr lang="en-US" sz="2000" dirty="0">
                <a:latin typeface="Arial Black" panose="020B0A04020102020204" pitchFamily="34" charset="0"/>
                <a:hlinkClick r:id="rId3"/>
              </a:rPr>
              <a:t>https://www.c-sharpcorner.com/article/top-10-cloud-service-providers/</a:t>
            </a:r>
            <a:endParaRPr lang="en-US" sz="2000" b="1" i="0" dirty="0">
              <a:solidFill>
                <a:srgbClr val="212121"/>
              </a:solidFill>
              <a:effectLst/>
              <a:latin typeface="Arial Black" panose="020B0A04020102020204" pitchFamily="34" charset="0"/>
            </a:endParaRPr>
          </a:p>
        </p:txBody>
      </p:sp>
    </p:spTree>
    <p:extLst>
      <p:ext uri="{BB962C8B-B14F-4D97-AF65-F5344CB8AC3E}">
        <p14:creationId xmlns:p14="http://schemas.microsoft.com/office/powerpoint/2010/main" val="120121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3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5AC579-E4BB-493E-AA2D-63FCC8D54A92}"/>
              </a:ext>
            </a:extLst>
          </p:cNvPr>
          <p:cNvPicPr>
            <a:picLocks noChangeAspect="1"/>
          </p:cNvPicPr>
          <p:nvPr/>
        </p:nvPicPr>
        <p:blipFill>
          <a:blip r:embed="rId3"/>
          <a:stretch>
            <a:fillRect/>
          </a:stretch>
        </p:blipFill>
        <p:spPr>
          <a:xfrm>
            <a:off x="735291" y="1009440"/>
            <a:ext cx="10275216" cy="5221678"/>
          </a:xfrm>
          <a:prstGeom prst="rect">
            <a:avLst/>
          </a:prstGeom>
        </p:spPr>
      </p:pic>
    </p:spTree>
    <p:extLst>
      <p:ext uri="{BB962C8B-B14F-4D97-AF65-F5344CB8AC3E}">
        <p14:creationId xmlns:p14="http://schemas.microsoft.com/office/powerpoint/2010/main" val="4077736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AE9-B913-461C-9D95-633B7D3CCE63}"/>
              </a:ext>
            </a:extLst>
          </p:cNvPr>
          <p:cNvSpPr>
            <a:spLocks noGrp="1"/>
          </p:cNvSpPr>
          <p:nvPr>
            <p:ph type="title"/>
          </p:nvPr>
        </p:nvSpPr>
        <p:spPr/>
        <p:txBody>
          <a:bodyPr/>
          <a:lstStyle/>
          <a:p>
            <a:r>
              <a:rPr lang="en-US" dirty="0"/>
              <a:t>Key Advantages of Cloud Computing</a:t>
            </a:r>
          </a:p>
        </p:txBody>
      </p:sp>
      <p:sp>
        <p:nvSpPr>
          <p:cNvPr id="3" name="Content Placeholder 2">
            <a:extLst>
              <a:ext uri="{FF2B5EF4-FFF2-40B4-BE49-F238E27FC236}">
                <a16:creationId xmlns:a16="http://schemas.microsoft.com/office/drawing/2014/main" id="{98BC78DF-C8D3-47C7-B135-67EFF15BDFFC}"/>
              </a:ext>
            </a:extLst>
          </p:cNvPr>
          <p:cNvSpPr>
            <a:spLocks noGrp="1"/>
          </p:cNvSpPr>
          <p:nvPr>
            <p:ph idx="1"/>
          </p:nvPr>
        </p:nvSpPr>
        <p:spPr/>
        <p:txBody>
          <a:bodyPr>
            <a:normAutofit fontScale="62500" lnSpcReduction="20000"/>
          </a:bodyPr>
          <a:lstStyle/>
          <a:p>
            <a:r>
              <a:rPr lang="en-US" b="1" dirty="0">
                <a:latin typeface="Arial Black" panose="020B0A04020102020204" pitchFamily="34" charset="0"/>
              </a:rPr>
              <a:t>1. Cloud computing allows a business to cut their operational and fixed monthly costs of hardware, databases, servers, software licenses. Eventually, it will reduce the need for IT resources, including people. All hardware, database servers, web servers, software, products, and services are hosted in the cloud and added to an account as needed. </a:t>
            </a:r>
          </a:p>
          <a:p>
            <a:r>
              <a:rPr lang="en-US" b="1" dirty="0">
                <a:latin typeface="Arial Black" panose="020B0A04020102020204" pitchFamily="34" charset="0"/>
              </a:rPr>
              <a:t>2. Cloud computing offers 24/7 uptime (99.99% uptime). Cloud servers and data centers are managed by the cloud service provided. Therefore, there is no need for employee management. </a:t>
            </a:r>
          </a:p>
          <a:p>
            <a:r>
              <a:rPr lang="en-US" b="1" dirty="0">
                <a:latin typeface="Arial Black" panose="020B0A04020102020204" pitchFamily="34" charset="0"/>
              </a:rPr>
              <a:t>3. Cloud computing is scalable and reliable. There is no limit to the number of users or resources. Furthermore, the cloud increases processing and resources as needed. If you do not need resources, you can always scale down. </a:t>
            </a:r>
          </a:p>
          <a:p>
            <a:r>
              <a:rPr lang="en-US" b="1" dirty="0">
                <a:latin typeface="Arial Black" panose="020B0A04020102020204" pitchFamily="34" charset="0"/>
              </a:rPr>
              <a:t>4. Cloud computing provides maintainability and automatic updates of new software, OS, databases, and third-party software. It also reduces IT labor cost for a business. </a:t>
            </a:r>
          </a:p>
          <a:p>
            <a:r>
              <a:rPr lang="en-US" b="1" dirty="0">
                <a:latin typeface="Arial Black" panose="020B0A04020102020204" pitchFamily="34" charset="0"/>
              </a:rPr>
              <a:t>5. Cloud service providers have data centers in various locations, which makes them faster and more reliable. Larger companies such as Microsoft and AWS even have data centers around the world.</a:t>
            </a:r>
          </a:p>
          <a:p>
            <a:endParaRPr lang="en-US" dirty="0"/>
          </a:p>
        </p:txBody>
      </p:sp>
    </p:spTree>
    <p:extLst>
      <p:ext uri="{BB962C8B-B14F-4D97-AF65-F5344CB8AC3E}">
        <p14:creationId xmlns:p14="http://schemas.microsoft.com/office/powerpoint/2010/main" val="120038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AE9-B913-461C-9D95-633B7D3CCE63}"/>
              </a:ext>
            </a:extLst>
          </p:cNvPr>
          <p:cNvSpPr>
            <a:spLocks noGrp="1"/>
          </p:cNvSpPr>
          <p:nvPr>
            <p:ph type="title"/>
          </p:nvPr>
        </p:nvSpPr>
        <p:spPr/>
        <p:txBody>
          <a:bodyPr/>
          <a:lstStyle/>
          <a:p>
            <a:r>
              <a:rPr lang="en-US" dirty="0"/>
              <a:t>Certification-Roadmap</a:t>
            </a:r>
          </a:p>
        </p:txBody>
      </p:sp>
      <p:sp>
        <p:nvSpPr>
          <p:cNvPr id="3" name="Content Placeholder 2">
            <a:extLst>
              <a:ext uri="{FF2B5EF4-FFF2-40B4-BE49-F238E27FC236}">
                <a16:creationId xmlns:a16="http://schemas.microsoft.com/office/drawing/2014/main" id="{98BC78DF-C8D3-47C7-B135-67EFF15BDFFC}"/>
              </a:ext>
            </a:extLst>
          </p:cNvPr>
          <p:cNvSpPr>
            <a:spLocks noGrp="1"/>
          </p:cNvSpPr>
          <p:nvPr>
            <p:ph idx="1"/>
          </p:nvPr>
        </p:nvSpPr>
        <p:spPr/>
        <p:txBody>
          <a:bodyPr>
            <a:normAutofit/>
          </a:bodyPr>
          <a:lstStyle/>
          <a:p>
            <a:endParaRPr lang="en-US" dirty="0"/>
          </a:p>
        </p:txBody>
      </p:sp>
      <p:pic>
        <p:nvPicPr>
          <p:cNvPr id="5" name="Picture 4">
            <a:extLst>
              <a:ext uri="{FF2B5EF4-FFF2-40B4-BE49-F238E27FC236}">
                <a16:creationId xmlns:a16="http://schemas.microsoft.com/office/drawing/2014/main" id="{5257F6D4-6065-017B-48A8-44903A320C30}"/>
              </a:ext>
            </a:extLst>
          </p:cNvPr>
          <p:cNvPicPr>
            <a:picLocks noChangeAspect="1"/>
          </p:cNvPicPr>
          <p:nvPr/>
        </p:nvPicPr>
        <p:blipFill>
          <a:blip r:embed="rId2"/>
          <a:stretch>
            <a:fillRect/>
          </a:stretch>
        </p:blipFill>
        <p:spPr>
          <a:xfrm>
            <a:off x="838200" y="1690688"/>
            <a:ext cx="10402957" cy="4486275"/>
          </a:xfrm>
          <a:prstGeom prst="rect">
            <a:avLst/>
          </a:prstGeom>
        </p:spPr>
      </p:pic>
    </p:spTree>
    <p:extLst>
      <p:ext uri="{BB962C8B-B14F-4D97-AF65-F5344CB8AC3E}">
        <p14:creationId xmlns:p14="http://schemas.microsoft.com/office/powerpoint/2010/main" val="207322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a:t>
            </a:r>
          </a:p>
          <a:p>
            <a:r>
              <a:rPr lang="en-IN" sz="3200" dirty="0"/>
              <a:t>Total of 29 years of experience</a:t>
            </a:r>
          </a:p>
          <a:p>
            <a:r>
              <a:rPr lang="en-IN" sz="3200" dirty="0"/>
              <a:t>7 years as a lecturer in an Engineering College</a:t>
            </a:r>
          </a:p>
          <a:p>
            <a:r>
              <a:rPr lang="en-IN" sz="3200" dirty="0"/>
              <a:t>22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Computing</a:t>
            </a:r>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lnSpcReduction="1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New Horizon College of </a:t>
            </a:r>
            <a:r>
              <a:rPr lang="en-IN" sz="3200" b="1" i="1" dirty="0" err="1"/>
              <a:t>Engineering,Bengaluru</a:t>
            </a:r>
            <a:endParaRPr lang="en-IN" sz="3200" b="1" i="1" dirty="0"/>
          </a:p>
          <a:p>
            <a:r>
              <a:rPr lang="en-IN" sz="3200" b="1" i="1" dirty="0"/>
              <a:t>BGSIT- Bellur, Malnad Engineering College-Hassan, NIE-Mysore, MYCEM, Mysore, NIT-</a:t>
            </a:r>
            <a:r>
              <a:rPr lang="en-IN" sz="3200" b="1" i="1" dirty="0" err="1"/>
              <a:t>Manipur,SIT</a:t>
            </a:r>
            <a:r>
              <a:rPr lang="en-IN" sz="3200" b="1" i="1" dirty="0"/>
              <a:t>-</a:t>
            </a:r>
            <a:r>
              <a:rPr lang="en-IN" sz="3200" b="1" i="1" dirty="0" err="1"/>
              <a:t>Tumakuru</a:t>
            </a:r>
            <a:endParaRPr lang="en-IN" sz="3200" b="1" i="1" dirty="0"/>
          </a:p>
          <a:p>
            <a:r>
              <a:rPr lang="en-IN" sz="3200" b="1" i="1" dirty="0"/>
              <a:t>Sindhi College, SB College of Management, Bengaluru</a:t>
            </a:r>
          </a:p>
          <a:p>
            <a:r>
              <a:rPr lang="en-IN" sz="3200" b="1" i="1" dirty="0">
                <a:solidFill>
                  <a:srgbClr val="C00000"/>
                </a:solidFill>
              </a:rPr>
              <a:t>IT Companies</a:t>
            </a:r>
          </a:p>
          <a:p>
            <a:r>
              <a:rPr lang="en-IN" sz="3200" b="1" i="1" dirty="0"/>
              <a:t>L &amp; T – Mysore,NextGen-Bengaluru,Philips-Bengaluru,Incarnus-Chennai,Aspire </a:t>
            </a:r>
            <a:r>
              <a:rPr lang="en-IN" sz="3200" b="1" i="1" dirty="0" err="1"/>
              <a:t>Systems,IQVIA</a:t>
            </a:r>
            <a:r>
              <a:rPr lang="en-IN" sz="3200" b="1" i="1" dirty="0"/>
              <a:t>-Chennai, </a:t>
            </a:r>
          </a:p>
          <a:p>
            <a:r>
              <a:rPr lang="en-IN" sz="3200" b="1" i="1" dirty="0" err="1"/>
              <a:t>Sony,L</a:t>
            </a:r>
            <a:r>
              <a:rPr lang="en-IN" sz="3200" b="1" i="1" dirty="0"/>
              <a:t> &amp; </a:t>
            </a:r>
            <a:r>
              <a:rPr lang="en-IN" sz="3200" b="1" i="1" dirty="0" err="1"/>
              <a:t>T,iNube,Operative,FlatWorld</a:t>
            </a:r>
            <a:r>
              <a:rPr lang="en-IN" sz="3200" b="1" i="1" dirty="0"/>
              <a:t> -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Introduction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8EF4DD6-DD01-4C41-80D2-DD961FAF6D70}"/>
              </a:ext>
            </a:extLst>
          </p:cNvPr>
          <p:cNvPicPr>
            <a:picLocks noChangeAspect="1"/>
          </p:cNvPicPr>
          <p:nvPr/>
        </p:nvPicPr>
        <p:blipFill>
          <a:blip r:embed="rId3"/>
          <a:stretch>
            <a:fillRect/>
          </a:stretch>
        </p:blipFill>
        <p:spPr>
          <a:xfrm>
            <a:off x="650449" y="999241"/>
            <a:ext cx="10972800" cy="5356092"/>
          </a:xfrm>
          <a:prstGeom prst="rect">
            <a:avLst/>
          </a:prstGeom>
        </p:spPr>
      </p:pic>
    </p:spTree>
    <p:extLst>
      <p:ext uri="{BB962C8B-B14F-4D97-AF65-F5344CB8AC3E}">
        <p14:creationId xmlns:p14="http://schemas.microsoft.com/office/powerpoint/2010/main" val="420516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F734-40BF-441D-B495-3337EEDFA0E2}"/>
              </a:ext>
            </a:extLst>
          </p:cNvPr>
          <p:cNvSpPr>
            <a:spLocks noGrp="1"/>
          </p:cNvSpPr>
          <p:nvPr>
            <p:ph type="title"/>
          </p:nvPr>
        </p:nvSpPr>
        <p:spPr/>
        <p:txBody>
          <a:bodyPr/>
          <a:lstStyle/>
          <a:p>
            <a:r>
              <a:rPr lang="en-US" dirty="0"/>
              <a:t>What is Cloud Computing ?</a:t>
            </a:r>
          </a:p>
        </p:txBody>
      </p:sp>
      <p:sp>
        <p:nvSpPr>
          <p:cNvPr id="3" name="Content Placeholder 2">
            <a:extLst>
              <a:ext uri="{FF2B5EF4-FFF2-40B4-BE49-F238E27FC236}">
                <a16:creationId xmlns:a16="http://schemas.microsoft.com/office/drawing/2014/main" id="{138E9A25-E5D8-4E2E-9A8E-E7AD660703A4}"/>
              </a:ext>
            </a:extLst>
          </p:cNvPr>
          <p:cNvSpPr>
            <a:spLocks noGrp="1"/>
          </p:cNvSpPr>
          <p:nvPr>
            <p:ph idx="1"/>
          </p:nvPr>
        </p:nvSpPr>
        <p:spPr/>
        <p:txBody>
          <a:bodyPr/>
          <a:lstStyle/>
          <a:p>
            <a:r>
              <a:rPr lang="en-US" dirty="0"/>
              <a:t>Cloud computing is Web-based computing which allows businesses and individuals to consume computing resources such as virtual machines, databases, processing, memory, services, storage, messaging, events, and pay-as-you-go. Cloud services often improve upon older ones. </a:t>
            </a:r>
          </a:p>
          <a:p>
            <a:r>
              <a:rPr lang="en-US" dirty="0"/>
              <a:t>For example, the pay-as-you-go model charges for resources as they are used. Unlike traditional computing, if you do not use any resources, you do not need to pay. Similar to a water connection or an electricity line, you have a meter and this meter keeps track of your monthly usage. You then pay for that usage at a given rate.</a:t>
            </a:r>
          </a:p>
        </p:txBody>
      </p:sp>
    </p:spTree>
    <p:extLst>
      <p:ext uri="{BB962C8B-B14F-4D97-AF65-F5344CB8AC3E}">
        <p14:creationId xmlns:p14="http://schemas.microsoft.com/office/powerpoint/2010/main" val="175470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Introduction</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9F6076F2-9618-4930-8AF9-A0080DB996DF}"/>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257B999B-D267-43DF-BDDB-AC957F00BF0B}"/>
              </a:ext>
            </a:extLst>
          </p:cNvPr>
          <p:cNvPicPr>
            <a:picLocks noChangeAspect="1"/>
          </p:cNvPicPr>
          <p:nvPr/>
        </p:nvPicPr>
        <p:blipFill>
          <a:blip r:embed="rId3"/>
          <a:stretch>
            <a:fillRect/>
          </a:stretch>
        </p:blipFill>
        <p:spPr>
          <a:xfrm>
            <a:off x="961534" y="1182448"/>
            <a:ext cx="10633435" cy="5161114"/>
          </a:xfrm>
          <a:prstGeom prst="rect">
            <a:avLst/>
          </a:prstGeom>
        </p:spPr>
      </p:pic>
    </p:spTree>
    <p:extLst>
      <p:ext uri="{BB962C8B-B14F-4D97-AF65-F5344CB8AC3E}">
        <p14:creationId xmlns:p14="http://schemas.microsoft.com/office/powerpoint/2010/main" val="284370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Benefits of Cloud Computing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7709716-6269-4E0D-97F5-562C293DB8D9}"/>
              </a:ext>
            </a:extLst>
          </p:cNvPr>
          <p:cNvPicPr>
            <a:picLocks noChangeAspect="1"/>
          </p:cNvPicPr>
          <p:nvPr/>
        </p:nvPicPr>
        <p:blipFill>
          <a:blip r:embed="rId2"/>
          <a:stretch>
            <a:fillRect/>
          </a:stretch>
        </p:blipFill>
        <p:spPr>
          <a:xfrm>
            <a:off x="132833" y="1131217"/>
            <a:ext cx="11926334" cy="5266030"/>
          </a:xfrm>
          <a:prstGeom prst="rect">
            <a:avLst/>
          </a:prstGeom>
        </p:spPr>
      </p:pic>
    </p:spTree>
    <p:extLst>
      <p:ext uri="{BB962C8B-B14F-4D97-AF65-F5344CB8AC3E}">
        <p14:creationId xmlns:p14="http://schemas.microsoft.com/office/powerpoint/2010/main" val="246769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Products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0602635-0C31-42CC-8D96-A4746336D758}"/>
              </a:ext>
            </a:extLst>
          </p:cNvPr>
          <p:cNvPicPr>
            <a:picLocks noChangeAspect="1"/>
          </p:cNvPicPr>
          <p:nvPr/>
        </p:nvPicPr>
        <p:blipFill>
          <a:blip r:embed="rId2"/>
          <a:stretch>
            <a:fillRect/>
          </a:stretch>
        </p:blipFill>
        <p:spPr>
          <a:xfrm>
            <a:off x="735290" y="797473"/>
            <a:ext cx="10944519" cy="5263053"/>
          </a:xfrm>
          <a:prstGeom prst="rect">
            <a:avLst/>
          </a:prstGeom>
        </p:spPr>
      </p:pic>
    </p:spTree>
    <p:extLst>
      <p:ext uri="{BB962C8B-B14F-4D97-AF65-F5344CB8AC3E}">
        <p14:creationId xmlns:p14="http://schemas.microsoft.com/office/powerpoint/2010/main" val="83504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Computing Models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D6D52E-53E9-4E7A-8253-05374793188C}"/>
              </a:ext>
            </a:extLst>
          </p:cNvPr>
          <p:cNvPicPr>
            <a:picLocks noChangeAspect="1"/>
          </p:cNvPicPr>
          <p:nvPr/>
        </p:nvPicPr>
        <p:blipFill>
          <a:blip r:embed="rId2"/>
          <a:stretch>
            <a:fillRect/>
          </a:stretch>
        </p:blipFill>
        <p:spPr>
          <a:xfrm>
            <a:off x="537328" y="1091733"/>
            <a:ext cx="11246177" cy="4770319"/>
          </a:xfrm>
          <a:prstGeom prst="rect">
            <a:avLst/>
          </a:prstGeom>
        </p:spPr>
      </p:pic>
    </p:spTree>
    <p:extLst>
      <p:ext uri="{BB962C8B-B14F-4D97-AF65-F5344CB8AC3E}">
        <p14:creationId xmlns:p14="http://schemas.microsoft.com/office/powerpoint/2010/main" val="1097051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2738</TotalTime>
  <Words>938</Words>
  <Application>Microsoft Office PowerPoint</Application>
  <PresentationFormat>Widescreen</PresentationFormat>
  <Paragraphs>97</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Calibri Light</vt:lpstr>
      <vt:lpstr>Office Theme</vt:lpstr>
      <vt:lpstr>Cloud Computing</vt:lpstr>
      <vt:lpstr>Introduction</vt:lpstr>
      <vt:lpstr>Major clients</vt:lpstr>
      <vt:lpstr>Introduction</vt:lpstr>
      <vt:lpstr>What is Cloud Computing ?</vt:lpstr>
      <vt:lpstr>Introduction</vt:lpstr>
      <vt:lpstr>Benefits of Cloud Computing</vt:lpstr>
      <vt:lpstr>Cloud Products</vt:lpstr>
      <vt:lpstr>Cloud Computing Models</vt:lpstr>
      <vt:lpstr>Public Cloud</vt:lpstr>
      <vt:lpstr>Private Cloud</vt:lpstr>
      <vt:lpstr>Hybrid Cloud</vt:lpstr>
      <vt:lpstr>Service Model - IaaSS</vt:lpstr>
      <vt:lpstr>Service Model - PaaS</vt:lpstr>
      <vt:lpstr>Service Model - SaaS</vt:lpstr>
      <vt:lpstr>Major Cloud Providers </vt:lpstr>
      <vt:lpstr>Top 3 Cloud Providers </vt:lpstr>
      <vt:lpstr>Key Advantages of Cloud Computing</vt:lpstr>
      <vt:lpstr>Certification-Roadmap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 konandur</cp:lastModifiedBy>
  <cp:revision>154</cp:revision>
  <dcterms:created xsi:type="dcterms:W3CDTF">2018-01-28T06:02:15Z</dcterms:created>
  <dcterms:modified xsi:type="dcterms:W3CDTF">2024-04-03T00:09:52Z</dcterms:modified>
</cp:coreProperties>
</file>