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256" r:id="rId2"/>
    <p:sldId id="257" r:id="rId3"/>
    <p:sldId id="397" r:id="rId4"/>
    <p:sldId id="398" r:id="rId5"/>
    <p:sldId id="399" r:id="rId6"/>
    <p:sldId id="401" r:id="rId7"/>
    <p:sldId id="400" r:id="rId8"/>
    <p:sldId id="402" r:id="rId9"/>
    <p:sldId id="403" r:id="rId10"/>
    <p:sldId id="404" r:id="rId11"/>
    <p:sldId id="405"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89962" autoAdjust="0"/>
  </p:normalViewPr>
  <p:slideViewPr>
    <p:cSldViewPr snapToGrid="0">
      <p:cViewPr varScale="1">
        <p:scale>
          <a:sx n="78" d="100"/>
          <a:sy n="78" d="100"/>
        </p:scale>
        <p:origin x="73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19-12-2021</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19-12-2021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19-12-2021</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19-12-2021</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19-12-2021</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19-12-2021</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19-12-2021</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19-12-2021</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19-12-2021</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19-12-2021</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19-12-2021</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19-12-2021</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19-12-2021</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19-12-2021</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thereum.org/en/developers/docs/accou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hereum.org/en/developers/docs/smart-contra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pfs.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1574"/>
            <a:ext cx="9144000" cy="935575"/>
          </a:xfrm>
        </p:spPr>
        <p:txBody>
          <a:bodyPr>
            <a:normAutofit/>
          </a:bodyPr>
          <a:lstStyle/>
          <a:p>
            <a:r>
              <a:rPr lang="en-IN" sz="4800" dirty="0">
                <a:latin typeface="Arial" panose="020B0604020202020204" pitchFamily="34" charset="0"/>
                <a:cs typeface="Arial" panose="020B0604020202020204" pitchFamily="34" charset="0"/>
              </a:rPr>
              <a:t>Python Blockchain</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CEO</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err="1">
                <a:latin typeface="Arial" panose="020B0604020202020204" pitchFamily="34" charset="0"/>
                <a:cs typeface="Arial" panose="020B0604020202020204" pitchFamily="34" charset="0"/>
              </a:rPr>
              <a:t>raghuprasadkonandur@kaushalya.tech</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Smart Contract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sz="2000" dirty="0">
                <a:latin typeface="Arial" panose="020B0604020202020204" pitchFamily="34" charset="0"/>
                <a:cs typeface="Arial" panose="020B0604020202020204" pitchFamily="34" charset="0"/>
              </a:rPr>
              <a:t>A "smart contract" is simply a program that runs on the Ethereum blockchain. It's a collection of code (its functions) and data (its state) that resides at a specific address on the Ethereum blockchain.</a:t>
            </a:r>
          </a:p>
          <a:p>
            <a:pPr algn="l"/>
            <a:r>
              <a:rPr lang="en-US" sz="2000" dirty="0">
                <a:latin typeface="Arial" panose="020B0604020202020204" pitchFamily="34" charset="0"/>
                <a:cs typeface="Arial" panose="020B0604020202020204" pitchFamily="34" charset="0"/>
              </a:rPr>
              <a:t>Smart contracts are a type of </a:t>
            </a:r>
            <a:r>
              <a:rPr lang="en-US" sz="20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Ethereum account</a:t>
            </a:r>
            <a:r>
              <a:rPr lang="en-US" sz="2000" dirty="0">
                <a:latin typeface="Arial" panose="020B0604020202020204" pitchFamily="34" charset="0"/>
                <a:cs typeface="Arial" panose="020B0604020202020204" pitchFamily="34" charset="0"/>
              </a:rPr>
              <a:t>. This means they have a balance and they can send transactions over the network. However they're not controlled by a user, instead they are deployed to the network and run as programmed. User accounts can then interact with a smart contract by submitting transactions that execute a function defined on the smart contract. Smart contracts can define rules, like a regular contract, and automatically enforce them via the code. Smart contracts cannot be deleted by default, and interactions with them are irreversible.</a:t>
            </a: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spTree>
    <p:extLst>
      <p:ext uri="{BB962C8B-B14F-4D97-AF65-F5344CB8AC3E}">
        <p14:creationId xmlns:p14="http://schemas.microsoft.com/office/powerpoint/2010/main" val="213760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Solidity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Object-oriented, high-level language for implementing smart contracts.</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Curly-bracket language that has been most profoundly influenced by C++.</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Statically typed (the type of a variable is known at compile time).</a:t>
            </a:r>
          </a:p>
          <a:p>
            <a:pPr algn="l">
              <a:buFont typeface="Arial" panose="020B0604020202020204" pitchFamily="34" charset="0"/>
              <a:buChar char="•"/>
            </a:pPr>
            <a:r>
              <a:rPr lang="en-US" sz="2000" dirty="0">
                <a:latin typeface="Arial" panose="020B0604020202020204" pitchFamily="34" charset="0"/>
                <a:cs typeface="Arial" panose="020B0604020202020204" pitchFamily="34" charset="0"/>
              </a:rPr>
              <a:t>Supports: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Inheritance (you can extend other contracts).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Libraries (you can create reusable code that you can call from different contracts – like static functions in a static class in other object oriented programming languages).</a:t>
            </a:r>
          </a:p>
          <a:p>
            <a:pPr marL="742950" lvl="1"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Complex user-defined types.</a:t>
            </a:r>
          </a:p>
          <a:p>
            <a:pPr algn="l"/>
            <a:r>
              <a:rPr lang="en-US" dirty="0"/>
              <a:t>Practical's</a:t>
            </a:r>
          </a:p>
          <a:p>
            <a:pPr lvl="1"/>
            <a:r>
              <a:rPr lang="en-US" dirty="0"/>
              <a:t>Sample programs</a:t>
            </a:r>
          </a:p>
          <a:p>
            <a:pPr lvl="1"/>
            <a:r>
              <a:rPr lang="en-US" dirty="0">
                <a:hlinkClick r:id="rId2"/>
              </a:rPr>
              <a:t>https://remix.ethereum.org/</a:t>
            </a:r>
            <a:endParaRPr lang="en-US" dirty="0"/>
          </a:p>
          <a:p>
            <a:pPr lvl="1"/>
            <a:r>
              <a:rPr lang="en-US" dirty="0"/>
              <a:t>https://www.tutorialspoint.com/solidity/solidity_quick_guide.htm</a:t>
            </a:r>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a:p>
        </p:txBody>
      </p:sp>
    </p:spTree>
    <p:extLst>
      <p:ext uri="{BB962C8B-B14F-4D97-AF65-F5344CB8AC3E}">
        <p14:creationId xmlns:p14="http://schemas.microsoft.com/office/powerpoint/2010/main" val="89894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719131"/>
            <a:ext cx="9144000" cy="935575"/>
          </a:xfrm>
        </p:spPr>
        <p:txBody>
          <a:bodyPr>
            <a:normAutofit fontScale="90000"/>
          </a:bodyPr>
          <a:lstStyle/>
          <a:p>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err="1">
                <a:latin typeface="Arial" panose="020B0604020202020204" pitchFamily="34" charset="0"/>
                <a:cs typeface="Arial" panose="020B0604020202020204" pitchFamily="34" charset="0"/>
              </a:rPr>
              <a:t>Raghu</a:t>
            </a:r>
            <a:r>
              <a:rPr lang="en-IN" b="1" dirty="0">
                <a:latin typeface="Arial" panose="020B0604020202020204" pitchFamily="34" charset="0"/>
                <a:cs typeface="Arial" panose="020B0604020202020204" pitchFamily="34" charset="0"/>
              </a:rPr>
              <a:t> Prasad </a:t>
            </a:r>
            <a:r>
              <a:rPr lang="en-IN" b="1" dirty="0" err="1">
                <a:latin typeface="Arial" panose="020B0604020202020204" pitchFamily="34" charset="0"/>
                <a:cs typeface="Arial" panose="020B0604020202020204" pitchFamily="34" charset="0"/>
              </a:rPr>
              <a:t>Konandur</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raghuprasadkonandur@kaushalya.tech</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4423507-69B1-4DDE-954A-E8D22BA0C65B}"/>
              </a:ext>
            </a:extLst>
          </p:cNvPr>
          <p:cNvPicPr>
            <a:picLocks noChangeAspect="1"/>
          </p:cNvPicPr>
          <p:nvPr/>
        </p:nvPicPr>
        <p:blipFill>
          <a:blip r:embed="rId3"/>
          <a:stretch>
            <a:fillRect/>
          </a:stretch>
        </p:blipFill>
        <p:spPr>
          <a:xfrm>
            <a:off x="4653682" y="534696"/>
            <a:ext cx="2309060" cy="2118544"/>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Ethereum</a:t>
            </a:r>
          </a:p>
          <a:p>
            <a:r>
              <a:rPr lang="en-IN" dirty="0">
                <a:latin typeface="Arial" panose="020B0604020202020204" pitchFamily="34" charset="0"/>
                <a:cs typeface="Arial" panose="020B0604020202020204" pitchFamily="34" charset="0"/>
              </a:rPr>
              <a:t>DAPPS</a:t>
            </a:r>
          </a:p>
          <a:p>
            <a:r>
              <a:rPr lang="en-IN" dirty="0">
                <a:latin typeface="Arial" panose="020B0604020202020204" pitchFamily="34" charset="0"/>
                <a:cs typeface="Arial" panose="020B0604020202020204" pitchFamily="34" charset="0"/>
              </a:rPr>
              <a:t>Smart Contract</a:t>
            </a:r>
          </a:p>
          <a:p>
            <a:r>
              <a:rPr lang="en-IN" dirty="0">
                <a:latin typeface="Arial" panose="020B0604020202020204" pitchFamily="34" charset="0"/>
                <a:cs typeface="Arial" panose="020B0604020202020204" pitchFamily="34" charset="0"/>
              </a:rPr>
              <a:t>Solidity</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a:t>
            </a:fld>
            <a:endParaRPr lang="en-IN"/>
          </a:p>
        </p:txBody>
      </p:sp>
    </p:spTree>
    <p:extLst>
      <p:ext uri="{BB962C8B-B14F-4D97-AF65-F5344CB8AC3E}">
        <p14:creationId xmlns:p14="http://schemas.microsoft.com/office/powerpoint/2010/main" val="369199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Architecture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pic>
        <p:nvPicPr>
          <p:cNvPr id="7" name="Picture 6">
            <a:extLst>
              <a:ext uri="{FF2B5EF4-FFF2-40B4-BE49-F238E27FC236}">
                <a16:creationId xmlns:a16="http://schemas.microsoft.com/office/drawing/2014/main" id="{97755A6A-6511-416E-BB1C-D8A937927BC6}"/>
              </a:ext>
            </a:extLst>
          </p:cNvPr>
          <p:cNvPicPr>
            <a:picLocks noChangeAspect="1"/>
          </p:cNvPicPr>
          <p:nvPr/>
        </p:nvPicPr>
        <p:blipFill>
          <a:blip r:embed="rId2"/>
          <a:stretch>
            <a:fillRect/>
          </a:stretch>
        </p:blipFill>
        <p:spPr>
          <a:xfrm>
            <a:off x="658760" y="1690688"/>
            <a:ext cx="10412363" cy="5030787"/>
          </a:xfrm>
          <a:prstGeom prst="rect">
            <a:avLst/>
          </a:prstGeom>
        </p:spPr>
      </p:pic>
    </p:spTree>
    <p:extLst>
      <p:ext uri="{BB962C8B-B14F-4D97-AF65-F5344CB8AC3E}">
        <p14:creationId xmlns:p14="http://schemas.microsoft.com/office/powerpoint/2010/main" val="324784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Traditional App Development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4098" name="Picture 2" descr="Ethereum dApp development traditional">
            <a:extLst>
              <a:ext uri="{FF2B5EF4-FFF2-40B4-BE49-F238E27FC236}">
                <a16:creationId xmlns:a16="http://schemas.microsoft.com/office/drawing/2014/main" id="{90BD41C9-AA66-4037-99D4-9AC5C808F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219" y="1612490"/>
            <a:ext cx="9930581" cy="474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pPr algn="l"/>
            <a:r>
              <a:rPr lang="en-US" dirty="0">
                <a:latin typeface="Arial" panose="020B0604020202020204" pitchFamily="34" charset="0"/>
                <a:cs typeface="Arial" panose="020B0604020202020204" pitchFamily="34" charset="0"/>
              </a:rPr>
              <a:t>A decentralized application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is an application built on a decentralized network that combines a </a:t>
            </a:r>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smart contract</a:t>
            </a:r>
            <a:r>
              <a:rPr lang="en-US" dirty="0">
                <a:latin typeface="Arial" panose="020B0604020202020204" pitchFamily="34" charset="0"/>
                <a:cs typeface="Arial" panose="020B0604020202020204" pitchFamily="34" charset="0"/>
              </a:rPr>
              <a:t> and a frontend user interface. </a:t>
            </a:r>
          </a:p>
          <a:p>
            <a:pPr algn="l"/>
            <a:r>
              <a:rPr lang="en-US" dirty="0">
                <a:latin typeface="Arial" panose="020B0604020202020204" pitchFamily="34" charset="0"/>
                <a:cs typeface="Arial" panose="020B0604020202020204" pitchFamily="34" charset="0"/>
              </a:rPr>
              <a:t>On Ethereum, smart contracts are accessible and transparent – like open APIs – so your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can even include a smart contract that someone else has written.</a:t>
            </a:r>
          </a:p>
          <a:p>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dapp</a:t>
            </a:r>
            <a:r>
              <a:rPr lang="en-US" dirty="0">
                <a:latin typeface="Arial" panose="020B0604020202020204" pitchFamily="34" charset="0"/>
                <a:cs typeface="Arial" panose="020B0604020202020204" pitchFamily="34" charset="0"/>
              </a:rPr>
              <a:t> has its backend code running on a decentralized peer-to-peer network. Contrast this with an app where the backend code is running on centralized servers.</a:t>
            </a:r>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spTree>
    <p:extLst>
      <p:ext uri="{BB962C8B-B14F-4D97-AF65-F5344CB8AC3E}">
        <p14:creationId xmlns:p14="http://schemas.microsoft.com/office/powerpoint/2010/main" val="354016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a:r>
              <a:rPr lang="en-US" sz="3300" dirty="0">
                <a:latin typeface="Arial" panose="020B0604020202020204" pitchFamily="34" charset="0"/>
                <a:cs typeface="Arial" panose="020B0604020202020204" pitchFamily="34" charset="0"/>
              </a:rPr>
              <a:t>A </a:t>
            </a:r>
            <a:r>
              <a:rPr lang="en-US" sz="3300" dirty="0" err="1">
                <a:latin typeface="Arial" panose="020B0604020202020204" pitchFamily="34" charset="0"/>
                <a:cs typeface="Arial" panose="020B0604020202020204" pitchFamily="34" charset="0"/>
              </a:rPr>
              <a:t>dapp</a:t>
            </a:r>
            <a:r>
              <a:rPr lang="en-US" sz="3300" dirty="0">
                <a:latin typeface="Arial" panose="020B0604020202020204" pitchFamily="34" charset="0"/>
                <a:cs typeface="Arial" panose="020B0604020202020204" pitchFamily="34" charset="0"/>
              </a:rPr>
              <a:t> can have frontend code and user interfaces written in any language (just like an app) to make calls to its backend. Furthermore, its frontend can get hosted on decentralized storage such as </a:t>
            </a:r>
            <a:r>
              <a:rPr lang="en-US" sz="33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IPFS</a:t>
            </a:r>
            <a:r>
              <a:rPr lang="en-US" sz="33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Decentralized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operate on Ethereum, an open public decentralized platform where no one person or group has control</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Deterministic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perform the same function irrespective of the environment in which they get executed</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Turing complete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can perform any action given the required resources</a:t>
            </a:r>
          </a:p>
          <a:p>
            <a:pPr algn="l">
              <a:buFont typeface="Arial" panose="020B0604020202020204" pitchFamily="34" charset="0"/>
              <a:buChar char="•"/>
            </a:pPr>
            <a:r>
              <a:rPr lang="en-US" sz="3300" dirty="0">
                <a:latin typeface="Arial" panose="020B0604020202020204" pitchFamily="34" charset="0"/>
                <a:cs typeface="Arial" panose="020B0604020202020204" pitchFamily="34" charset="0"/>
              </a:rPr>
              <a:t>Isolated - </a:t>
            </a:r>
            <a:r>
              <a:rPr lang="en-US" sz="3300" dirty="0" err="1">
                <a:latin typeface="Arial" panose="020B0604020202020204" pitchFamily="34" charset="0"/>
                <a:cs typeface="Arial" panose="020B0604020202020204" pitchFamily="34" charset="0"/>
              </a:rPr>
              <a:t>dapps</a:t>
            </a:r>
            <a:r>
              <a:rPr lang="en-US" sz="3300" dirty="0">
                <a:latin typeface="Arial" panose="020B0604020202020204" pitchFamily="34" charset="0"/>
                <a:cs typeface="Arial" panose="020B0604020202020204" pitchFamily="34" charset="0"/>
              </a:rPr>
              <a:t> are executed in a virtual environment known as Ethereum Virtual Machine so that if the smart contract has a bug, it won’t hamper the normal functioning of the blockchain network</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spTree>
    <p:extLst>
      <p:ext uri="{BB962C8B-B14F-4D97-AF65-F5344CB8AC3E}">
        <p14:creationId xmlns:p14="http://schemas.microsoft.com/office/powerpoint/2010/main" val="29961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5122" name="Picture 2" descr="Ethereum dApp development ">
            <a:extLst>
              <a:ext uri="{FF2B5EF4-FFF2-40B4-BE49-F238E27FC236}">
                <a16:creationId xmlns:a16="http://schemas.microsoft.com/office/drawing/2014/main" id="{FB2EC6A2-BDC8-4844-9B76-19A80190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1533832"/>
            <a:ext cx="9969910" cy="494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4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40000" lnSpcReduction="20000"/>
          </a:bodyPr>
          <a:lstStyle/>
          <a:p>
            <a:pPr algn="l"/>
            <a:r>
              <a:rPr lang="en-US" sz="4200" dirty="0">
                <a:latin typeface="Arial" panose="020B0604020202020204" pitchFamily="34" charset="0"/>
                <a:cs typeface="Arial" panose="020B0604020202020204" pitchFamily="34" charset="0"/>
              </a:rPr>
              <a:t>BENEFITS OF DAPP DEVELOPMENT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Zero downtime – Once the smart contract is deployed and on the blockchain, the network as a whole will always be able to serve clients looking to interact with the contract. Malicious actors, therefore, cannot launch denial-of-service attacks targeted towards individual </a:t>
            </a:r>
            <a:r>
              <a:rPr lang="en-US" sz="4200" dirty="0" err="1">
                <a:latin typeface="Arial" panose="020B0604020202020204" pitchFamily="34" charset="0"/>
                <a:cs typeface="Arial" panose="020B0604020202020204" pitchFamily="34" charset="0"/>
              </a:rPr>
              <a:t>dapps</a:t>
            </a:r>
            <a:r>
              <a:rPr lang="en-US" sz="42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Privacy – You don’t need to provide real-world identity to deploy or interact with a </a:t>
            </a:r>
            <a:r>
              <a:rPr lang="en-US" sz="4200" dirty="0" err="1">
                <a:latin typeface="Arial" panose="020B0604020202020204" pitchFamily="34" charset="0"/>
                <a:cs typeface="Arial" panose="020B0604020202020204" pitchFamily="34" charset="0"/>
              </a:rPr>
              <a:t>dapp</a:t>
            </a:r>
            <a:r>
              <a:rPr lang="en-US" sz="4200" dirty="0">
                <a:latin typeface="Arial" panose="020B0604020202020204" pitchFamily="34" charset="0"/>
                <a:cs typeface="Arial" panose="020B0604020202020204" pitchFamily="34" charset="0"/>
              </a:rPr>
              <a:t>.</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Resistance to censorship – No single entity on the network can block users from submitting transactions, deploying </a:t>
            </a:r>
            <a:r>
              <a:rPr lang="en-US" sz="4200" dirty="0" err="1">
                <a:latin typeface="Arial" panose="020B0604020202020204" pitchFamily="34" charset="0"/>
                <a:cs typeface="Arial" panose="020B0604020202020204" pitchFamily="34" charset="0"/>
              </a:rPr>
              <a:t>dapps</a:t>
            </a:r>
            <a:r>
              <a:rPr lang="en-US" sz="4200" dirty="0">
                <a:latin typeface="Arial" panose="020B0604020202020204" pitchFamily="34" charset="0"/>
                <a:cs typeface="Arial" panose="020B0604020202020204" pitchFamily="34" charset="0"/>
              </a:rPr>
              <a:t>, or reading data from the blockchain.</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Complete data integrity – Data stored on the blockchain is immutable and indisputable, thanks to cryptographic primitives. Malicious actors cannot forge transactions or other data that has already been made public.</a:t>
            </a:r>
          </a:p>
          <a:p>
            <a:pPr algn="l">
              <a:buFont typeface="Arial" panose="020B0604020202020204" pitchFamily="34" charset="0"/>
              <a:buChar char="•"/>
            </a:pPr>
            <a:r>
              <a:rPr lang="en-US" sz="4200" dirty="0">
                <a:latin typeface="Arial" panose="020B0604020202020204" pitchFamily="34" charset="0"/>
                <a:cs typeface="Arial" panose="020B0604020202020204" pitchFamily="34" charset="0"/>
              </a:rPr>
              <a:t>Trustless computation/verifiable behavior – smart contracts can be analyzed and are guaranteed to execute in predictable ways, without the need to trust a central authority. This is not true in traditional models; for example, when we use online banking systems, we must trust that financial institutions will not misuse our financial data, tamper with records, or get hacked.</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spTree>
    <p:extLst>
      <p:ext uri="{BB962C8B-B14F-4D97-AF65-F5344CB8AC3E}">
        <p14:creationId xmlns:p14="http://schemas.microsoft.com/office/powerpoint/2010/main" val="419764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Decentralized Applications (DAPPS)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25000" lnSpcReduction="20000"/>
          </a:bodyPr>
          <a:lstStyle/>
          <a:p>
            <a:pPr algn="l"/>
            <a:r>
              <a:rPr lang="en-US" sz="6200" dirty="0">
                <a:latin typeface="Arial" panose="020B0604020202020204" pitchFamily="34" charset="0"/>
                <a:cs typeface="Arial" panose="020B0604020202020204" pitchFamily="34" charset="0"/>
              </a:rPr>
              <a:t>DRAWBACKS OF DAPP DEVELOPMENT</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Maintenance – </a:t>
            </a:r>
            <a:r>
              <a:rPr lang="en-US" sz="6200" dirty="0" err="1">
                <a:latin typeface="Arial" panose="020B0604020202020204" pitchFamily="34" charset="0"/>
                <a:cs typeface="Arial" panose="020B0604020202020204" pitchFamily="34" charset="0"/>
              </a:rPr>
              <a:t>Dapps</a:t>
            </a:r>
            <a:r>
              <a:rPr lang="en-US" sz="6200" dirty="0">
                <a:latin typeface="Arial" panose="020B0604020202020204" pitchFamily="34" charset="0"/>
                <a:cs typeface="Arial" panose="020B0604020202020204" pitchFamily="34" charset="0"/>
              </a:rPr>
              <a:t> can be harder to maintain because the code and data published to the blockchain are harder to modify. It’s hard for developers to make updates to their </a:t>
            </a:r>
            <a:r>
              <a:rPr lang="en-US" sz="6200" dirty="0" err="1">
                <a:latin typeface="Arial" panose="020B0604020202020204" pitchFamily="34" charset="0"/>
                <a:cs typeface="Arial" panose="020B0604020202020204" pitchFamily="34" charset="0"/>
              </a:rPr>
              <a:t>dapps</a:t>
            </a:r>
            <a:r>
              <a:rPr lang="en-US" sz="6200" dirty="0">
                <a:latin typeface="Arial" panose="020B0604020202020204" pitchFamily="34" charset="0"/>
                <a:cs typeface="Arial" panose="020B0604020202020204" pitchFamily="34" charset="0"/>
              </a:rPr>
              <a:t> (or the underlying data stored by a </a:t>
            </a:r>
            <a:r>
              <a:rPr lang="en-US" sz="6200" dirty="0" err="1">
                <a:latin typeface="Arial" panose="020B0604020202020204" pitchFamily="34" charset="0"/>
                <a:cs typeface="Arial" panose="020B0604020202020204" pitchFamily="34" charset="0"/>
              </a:rPr>
              <a:t>dapp</a:t>
            </a:r>
            <a:r>
              <a:rPr lang="en-US" sz="6200" dirty="0">
                <a:latin typeface="Arial" panose="020B0604020202020204" pitchFamily="34" charset="0"/>
                <a:cs typeface="Arial" panose="020B0604020202020204" pitchFamily="34" charset="0"/>
              </a:rPr>
              <a:t>) once they are deployed - even if bugs or security risks are identified in an old version.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Performance overhead – There is a huge performance overhead, and scaling is really hard. To achieve the level of security, integrity, transparency, and reliability that Ethereum aspires to, every node runs and stores every transaction. On top of this, proof-of-work takes time as well. A back-of-the-envelope calculation puts the overhead at something like 1,000,000x that of standard computation currently.</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Network congestion – When one </a:t>
            </a:r>
            <a:r>
              <a:rPr lang="en-US" sz="6200" dirty="0" err="1">
                <a:latin typeface="Arial" panose="020B0604020202020204" pitchFamily="34" charset="0"/>
                <a:cs typeface="Arial" panose="020B0604020202020204" pitchFamily="34" charset="0"/>
              </a:rPr>
              <a:t>dapp</a:t>
            </a:r>
            <a:r>
              <a:rPr lang="en-US" sz="6200" dirty="0">
                <a:latin typeface="Arial" panose="020B0604020202020204" pitchFamily="34" charset="0"/>
                <a:cs typeface="Arial" panose="020B0604020202020204" pitchFamily="34" charset="0"/>
              </a:rPr>
              <a:t> uses too many computational resources, the entire network gets backed up. Currently, the network can only process about 10-15 transactions per second; if transactions are being sent in faster than this, the pool of unconfirmed transactions can quickly balloon.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User experience – It may be harder to engineer user-friendly experiences because the average end-user might find it too difficult to set up a tool stack necessary to interact with the blockchain in a truly secure fashion.</a:t>
            </a:r>
          </a:p>
          <a:p>
            <a:pPr algn="l">
              <a:buFont typeface="Arial" panose="020B0604020202020204" pitchFamily="34" charset="0"/>
              <a:buChar char="•"/>
            </a:pPr>
            <a:r>
              <a:rPr lang="en-US" sz="6200" dirty="0">
                <a:latin typeface="Arial" panose="020B0604020202020204" pitchFamily="34" charset="0"/>
                <a:cs typeface="Arial" panose="020B0604020202020204" pitchFamily="34" charset="0"/>
              </a:rPr>
              <a:t>Centralization – User-friendly and developer-friendly solutions built on top of the base layer of Ethereum might end up looking like centralized services anyways. For example, such services may store keys or other sensitive information server-side, serve a frontend using a centralized server, or run important business logic on a centralized server before writing to the blockchain. Centralization eliminates many (if not all) of the advantages of blockchain over the traditional model.</a:t>
            </a:r>
          </a:p>
          <a:p>
            <a:pPr algn="l"/>
            <a:br>
              <a:rPr lang="en-US" dirty="0"/>
            </a:b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spTree>
    <p:extLst>
      <p:ext uri="{BB962C8B-B14F-4D97-AF65-F5344CB8AC3E}">
        <p14:creationId xmlns:p14="http://schemas.microsoft.com/office/powerpoint/2010/main" val="187879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11512</TotalTime>
  <Words>1101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Python Blockchain</vt:lpstr>
      <vt:lpstr>Topics</vt:lpstr>
      <vt:lpstr>Architecture</vt:lpstr>
      <vt:lpstr>Traditional App Development</vt:lpstr>
      <vt:lpstr>Decentralized Applications (DAPPS)</vt:lpstr>
      <vt:lpstr>Decentralized Applications (DAPPS)</vt:lpstr>
      <vt:lpstr>Decentralized Applications (DAPPS)</vt:lpstr>
      <vt:lpstr>Decentralized Applications (DAPPS)</vt:lpstr>
      <vt:lpstr>Decentralized Applications (DAPPS)</vt:lpstr>
      <vt:lpstr>Smart Contract</vt:lpstr>
      <vt:lpstr>Solidity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791</cp:revision>
  <dcterms:created xsi:type="dcterms:W3CDTF">2017-06-25T15:07:02Z</dcterms:created>
  <dcterms:modified xsi:type="dcterms:W3CDTF">2021-12-20T03:39:50Z</dcterms:modified>
</cp:coreProperties>
</file>