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44" r:id="rId3"/>
    <p:sldId id="262" r:id="rId4"/>
    <p:sldId id="443" r:id="rId5"/>
    <p:sldId id="415" r:id="rId6"/>
    <p:sldId id="416" r:id="rId7"/>
    <p:sldId id="417" r:id="rId8"/>
    <p:sldId id="418" r:id="rId9"/>
    <p:sldId id="420" r:id="rId10"/>
    <p:sldId id="446" r:id="rId11"/>
    <p:sldId id="448" r:id="rId12"/>
    <p:sldId id="449" r:id="rId13"/>
    <p:sldId id="450" r:id="rId14"/>
    <p:sldId id="451" r:id="rId15"/>
    <p:sldId id="452" r:id="rId16"/>
    <p:sldId id="453" r:id="rId17"/>
    <p:sldId id="454" r:id="rId18"/>
    <p:sldId id="455" r:id="rId19"/>
    <p:sldId id="456" r:id="rId20"/>
    <p:sldId id="447" r:id="rId21"/>
    <p:sldId id="421" r:id="rId22"/>
    <p:sldId id="422" r:id="rId23"/>
    <p:sldId id="423" r:id="rId24"/>
    <p:sldId id="428" r:id="rId25"/>
    <p:sldId id="429" r:id="rId26"/>
    <p:sldId id="431" r:id="rId27"/>
    <p:sldId id="433" r:id="rId28"/>
    <p:sldId id="436" r:id="rId29"/>
    <p:sldId id="434" r:id="rId30"/>
    <p:sldId id="435" r:id="rId31"/>
    <p:sldId id="437" r:id="rId32"/>
    <p:sldId id="438" r:id="rId33"/>
    <p:sldId id="44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13-05-2024</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13-05-2024</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13-05-2024</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13-05-2024</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13-05-2024</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13-05-2024</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13-05-2024</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13-05-2024</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13-05-2024</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13-05-2024</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13-05-2024</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13-05-2024</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chtarget.com/searchdatamanagement/definition/OLAP" TargetMode="External"/><Relationship Id="rId2" Type="http://schemas.openxmlformats.org/officeDocument/2006/relationships/hyperlink" Target="https://www.techtarget.com/searchbusinessanalytics/definition/business-intelligence-BI" TargetMode="External"/><Relationship Id="rId1" Type="http://schemas.openxmlformats.org/officeDocument/2006/relationships/slideLayout" Target="../slideLayouts/slideLayout2.xml"/><Relationship Id="rId5" Type="http://schemas.openxmlformats.org/officeDocument/2006/relationships/hyperlink" Target="https://www.techtarget.com/searchbusinessanalytics/definition/business-analytics-BA" TargetMode="External"/><Relationship Id="rId4" Type="http://schemas.openxmlformats.org/officeDocument/2006/relationships/hyperlink" Target="https://www.techtarget.com/searchbusinessanalytics/definition/advanced-analytics"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techtarget.com/searchcustomerexperience/definition/real-time-analytic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echtarget.com/whatis/definition/data-s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htarget.com/searchbusinessanalytics/definition/self-service-business-intelligence-BI" TargetMode="External"/><Relationship Id="rId2" Type="http://schemas.openxmlformats.org/officeDocument/2006/relationships/hyperlink" Target="https://www.techtarget.com/searchbusinessanalytics/definition/key-performance-indicators-KP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echtarget.com/searchbusinessanalytics/definition/predictive-analytics" TargetMode="External"/><Relationship Id="rId2" Type="http://schemas.openxmlformats.org/officeDocument/2006/relationships/hyperlink" Target="https://www.techtarget.com/searchbusinessanalytics/definition/data-mining" TargetMode="External"/><Relationship Id="rId1" Type="http://schemas.openxmlformats.org/officeDocument/2006/relationships/slideLayout" Target="../slideLayouts/slideLayout2.xml"/><Relationship Id="rId5" Type="http://schemas.openxmlformats.org/officeDocument/2006/relationships/hyperlink" Target="https://www.techtarget.com/searchenterpriseai/definition/data-scientist" TargetMode="External"/><Relationship Id="rId4" Type="http://schemas.openxmlformats.org/officeDocument/2006/relationships/hyperlink" Target="https://www.techtarget.com/searchenterpriseai/definition/machine-learning-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techtarget.com/searchbusinessanalytics/definition/text-mining" TargetMode="External"/><Relationship Id="rId2" Type="http://schemas.openxmlformats.org/officeDocument/2006/relationships/hyperlink" Target="https://www.techtarget.com/searchbusinessanalytics/definition/big-data-analytic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nap.com/2013/05/16/retails-big-data-evolution/" TargetMode="External"/><Relationship Id="rId2" Type="http://schemas.openxmlformats.org/officeDocument/2006/relationships/hyperlink" Target="https://www.inap.com/2013/03/22/nicholas-carr-big-data-vs-right-dat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edureka.co/blog/python-pandas-tutorial/" TargetMode="External"/><Relationship Id="rId7" Type="http://schemas.openxmlformats.org/officeDocument/2006/relationships/hyperlink" Target="https://youtu.be/VCJdg7YBbAQ" TargetMode="External"/><Relationship Id="rId2" Type="http://schemas.openxmlformats.org/officeDocument/2006/relationships/hyperlink" Target="https://www.edureka.co/blog/python-numpy-tutorial/" TargetMode="External"/><Relationship Id="rId1" Type="http://schemas.openxmlformats.org/officeDocument/2006/relationships/slideLayout" Target="../slideLayouts/slideLayout2.xml"/><Relationship Id="rId6" Type="http://schemas.openxmlformats.org/officeDocument/2006/relationships/hyperlink" Target="https://www.edureka.co/blog/scikit-learn-machine-learning/" TargetMode="External"/><Relationship Id="rId5" Type="http://schemas.openxmlformats.org/officeDocument/2006/relationships/hyperlink" Target="https://www.edureka.co/blog/python-matplotlib-tutorial/" TargetMode="External"/><Relationship Id="rId4" Type="http://schemas.openxmlformats.org/officeDocument/2006/relationships/hyperlink" Target="https://youtu.be/e8Yw4alG16Q"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matplotlib.org/" TargetMode="External"/><Relationship Id="rId2" Type="http://schemas.openxmlformats.org/officeDocument/2006/relationships/hyperlink" Target="http://pandas.pydata.org/" TargetMode="External"/><Relationship Id="rId1" Type="http://schemas.openxmlformats.org/officeDocument/2006/relationships/slideLayout" Target="../slideLayouts/slideLayout2.xml"/><Relationship Id="rId4" Type="http://schemas.openxmlformats.org/officeDocument/2006/relationships/hyperlink" Target="http://www.numpy.or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Raw_data" TargetMode="External"/><Relationship Id="rId2" Type="http://schemas.openxmlformats.org/officeDocument/2006/relationships/hyperlink" Target="https://en.wikipedia.org/wiki/Data_mapping"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en.wikipedia.org/wiki/Content_forma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hyperlink" Target="http://ipython.or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Knowledge" TargetMode="External"/><Relationship Id="rId7" Type="http://schemas.openxmlformats.org/officeDocument/2006/relationships/hyperlink" Target="https://en.wikipedia.org/wiki/Big_data" TargetMode="External"/><Relationship Id="rId2" Type="http://schemas.openxmlformats.org/officeDocument/2006/relationships/hyperlink" Target="https://en.wikipedia.org/wiki/Multi-disciplinary" TargetMode="External"/><Relationship Id="rId1" Type="http://schemas.openxmlformats.org/officeDocument/2006/relationships/slideLayout" Target="../slideLayouts/slideLayout2.xml"/><Relationship Id="rId6" Type="http://schemas.openxmlformats.org/officeDocument/2006/relationships/hyperlink" Target="https://en.wikipedia.org/wiki/Data_mining" TargetMode="External"/><Relationship Id="rId5" Type="http://schemas.openxmlformats.org/officeDocument/2006/relationships/hyperlink" Target="https://en.wikipedia.org/wiki/Data_science" TargetMode="External"/><Relationship Id="rId4" Type="http://schemas.openxmlformats.org/officeDocument/2006/relationships/hyperlink" Target="https://en.wikipedia.org/wiki/Dat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difference-between-structured-semi-structured-and-unstructured-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1524000" y="4531549"/>
            <a:ext cx="9144000" cy="1655762"/>
          </a:xfrm>
        </p:spPr>
        <p:txBody>
          <a:bodyPr>
            <a:normAutofit lnSpcReduction="10000"/>
          </a:bodyPr>
          <a:lstStyle/>
          <a:p>
            <a:r>
              <a:rPr lang="en-IN" b="1" dirty="0">
                <a:latin typeface="Arial" panose="020B0604020202020204" pitchFamily="34" charset="0"/>
                <a:cs typeface="Arial" panose="020B0604020202020204" pitchFamily="34" charset="0"/>
              </a:rPr>
              <a:t>Raghu Prasad Konandur</a:t>
            </a:r>
          </a:p>
          <a:p>
            <a:r>
              <a:rPr lang="en-IN" b="1" dirty="0">
                <a:latin typeface="Arial" panose="020B0604020202020204" pitchFamily="34" charset="0"/>
                <a:cs typeface="Arial" panose="020B0604020202020204" pitchFamily="34" charset="0"/>
              </a:rPr>
              <a:t>CEO</a:t>
            </a:r>
          </a:p>
          <a:p>
            <a:r>
              <a:rPr lang="en-IN" b="1" dirty="0">
                <a:latin typeface="Arial" panose="020B0604020202020204" pitchFamily="34" charset="0"/>
                <a:cs typeface="Arial" panose="020B0604020202020204" pitchFamily="34" charset="0"/>
              </a:rPr>
              <a:t>www.Kaushalya.tech</a:t>
            </a:r>
          </a:p>
          <a:p>
            <a:r>
              <a:rPr lang="en-IN" b="1" dirty="0">
                <a:latin typeface="Arial" panose="020B0604020202020204" pitchFamily="34" charset="0"/>
                <a:cs typeface="Arial" panose="020B0604020202020204" pitchFamily="34" charset="0"/>
              </a:rPr>
              <a:t>9845547471</a:t>
            </a:r>
          </a:p>
          <a:p>
            <a:endParaRPr lang="en-IN" dirty="0"/>
          </a:p>
        </p:txBody>
      </p:sp>
      <p:sp>
        <p:nvSpPr>
          <p:cNvPr id="5" name="Title 4"/>
          <p:cNvSpPr>
            <a:spLocks noGrp="1"/>
          </p:cNvSpPr>
          <p:nvPr>
            <p:ph type="ctrTitle"/>
          </p:nvPr>
        </p:nvSpPr>
        <p:spPr>
          <a:xfrm>
            <a:off x="1524000" y="2750756"/>
            <a:ext cx="9144000" cy="1703831"/>
          </a:xfrm>
        </p:spPr>
        <p:txBody>
          <a:bodyPr>
            <a:normAutofit fontScale="90000"/>
          </a:bodyPr>
          <a:lstStyle/>
          <a:p>
            <a:r>
              <a:rPr lang="en-IN" dirty="0">
                <a:latin typeface="Arial" panose="020B0604020202020204" pitchFamily="34" charset="0"/>
                <a:cs typeface="Arial" panose="020B0604020202020204" pitchFamily="34" charset="0"/>
              </a:rPr>
              <a:t>Business Analytics With Python</a:t>
            </a:r>
            <a:endParaRPr lang="en-US" dirty="0"/>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79BB-E663-759E-5A57-B43F31E514BC}"/>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9AEC0F50-F67D-324C-E1F2-D06085E51BD4}"/>
              </a:ext>
            </a:extLst>
          </p:cNvPr>
          <p:cNvSpPr>
            <a:spLocks noGrp="1"/>
          </p:cNvSpPr>
          <p:nvPr>
            <p:ph idx="1"/>
          </p:nvPr>
        </p:nvSpPr>
        <p:spPr/>
        <p:txBody>
          <a:bodyPr/>
          <a:lstStyle/>
          <a:p>
            <a:r>
              <a:rPr lang="en-US" dirty="0"/>
              <a:t>Exploratory Data Analysis (EDA) refers to the method of studying and exploring record sets to apprehend their predominant traits, discover patterns, locate outliers and identify relationships between variables. </a:t>
            </a:r>
          </a:p>
          <a:p>
            <a:r>
              <a:rPr lang="en-US" dirty="0"/>
              <a:t>EDA is normally carried out as a preliminary step before undertaking extra formal statistical analyses or modeling.</a:t>
            </a:r>
          </a:p>
        </p:txBody>
      </p:sp>
    </p:spTree>
    <p:extLst>
      <p:ext uri="{BB962C8B-B14F-4D97-AF65-F5344CB8AC3E}">
        <p14:creationId xmlns:p14="http://schemas.microsoft.com/office/powerpoint/2010/main" val="302508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Analytics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lnSpcReduction="10000"/>
          </a:bodyPr>
          <a:lstStyle/>
          <a:p>
            <a:r>
              <a:rPr lang="en-US" b="0" i="0" dirty="0">
                <a:solidFill>
                  <a:srgbClr val="666666"/>
                </a:solidFill>
                <a:effectLst/>
                <a:latin typeface="Arial" panose="020B0604020202020204" pitchFamily="34" charset="0"/>
              </a:rPr>
              <a:t>As a term, data analytics predominantly refers to an assortment of applications, from basic </a:t>
            </a:r>
            <a:r>
              <a:rPr lang="en-US" b="0" i="0" u="sng" dirty="0">
                <a:solidFill>
                  <a:srgbClr val="007CAD"/>
                </a:solidFill>
                <a:effectLst/>
                <a:latin typeface="Arial" panose="020B0604020202020204" pitchFamily="34" charset="0"/>
                <a:hlinkClick r:id="rId2"/>
              </a:rPr>
              <a:t>business intelligence</a:t>
            </a:r>
            <a:r>
              <a:rPr lang="en-US" b="0" i="0" dirty="0">
                <a:solidFill>
                  <a:srgbClr val="666666"/>
                </a:solidFill>
                <a:effectLst/>
                <a:latin typeface="Arial" panose="020B0604020202020204" pitchFamily="34" charset="0"/>
              </a:rPr>
              <a:t> (BI), reporting and online analytical processing (</a:t>
            </a:r>
            <a:r>
              <a:rPr lang="en-US" b="0" i="0" u="sng" dirty="0">
                <a:solidFill>
                  <a:srgbClr val="007CAD"/>
                </a:solidFill>
                <a:effectLst/>
                <a:latin typeface="Arial" panose="020B0604020202020204" pitchFamily="34" charset="0"/>
                <a:hlinkClick r:id="rId3"/>
              </a:rPr>
              <a:t>OLAP</a:t>
            </a:r>
            <a:r>
              <a:rPr lang="en-US" b="0" i="0" dirty="0">
                <a:solidFill>
                  <a:srgbClr val="666666"/>
                </a:solidFill>
                <a:effectLst/>
                <a:latin typeface="Arial" panose="020B0604020202020204" pitchFamily="34" charset="0"/>
              </a:rPr>
              <a:t>) to various forms of </a:t>
            </a:r>
            <a:r>
              <a:rPr lang="en-US" b="0" i="0" u="sng" dirty="0">
                <a:solidFill>
                  <a:srgbClr val="007CAD"/>
                </a:solidFill>
                <a:effectLst/>
                <a:latin typeface="Arial" panose="020B0604020202020204" pitchFamily="34" charset="0"/>
                <a:hlinkClick r:id="rId4"/>
              </a:rPr>
              <a:t>advanced analytics</a:t>
            </a:r>
            <a:r>
              <a:rPr lang="en-US" b="0" i="0" dirty="0">
                <a:solidFill>
                  <a:srgbClr val="666666"/>
                </a:solidFill>
                <a:effectLst/>
                <a:latin typeface="Arial" panose="020B0604020202020204" pitchFamily="34" charset="0"/>
              </a:rPr>
              <a:t>.</a:t>
            </a:r>
          </a:p>
          <a:p>
            <a:r>
              <a:rPr lang="en-US" b="0" i="0" dirty="0">
                <a:solidFill>
                  <a:srgbClr val="666666"/>
                </a:solidFill>
                <a:effectLst/>
                <a:latin typeface="Arial" panose="020B0604020202020204" pitchFamily="34" charset="0"/>
              </a:rPr>
              <a:t>In that sense, it's similar in nature to </a:t>
            </a:r>
            <a:r>
              <a:rPr lang="en-US" b="0" i="0" u="sng" dirty="0">
                <a:solidFill>
                  <a:srgbClr val="007CAD"/>
                </a:solidFill>
                <a:effectLst/>
                <a:latin typeface="Arial" panose="020B0604020202020204" pitchFamily="34" charset="0"/>
                <a:hlinkClick r:id="rId5"/>
              </a:rPr>
              <a:t>business analytics</a:t>
            </a:r>
            <a:r>
              <a:rPr lang="en-US" b="0" i="0" dirty="0">
                <a:solidFill>
                  <a:srgbClr val="666666"/>
                </a:solidFill>
                <a:effectLst/>
                <a:latin typeface="Arial" panose="020B0604020202020204" pitchFamily="34" charset="0"/>
              </a:rPr>
              <a:t>, another umbrella term for approaches to analyzing data. The difference is that the latter is oriented to business uses, while data analytics has a broader focus. The expansive view of the term isn't universal, though: In some cases, people use data analytics specifically to mean advanced analytics, treating BI as a separate category.</a:t>
            </a:r>
            <a:endParaRPr lang="en-US" dirty="0"/>
          </a:p>
        </p:txBody>
      </p:sp>
    </p:spTree>
    <p:extLst>
      <p:ext uri="{BB962C8B-B14F-4D97-AF65-F5344CB8AC3E}">
        <p14:creationId xmlns:p14="http://schemas.microsoft.com/office/powerpoint/2010/main" val="3704664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Analytics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92500"/>
          </a:bodyPr>
          <a:lstStyle/>
          <a:p>
            <a:r>
              <a:rPr lang="en-US" b="0" i="0" dirty="0">
                <a:solidFill>
                  <a:srgbClr val="666666"/>
                </a:solidFill>
                <a:effectLst/>
                <a:latin typeface="Arial" panose="020B0604020202020204" pitchFamily="34" charset="0"/>
              </a:rPr>
              <a:t>Data analytics initiatives can help businesses increase revenue, improve operational efficiency, optimize marketing campaigns and bolster customer service efforts.</a:t>
            </a:r>
          </a:p>
          <a:p>
            <a:r>
              <a:rPr lang="en-US" b="0" i="0" dirty="0">
                <a:solidFill>
                  <a:srgbClr val="666666"/>
                </a:solidFill>
                <a:effectLst/>
                <a:latin typeface="Arial" panose="020B0604020202020204" pitchFamily="34" charset="0"/>
              </a:rPr>
              <a:t>Analytics also enable organizations to respond quickly to emerging market trends and gain a competitive edge over business rivals.</a:t>
            </a:r>
            <a:endParaRPr lang="en-US" dirty="0">
              <a:solidFill>
                <a:srgbClr val="666666"/>
              </a:solidFill>
              <a:latin typeface="Arial" panose="020B0604020202020204" pitchFamily="34" charset="0"/>
            </a:endParaRPr>
          </a:p>
          <a:p>
            <a:r>
              <a:rPr lang="en-US" b="0" i="0" dirty="0">
                <a:solidFill>
                  <a:srgbClr val="666666"/>
                </a:solidFill>
                <a:effectLst/>
                <a:latin typeface="Arial" panose="020B0604020202020204" pitchFamily="34" charset="0"/>
              </a:rPr>
              <a:t>The ultimate goal of data analytics, however, is boosting business performance. Depending on the particular application, the data that's analyzed can consist of either historical records or new information that has been processed for </a:t>
            </a:r>
            <a:r>
              <a:rPr lang="en-US" b="0" i="0" u="sng" dirty="0">
                <a:solidFill>
                  <a:srgbClr val="007CAD"/>
                </a:solidFill>
                <a:effectLst/>
                <a:latin typeface="Arial" panose="020B0604020202020204" pitchFamily="34" charset="0"/>
                <a:hlinkClick r:id="rId2"/>
              </a:rPr>
              <a:t>real-time analytics</a:t>
            </a:r>
            <a:r>
              <a:rPr lang="en-US" b="0" i="0" dirty="0">
                <a:solidFill>
                  <a:srgbClr val="666666"/>
                </a:solidFill>
                <a:effectLst/>
                <a:latin typeface="Arial" panose="020B0604020202020204" pitchFamily="34" charset="0"/>
              </a:rPr>
              <a:t>. In addition, it can come from a mix of internal systems and external data sources.</a:t>
            </a:r>
            <a:endParaRPr lang="en-US" dirty="0"/>
          </a:p>
        </p:txBody>
      </p:sp>
    </p:spTree>
    <p:extLst>
      <p:ext uri="{BB962C8B-B14F-4D97-AF65-F5344CB8AC3E}">
        <p14:creationId xmlns:p14="http://schemas.microsoft.com/office/powerpoint/2010/main" val="270603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Types of Data Analytics applications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r>
              <a:rPr lang="en-US" b="0" i="0" dirty="0">
                <a:solidFill>
                  <a:srgbClr val="666666"/>
                </a:solidFill>
                <a:effectLst/>
                <a:latin typeface="Arial" panose="020B0604020202020204" pitchFamily="34" charset="0"/>
              </a:rPr>
              <a:t>At a high level, data analytics methodologies include exploratory data analysis (EDA) and confirmatory data analysis (CDA)</a:t>
            </a:r>
            <a:endParaRPr lang="en-US" b="1" dirty="0">
              <a:solidFill>
                <a:srgbClr val="323232"/>
              </a:solidFill>
              <a:latin typeface="Arial" panose="020B0604020202020204" pitchFamily="34" charset="0"/>
            </a:endParaRPr>
          </a:p>
          <a:p>
            <a:r>
              <a:rPr lang="en-US" b="0" i="0" dirty="0">
                <a:solidFill>
                  <a:srgbClr val="666666"/>
                </a:solidFill>
                <a:effectLst/>
                <a:latin typeface="Arial" panose="020B0604020202020204" pitchFamily="34" charset="0"/>
              </a:rPr>
              <a:t>EDA aims to find patterns and relationships in data, while CDA applies statistical techniques to determine whether hypotheses about a </a:t>
            </a:r>
            <a:r>
              <a:rPr lang="en-US" b="0" i="0" u="sng" dirty="0">
                <a:solidFill>
                  <a:srgbClr val="007CAD"/>
                </a:solidFill>
                <a:effectLst/>
                <a:latin typeface="Arial" panose="020B0604020202020204" pitchFamily="34" charset="0"/>
                <a:hlinkClick r:id="rId2"/>
              </a:rPr>
              <a:t>data set</a:t>
            </a:r>
            <a:r>
              <a:rPr lang="en-US" b="0" i="0" dirty="0">
                <a:solidFill>
                  <a:srgbClr val="666666"/>
                </a:solidFill>
                <a:effectLst/>
                <a:latin typeface="Arial" panose="020B0604020202020204" pitchFamily="34" charset="0"/>
              </a:rPr>
              <a:t> are true or false.</a:t>
            </a:r>
            <a:endParaRPr lang="en-US" b="1" i="0" dirty="0">
              <a:solidFill>
                <a:srgbClr val="323232"/>
              </a:solidFill>
              <a:effectLst/>
              <a:latin typeface="Arial" panose="020B0604020202020204" pitchFamily="34" charset="0"/>
            </a:endParaRPr>
          </a:p>
          <a:p>
            <a:r>
              <a:rPr lang="en-US" b="0" i="0" dirty="0">
                <a:solidFill>
                  <a:srgbClr val="666666"/>
                </a:solidFill>
                <a:effectLst/>
                <a:latin typeface="Arial" panose="020B0604020202020204" pitchFamily="34" charset="0"/>
              </a:rPr>
              <a:t>EDA is often compared to detective work, while CDA is akin to the work of a judge or jury during a court trial -- a distinction first drawn by statistician John W. Tukey in his 1977 book </a:t>
            </a:r>
            <a:r>
              <a:rPr lang="en-US" b="0" i="1" dirty="0">
                <a:solidFill>
                  <a:srgbClr val="666666"/>
                </a:solidFill>
                <a:effectLst/>
                <a:latin typeface="Arial" panose="020B0604020202020204" pitchFamily="34" charset="0"/>
              </a:rPr>
              <a:t>Exploratory Data Analysis</a:t>
            </a:r>
            <a:r>
              <a:rPr lang="en-US" b="0" i="0" dirty="0">
                <a:solidFill>
                  <a:srgbClr val="666666"/>
                </a:solidFill>
                <a:effectLst/>
                <a:latin typeface="Arial" panose="020B0604020202020204" pitchFamily="34" charset="0"/>
              </a:rPr>
              <a:t>.</a:t>
            </a:r>
            <a:endParaRPr lang="en-US" b="1" i="0" dirty="0">
              <a:solidFill>
                <a:srgbClr val="32323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121646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Types of Data Analytics applications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r>
              <a:rPr lang="en-US" b="0" i="0" dirty="0">
                <a:solidFill>
                  <a:srgbClr val="666666"/>
                </a:solidFill>
                <a:effectLst/>
                <a:latin typeface="Arial" panose="020B0604020202020204" pitchFamily="34" charset="0"/>
              </a:rPr>
              <a:t>Data analytics can also be separated into quantitative data analysis and qualitative data analysis.</a:t>
            </a:r>
          </a:p>
          <a:p>
            <a:r>
              <a:rPr lang="en-US" b="0" i="0" dirty="0">
                <a:solidFill>
                  <a:srgbClr val="666666"/>
                </a:solidFill>
                <a:effectLst/>
                <a:latin typeface="Arial" panose="020B0604020202020204" pitchFamily="34" charset="0"/>
              </a:rPr>
              <a:t>The former involves the analysis of numerical data with quantifiable variables. These variables can be compared or measured statistically. </a:t>
            </a:r>
            <a:endParaRPr lang="en-US" dirty="0">
              <a:solidFill>
                <a:srgbClr val="666666"/>
              </a:solidFill>
              <a:latin typeface="Arial" panose="020B0604020202020204" pitchFamily="34" charset="0"/>
            </a:endParaRPr>
          </a:p>
          <a:p>
            <a:r>
              <a:rPr lang="en-US" b="0" i="0" dirty="0">
                <a:solidFill>
                  <a:srgbClr val="666666"/>
                </a:solidFill>
                <a:effectLst/>
                <a:latin typeface="Arial" panose="020B0604020202020204" pitchFamily="34" charset="0"/>
              </a:rPr>
              <a:t>The qualitative approach is more interpretive -- it focuses on understanding the content of non-numerical data like text, images, audio and video, as well as common phrases, themes and points of view.</a:t>
            </a:r>
            <a:endParaRPr lang="en-US" dirty="0"/>
          </a:p>
        </p:txBody>
      </p:sp>
    </p:spTree>
    <p:extLst>
      <p:ext uri="{BB962C8B-B14F-4D97-AF65-F5344CB8AC3E}">
        <p14:creationId xmlns:p14="http://schemas.microsoft.com/office/powerpoint/2010/main" val="200093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Types of Data Analytics applications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r>
              <a:rPr lang="en-US" b="0" i="0" dirty="0">
                <a:solidFill>
                  <a:srgbClr val="666666"/>
                </a:solidFill>
                <a:effectLst/>
                <a:latin typeface="Arial" panose="020B0604020202020204" pitchFamily="34" charset="0"/>
              </a:rPr>
              <a:t>At the application level, BI and reporting provide business executives and corporate workers with actionable information about </a:t>
            </a:r>
            <a:r>
              <a:rPr lang="en-US" b="0" i="0" u="sng" dirty="0">
                <a:solidFill>
                  <a:srgbClr val="007CAD"/>
                </a:solidFill>
                <a:effectLst/>
                <a:latin typeface="Arial" panose="020B0604020202020204" pitchFamily="34" charset="0"/>
                <a:hlinkClick r:id="rId2"/>
              </a:rPr>
              <a:t>key performance indicators</a:t>
            </a:r>
            <a:r>
              <a:rPr lang="en-US" b="0" i="0" dirty="0">
                <a:solidFill>
                  <a:srgbClr val="666666"/>
                </a:solidFill>
                <a:effectLst/>
                <a:latin typeface="Arial" panose="020B0604020202020204" pitchFamily="34" charset="0"/>
              </a:rPr>
              <a:t>, business operations, customers and more.</a:t>
            </a:r>
          </a:p>
          <a:p>
            <a:r>
              <a:rPr lang="en-US" b="0" i="0" dirty="0">
                <a:solidFill>
                  <a:srgbClr val="666666"/>
                </a:solidFill>
                <a:effectLst/>
                <a:latin typeface="Arial" panose="020B0604020202020204" pitchFamily="34" charset="0"/>
              </a:rPr>
              <a:t>In the past, data queries and reports typically were created for end users by BI developers who worked in IT</a:t>
            </a:r>
            <a:endParaRPr lang="en-US" dirty="0">
              <a:solidFill>
                <a:srgbClr val="666666"/>
              </a:solidFill>
              <a:latin typeface="Arial" panose="020B0604020202020204" pitchFamily="34" charset="0"/>
            </a:endParaRPr>
          </a:p>
          <a:p>
            <a:r>
              <a:rPr lang="en-US" b="0" i="0" dirty="0">
                <a:solidFill>
                  <a:srgbClr val="666666"/>
                </a:solidFill>
                <a:effectLst/>
                <a:latin typeface="Arial" panose="020B0604020202020204" pitchFamily="34" charset="0"/>
              </a:rPr>
              <a:t>Now, more organizations use </a:t>
            </a:r>
            <a:r>
              <a:rPr lang="en-US" b="0" i="0" u="sng" dirty="0">
                <a:solidFill>
                  <a:srgbClr val="007CAD"/>
                </a:solidFill>
                <a:effectLst/>
                <a:latin typeface="Arial" panose="020B0604020202020204" pitchFamily="34" charset="0"/>
                <a:hlinkClick r:id="rId3"/>
              </a:rPr>
              <a:t>self-service BI</a:t>
            </a:r>
            <a:r>
              <a:rPr lang="en-US" b="0" i="0" dirty="0">
                <a:solidFill>
                  <a:srgbClr val="666666"/>
                </a:solidFill>
                <a:effectLst/>
                <a:latin typeface="Arial" panose="020B0604020202020204" pitchFamily="34" charset="0"/>
              </a:rPr>
              <a:t> tools that let executives, business analysts and operational workers run their own ad hoc queries and build reports themselves.</a:t>
            </a:r>
            <a:endParaRPr lang="en-US" dirty="0"/>
          </a:p>
        </p:txBody>
      </p:sp>
    </p:spTree>
    <p:extLst>
      <p:ext uri="{BB962C8B-B14F-4D97-AF65-F5344CB8AC3E}">
        <p14:creationId xmlns:p14="http://schemas.microsoft.com/office/powerpoint/2010/main" val="3727510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Types of Data Analytics applications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r>
              <a:rPr lang="en-US" b="0" i="0" dirty="0">
                <a:solidFill>
                  <a:srgbClr val="666666"/>
                </a:solidFill>
                <a:effectLst/>
                <a:latin typeface="Arial" panose="020B0604020202020204" pitchFamily="34" charset="0"/>
              </a:rPr>
              <a:t>Advanced types of data analytics include </a:t>
            </a:r>
            <a:r>
              <a:rPr lang="en-US" b="0" i="0" u="sng" dirty="0">
                <a:solidFill>
                  <a:srgbClr val="007CAD"/>
                </a:solidFill>
                <a:effectLst/>
                <a:latin typeface="Arial" panose="020B0604020202020204" pitchFamily="34" charset="0"/>
                <a:hlinkClick r:id="rId2"/>
              </a:rPr>
              <a:t>data mining</a:t>
            </a:r>
            <a:r>
              <a:rPr lang="en-US" b="0" i="0" dirty="0">
                <a:solidFill>
                  <a:srgbClr val="666666"/>
                </a:solidFill>
                <a:effectLst/>
                <a:latin typeface="Arial" panose="020B0604020202020204" pitchFamily="34" charset="0"/>
              </a:rPr>
              <a:t>, which involves sorting through large data sets to identify trends, patterns and relationships</a:t>
            </a:r>
          </a:p>
          <a:p>
            <a:r>
              <a:rPr lang="en-US" b="0" i="0" dirty="0">
                <a:solidFill>
                  <a:srgbClr val="666666"/>
                </a:solidFill>
                <a:effectLst/>
                <a:latin typeface="Arial" panose="020B0604020202020204" pitchFamily="34" charset="0"/>
              </a:rPr>
              <a:t>Another is </a:t>
            </a:r>
            <a:r>
              <a:rPr lang="en-US" b="0" i="0" u="sng" dirty="0">
                <a:solidFill>
                  <a:srgbClr val="007CAD"/>
                </a:solidFill>
                <a:effectLst/>
                <a:latin typeface="Arial" panose="020B0604020202020204" pitchFamily="34" charset="0"/>
                <a:hlinkClick r:id="rId3"/>
              </a:rPr>
              <a:t>predictive analytics</a:t>
            </a:r>
            <a:r>
              <a:rPr lang="en-US" b="0" i="0" dirty="0">
                <a:solidFill>
                  <a:srgbClr val="666666"/>
                </a:solidFill>
                <a:effectLst/>
                <a:latin typeface="Arial" panose="020B0604020202020204" pitchFamily="34" charset="0"/>
              </a:rPr>
              <a:t>, which seeks to predict customer behavior, equipment failures and other future business scenarios and events.</a:t>
            </a:r>
            <a:endParaRPr lang="en-US" dirty="0">
              <a:solidFill>
                <a:srgbClr val="666666"/>
              </a:solidFill>
              <a:latin typeface="Arial" panose="020B0604020202020204" pitchFamily="34" charset="0"/>
            </a:endParaRPr>
          </a:p>
          <a:p>
            <a:r>
              <a:rPr lang="en-US" b="0" i="0" u="sng" dirty="0">
                <a:solidFill>
                  <a:srgbClr val="005272"/>
                </a:solidFill>
                <a:effectLst/>
                <a:latin typeface="Arial" panose="020B0604020202020204" pitchFamily="34" charset="0"/>
                <a:hlinkClick r:id="rId4"/>
              </a:rPr>
              <a:t>Machine learning</a:t>
            </a:r>
            <a:r>
              <a:rPr lang="en-US" b="0" i="0" dirty="0">
                <a:solidFill>
                  <a:srgbClr val="666666"/>
                </a:solidFill>
                <a:effectLst/>
                <a:latin typeface="Arial" panose="020B0604020202020204" pitchFamily="34" charset="0"/>
              </a:rPr>
              <a:t> can also be used for data analytics, by running automated algorithms to churn through data sets more quickly than </a:t>
            </a:r>
            <a:r>
              <a:rPr lang="en-US" b="0" i="0" u="sng" dirty="0">
                <a:solidFill>
                  <a:srgbClr val="007CAD"/>
                </a:solidFill>
                <a:effectLst/>
                <a:latin typeface="Arial" panose="020B0604020202020204" pitchFamily="34" charset="0"/>
                <a:hlinkClick r:id="rId5"/>
              </a:rPr>
              <a:t>data scientists</a:t>
            </a:r>
            <a:r>
              <a:rPr lang="en-US" b="0" i="0" dirty="0">
                <a:solidFill>
                  <a:srgbClr val="666666"/>
                </a:solidFill>
                <a:effectLst/>
                <a:latin typeface="Arial" panose="020B0604020202020204" pitchFamily="34" charset="0"/>
              </a:rPr>
              <a:t> can do via conventional analytical modeling.</a:t>
            </a:r>
            <a:endParaRPr lang="en-US" dirty="0"/>
          </a:p>
        </p:txBody>
      </p:sp>
    </p:spTree>
    <p:extLst>
      <p:ext uri="{BB962C8B-B14F-4D97-AF65-F5344CB8AC3E}">
        <p14:creationId xmlns:p14="http://schemas.microsoft.com/office/powerpoint/2010/main" val="428175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Types of Data Analytics applications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r>
              <a:rPr lang="en-US" b="0" i="0" u="sng" dirty="0">
                <a:solidFill>
                  <a:srgbClr val="005272"/>
                </a:solidFill>
                <a:effectLst/>
                <a:latin typeface="Arial" panose="020B0604020202020204" pitchFamily="34" charset="0"/>
                <a:hlinkClick r:id="rId2"/>
              </a:rPr>
              <a:t>Big data analytics</a:t>
            </a:r>
            <a:r>
              <a:rPr lang="en-US" b="0" i="0" dirty="0">
                <a:solidFill>
                  <a:srgbClr val="666666"/>
                </a:solidFill>
                <a:effectLst/>
                <a:latin typeface="Arial" panose="020B0604020202020204" pitchFamily="34" charset="0"/>
              </a:rPr>
              <a:t> applies data mining, predictive analytics and machine learning tools to data sets that can include a mix of structured, unstructured and </a:t>
            </a:r>
            <a:r>
              <a:rPr lang="en-US" b="0" i="0" dirty="0" err="1">
                <a:solidFill>
                  <a:srgbClr val="666666"/>
                </a:solidFill>
                <a:effectLst/>
                <a:latin typeface="Arial" panose="020B0604020202020204" pitchFamily="34" charset="0"/>
              </a:rPr>
              <a:t>semistructured</a:t>
            </a:r>
            <a:r>
              <a:rPr lang="en-US" b="0" i="0" dirty="0">
                <a:solidFill>
                  <a:srgbClr val="666666"/>
                </a:solidFill>
                <a:effectLst/>
                <a:latin typeface="Arial" panose="020B0604020202020204" pitchFamily="34" charset="0"/>
              </a:rPr>
              <a:t> data.</a:t>
            </a:r>
          </a:p>
          <a:p>
            <a:r>
              <a:rPr lang="en-US" b="0" i="0" u="sng" dirty="0">
                <a:solidFill>
                  <a:srgbClr val="005272"/>
                </a:solidFill>
                <a:effectLst/>
                <a:latin typeface="Arial" panose="020B0604020202020204" pitchFamily="34" charset="0"/>
                <a:hlinkClick r:id="rId3"/>
              </a:rPr>
              <a:t>Text mining</a:t>
            </a:r>
            <a:r>
              <a:rPr lang="en-US" b="0" i="0" dirty="0">
                <a:solidFill>
                  <a:srgbClr val="666666"/>
                </a:solidFill>
                <a:effectLst/>
                <a:latin typeface="Arial" panose="020B0604020202020204" pitchFamily="34" charset="0"/>
              </a:rPr>
              <a:t> provides a means of analyzing documents, emails and other text-based content.</a:t>
            </a:r>
            <a:endParaRPr lang="en-US" dirty="0"/>
          </a:p>
        </p:txBody>
      </p:sp>
    </p:spTree>
    <p:extLst>
      <p:ext uri="{BB962C8B-B14F-4D97-AF65-F5344CB8AC3E}">
        <p14:creationId xmlns:p14="http://schemas.microsoft.com/office/powerpoint/2010/main" val="107218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at rest vs Data in motion</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70000" lnSpcReduction="20000"/>
          </a:bodyPr>
          <a:lstStyle/>
          <a:p>
            <a:r>
              <a:rPr lang="en-US" b="0" i="0" dirty="0">
                <a:solidFill>
                  <a:srgbClr val="24272A"/>
                </a:solidFill>
                <a:effectLst/>
                <a:latin typeface="Montserrat" panose="020B0604020202020204" pitchFamily="2" charset="0"/>
              </a:rPr>
              <a:t>Gaining insights from </a:t>
            </a:r>
            <a:r>
              <a:rPr lang="en-US" b="1" i="0" u="sng" dirty="0">
                <a:solidFill>
                  <a:srgbClr val="00AFAA"/>
                </a:solidFill>
                <a:effectLst/>
                <a:latin typeface="Montserrat" panose="020B0604020202020204" pitchFamily="2" charset="0"/>
                <a:hlinkClick r:id="rId2"/>
              </a:rPr>
              <a:t>big data</a:t>
            </a:r>
            <a:r>
              <a:rPr lang="en-US" b="0" i="0" dirty="0">
                <a:solidFill>
                  <a:srgbClr val="24272A"/>
                </a:solidFill>
                <a:effectLst/>
                <a:latin typeface="Montserrat" panose="020B0604020202020204" pitchFamily="2" charset="0"/>
              </a:rPr>
              <a:t> is no small task. Having the right technology in place to collect, manage and analyze data for predictive purposes or real-time insight is critical. Different types of data may require different computing platforms to provide meaningful insights. Understanding the difference between data in motion vs. data at rest can help determine the type of technology and processing capabilities required to glean insights from the data.</a:t>
            </a:r>
          </a:p>
          <a:p>
            <a:r>
              <a:rPr lang="en-US" b="1" i="0" dirty="0">
                <a:solidFill>
                  <a:srgbClr val="24272A"/>
                </a:solidFill>
                <a:effectLst/>
                <a:latin typeface="Montserrat" panose="00000500000000000000" pitchFamily="2" charset="0"/>
              </a:rPr>
              <a:t>Data at rest</a:t>
            </a:r>
            <a:br>
              <a:rPr lang="en-US" dirty="0"/>
            </a:br>
            <a:r>
              <a:rPr lang="en-US" b="0" i="0" dirty="0">
                <a:solidFill>
                  <a:srgbClr val="24272A"/>
                </a:solidFill>
                <a:effectLst/>
                <a:latin typeface="Montserrat" panose="00000500000000000000" pitchFamily="2" charset="0"/>
              </a:rPr>
              <a:t>This refers to data that has been collected from various sources and is then analyzed after the event occurs. The point where the data is analyzed and the point where action is taken on it occur at two separate times. For example, a retailer analyzes a previous month’s sales data and uses it to make strategic decisions about the present month’s business activities. The action takes place after the data-creating event has occurred. This </a:t>
            </a:r>
            <a:r>
              <a:rPr lang="en-US" b="1" i="0" u="sng" dirty="0">
                <a:solidFill>
                  <a:srgbClr val="00AFAA"/>
                </a:solidFill>
                <a:effectLst/>
                <a:latin typeface="Montserrat" panose="00000500000000000000" pitchFamily="2" charset="0"/>
                <a:hlinkClick r:id="rId3"/>
              </a:rPr>
              <a:t>data is meaningful to the retailer</a:t>
            </a:r>
            <a:r>
              <a:rPr lang="en-US" b="0" i="0" dirty="0">
                <a:solidFill>
                  <a:srgbClr val="24272A"/>
                </a:solidFill>
                <a:effectLst/>
                <a:latin typeface="Montserrat" panose="00000500000000000000" pitchFamily="2" charset="0"/>
              </a:rPr>
              <a:t>, and allows them to create marketing campaigns and send customized coupons based on customer purchasing behavior and other variables. While the data provides value, the business impact is dependent on the customer coming back in the store to take advantage of the offers.</a:t>
            </a:r>
            <a:endParaRPr lang="en-US" dirty="0"/>
          </a:p>
        </p:txBody>
      </p:sp>
    </p:spTree>
    <p:extLst>
      <p:ext uri="{BB962C8B-B14F-4D97-AF65-F5344CB8AC3E}">
        <p14:creationId xmlns:p14="http://schemas.microsoft.com/office/powerpoint/2010/main" val="3158801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at rest vs Data in motion</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92500" lnSpcReduction="10000"/>
          </a:bodyPr>
          <a:lstStyle/>
          <a:p>
            <a:r>
              <a:rPr lang="en-US" b="1" i="0" dirty="0">
                <a:solidFill>
                  <a:srgbClr val="24272A"/>
                </a:solidFill>
                <a:effectLst/>
                <a:latin typeface="Montserrat" panose="00000500000000000000" pitchFamily="2" charset="0"/>
              </a:rPr>
              <a:t>Data in motion</a:t>
            </a:r>
            <a:br>
              <a:rPr lang="en-US" dirty="0"/>
            </a:br>
            <a:r>
              <a:rPr lang="en-US" b="0" i="0" dirty="0">
                <a:solidFill>
                  <a:srgbClr val="24272A"/>
                </a:solidFill>
                <a:effectLst/>
                <a:latin typeface="Montserrat" panose="00000500000000000000" pitchFamily="2" charset="0"/>
              </a:rPr>
              <a:t>The collection process for data in motion is similar to that of data at rest; however, the difference lies in the analytics. In this case, the analytics occur in real-time as the event happens. An example here would be a theme park that uses wristbands to collect data about their guests. These wristbands would constantly record data about the guest’s activities, and the park could use this information to personalize the guest visit with special surprises or suggested activities based on their behavior. This allows the business to customize the guest experience during the visit. Organizations have a tremendous opportunity to improve business results in these scenarios.</a:t>
            </a:r>
            <a:endParaRPr lang="en-US" dirty="0"/>
          </a:p>
        </p:txBody>
      </p:sp>
    </p:spTree>
    <p:extLst>
      <p:ext uri="{BB962C8B-B14F-4D97-AF65-F5344CB8AC3E}">
        <p14:creationId xmlns:p14="http://schemas.microsoft.com/office/powerpoint/2010/main" val="42058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62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29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22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sz="2900" b="1" dirty="0">
                <a:latin typeface="Arial" panose="020B0604020202020204" pitchFamily="34" charset="0"/>
                <a:cs typeface="Arial" panose="020B0604020202020204" pitchFamily="34" charset="0"/>
              </a:rPr>
              <a:t>Consultancy </a:t>
            </a:r>
            <a:r>
              <a:rPr lang="en-IN" dirty="0">
                <a:latin typeface="Arial" panose="020B0604020202020204" pitchFamily="34" charset="0"/>
                <a:cs typeface="Arial" panose="020B0604020202020204" pitchFamily="34" charset="0"/>
              </a:rPr>
              <a:t>– Consultant to vendor of Atal Tinkering Lab/ECIL-ECIT, </a:t>
            </a:r>
            <a:r>
              <a:rPr lang="en-IN" dirty="0" err="1">
                <a:latin typeface="Arial" panose="020B0604020202020204" pitchFamily="34" charset="0"/>
                <a:cs typeface="Arial" panose="020B0604020202020204" pitchFamily="34" charset="0"/>
              </a:rPr>
              <a:t>Incarnus</a:t>
            </a:r>
            <a:r>
              <a:rPr lang="en-IN" dirty="0">
                <a:latin typeface="Arial" panose="020B0604020202020204" pitchFamily="34" charset="0"/>
                <a:cs typeface="Arial" panose="020B0604020202020204" pitchFamily="34" charset="0"/>
              </a:rPr>
              <a:t> – Healthcare Service Provider</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Intelligence,ERP,.NET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T,NextGen,Incarnus,Aspire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system,BGS-IT,Sindhi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a:t>
            </a:r>
            <a:r>
              <a:rPr lang="en-IN" dirty="0" err="1">
                <a:latin typeface="Arial" panose="020B0604020202020204" pitchFamily="34" charset="0"/>
                <a:cs typeface="Arial" panose="020B0604020202020204" pitchFamily="34" charset="0"/>
              </a:rPr>
              <a:t>University,Nagarjuna</a:t>
            </a:r>
            <a:r>
              <a:rPr lang="en-IN" dirty="0">
                <a:latin typeface="Arial" panose="020B0604020202020204" pitchFamily="34" charset="0"/>
                <a:cs typeface="Arial" panose="020B0604020202020204" pitchFamily="34" charset="0"/>
              </a:rPr>
              <a:t> Engineering </a:t>
            </a:r>
            <a:r>
              <a:rPr lang="en-IN" dirty="0" err="1">
                <a:latin typeface="Arial" panose="020B0604020202020204" pitchFamily="34" charset="0"/>
                <a:cs typeface="Arial" panose="020B0604020202020204" pitchFamily="34" charset="0"/>
              </a:rPr>
              <a:t>College,Dayanand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Sagar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University,Acharya</a:t>
            </a:r>
            <a:r>
              <a:rPr lang="en-IN" dirty="0">
                <a:latin typeface="Arial" panose="020B0604020202020204" pitchFamily="34" charset="0"/>
                <a:cs typeface="Arial" panose="020B0604020202020204" pitchFamily="34" charset="0"/>
              </a:rPr>
              <a:t> Institute of </a:t>
            </a:r>
            <a:r>
              <a:rPr lang="en-IN" dirty="0" err="1">
                <a:latin typeface="Arial" panose="020B0604020202020204" pitchFamily="34" charset="0"/>
                <a:cs typeface="Arial" panose="020B0604020202020204" pitchFamily="34" charset="0"/>
              </a:rPr>
              <a:t>Technology,NIE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Mysore,NIT-Imphal,etc</a:t>
            </a:r>
            <a:endParaRPr lang="en-IN" dirty="0">
              <a:latin typeface="Arial" panose="020B0604020202020204" pitchFamily="34" charset="0"/>
              <a:cs typeface="Arial" panose="020B0604020202020204" pitchFamily="34" charset="0"/>
            </a:endParaRP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9CDB-01B6-EB07-CEE7-FB698B95A9C0}"/>
              </a:ext>
            </a:extLst>
          </p:cNvPr>
          <p:cNvSpPr>
            <a:spLocks noGrp="1"/>
          </p:cNvSpPr>
          <p:nvPr>
            <p:ph type="title"/>
          </p:nvPr>
        </p:nvSpPr>
        <p:spPr/>
        <p:txBody>
          <a:bodyPr/>
          <a:lstStyle/>
          <a:p>
            <a:r>
              <a:rPr lang="en-US" dirty="0"/>
              <a:t>Exploratory Data Analytics</a:t>
            </a:r>
          </a:p>
        </p:txBody>
      </p:sp>
      <p:sp>
        <p:nvSpPr>
          <p:cNvPr id="3" name="Content Placeholder 2">
            <a:extLst>
              <a:ext uri="{FF2B5EF4-FFF2-40B4-BE49-F238E27FC236}">
                <a16:creationId xmlns:a16="http://schemas.microsoft.com/office/drawing/2014/main" id="{C8DB203C-F019-6D45-5CA8-533F3FD2C6E6}"/>
              </a:ext>
            </a:extLst>
          </p:cNvPr>
          <p:cNvSpPr>
            <a:spLocks noGrp="1"/>
          </p:cNvSpPr>
          <p:nvPr>
            <p:ph idx="1"/>
          </p:nvPr>
        </p:nvSpPr>
        <p:spPr/>
        <p:txBody>
          <a:bodyPr>
            <a:normAutofit fontScale="92500" lnSpcReduction="20000"/>
          </a:bodyPr>
          <a:lstStyle/>
          <a:p>
            <a:r>
              <a:rPr lang="en-US" b="1" dirty="0"/>
              <a:t>The Foremost Goals of EDA</a:t>
            </a:r>
          </a:p>
          <a:p>
            <a:r>
              <a:rPr lang="en-US" dirty="0"/>
              <a:t>1. Data Cleaning</a:t>
            </a:r>
          </a:p>
          <a:p>
            <a:r>
              <a:rPr lang="en-US" dirty="0"/>
              <a:t>2. Descriptive Statistics</a:t>
            </a:r>
          </a:p>
          <a:p>
            <a:r>
              <a:rPr lang="en-US" dirty="0"/>
              <a:t>3. Data Visualization</a:t>
            </a:r>
          </a:p>
          <a:p>
            <a:r>
              <a:rPr lang="en-US" dirty="0"/>
              <a:t>4. Feature Engineering</a:t>
            </a:r>
          </a:p>
          <a:p>
            <a:r>
              <a:rPr lang="en-US" dirty="0"/>
              <a:t>5. Correlation and Relationships</a:t>
            </a:r>
          </a:p>
          <a:p>
            <a:r>
              <a:rPr lang="en-US" dirty="0"/>
              <a:t>6. Data Segmentation</a:t>
            </a:r>
          </a:p>
          <a:p>
            <a:r>
              <a:rPr lang="en-US" dirty="0"/>
              <a:t>7. Hypothesis Generation</a:t>
            </a:r>
          </a:p>
          <a:p>
            <a:r>
              <a:rPr lang="en-US" dirty="0"/>
              <a:t>8. Data Quality Assessment</a:t>
            </a:r>
          </a:p>
          <a:p>
            <a:r>
              <a:rPr lang="en-US" dirty="0"/>
              <a:t>https://www.geeksforgeeks.org/what-is-exploratory-data-analysis/</a:t>
            </a:r>
          </a:p>
        </p:txBody>
      </p:sp>
    </p:spTree>
    <p:extLst>
      <p:ext uri="{BB962C8B-B14F-4D97-AF65-F5344CB8AC3E}">
        <p14:creationId xmlns:p14="http://schemas.microsoft.com/office/powerpoint/2010/main" val="544015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r>
              <a:rPr lang="en-US" dirty="0">
                <a:solidFill>
                  <a:srgbClr val="FF0000"/>
                </a:solidFill>
              </a:rPr>
              <a:t>Machine learning for making predictions </a:t>
            </a:r>
            <a:r>
              <a:rPr lang="en-US" dirty="0"/>
              <a:t>— If you have transactional data of a finance company and need to build a model to determine the future trend, then machine learning algorithms are the best bet. </a:t>
            </a:r>
          </a:p>
          <a:p>
            <a:pPr marL="0" indent="0">
              <a:buNone/>
            </a:pPr>
            <a:r>
              <a:rPr lang="en-US" dirty="0"/>
              <a:t>This falls under the paradigm of supervised learning. It is called supervised because you already have the data based on which you can train your machines. </a:t>
            </a:r>
          </a:p>
          <a:p>
            <a:pPr marL="0" indent="0">
              <a:buNone/>
            </a:pPr>
            <a:r>
              <a:rPr lang="en-US" dirty="0"/>
              <a:t>For example, a fraud detection model can be trained using a historical record of fraudulent purchases.</a:t>
            </a:r>
          </a:p>
          <a:p>
            <a:pPr marL="0" indent="0">
              <a:buNone/>
            </a:pPr>
            <a:endParaRPr lang="en-US" dirty="0">
              <a:solidFill>
                <a:srgbClr val="FF0000"/>
              </a:solidFill>
            </a:endParaRPr>
          </a:p>
        </p:txBody>
      </p:sp>
    </p:spTree>
    <p:extLst>
      <p:ext uri="{BB962C8B-B14F-4D97-AF65-F5344CB8AC3E}">
        <p14:creationId xmlns:p14="http://schemas.microsoft.com/office/powerpoint/2010/main" val="328833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r>
              <a:rPr lang="en-US" dirty="0">
                <a:solidFill>
                  <a:srgbClr val="FF0000"/>
                </a:solidFill>
              </a:rPr>
              <a:t>Machine learning for pattern discovery </a:t>
            </a:r>
            <a:r>
              <a:rPr lang="en-US" dirty="0"/>
              <a:t>— If you don’t have the parameters based on which you can make predictions, then you need to find out the hidden patterns within the dataset to be able to make meaningful predictions. This is nothing but the unsupervised model as you don’t have any predefined labels for grouping. </a:t>
            </a:r>
          </a:p>
          <a:p>
            <a:pPr marL="0" indent="0">
              <a:buNone/>
            </a:pPr>
            <a:r>
              <a:rPr lang="en-US" dirty="0"/>
              <a:t>The most common algorithm used for pattern discovery is Clustering.</a:t>
            </a:r>
            <a:br>
              <a:rPr lang="en-US" dirty="0"/>
            </a:br>
            <a:r>
              <a:rPr lang="en-US" dirty="0"/>
              <a:t>Let’s say you are working in a telephone company and you need to establish a network by putting towers in a region. Then, you can use the clustering technique to find those tower locations which will ensure that all the users receive optimum signal strength.</a:t>
            </a:r>
          </a:p>
          <a:p>
            <a:pPr marL="0" indent="0">
              <a:buNone/>
            </a:pPr>
            <a:endParaRPr lang="en-US" dirty="0">
              <a:solidFill>
                <a:srgbClr val="FF0000"/>
              </a:solidFill>
            </a:endParaRPr>
          </a:p>
        </p:txBody>
      </p:sp>
    </p:spTree>
    <p:extLst>
      <p:ext uri="{BB962C8B-B14F-4D97-AF65-F5344CB8AC3E}">
        <p14:creationId xmlns:p14="http://schemas.microsoft.com/office/powerpoint/2010/main" val="1523410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r>
              <a:rPr lang="en-US" dirty="0">
                <a:solidFill>
                  <a:srgbClr val="FF0000"/>
                </a:solidFill>
              </a:rPr>
              <a:t>Life cycle of data science</a:t>
            </a:r>
          </a:p>
          <a:p>
            <a:pPr marL="0" indent="0">
              <a:buNone/>
            </a:pPr>
            <a:endParaRPr lang="en-US" dirty="0"/>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40A84D78-2CB3-4120-BC7B-197DE91F9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305" y="1520889"/>
            <a:ext cx="7007291" cy="5075854"/>
          </a:xfrm>
          <a:prstGeom prst="rect">
            <a:avLst/>
          </a:prstGeom>
        </p:spPr>
      </p:pic>
    </p:spTree>
    <p:extLst>
      <p:ext uri="{BB962C8B-B14F-4D97-AF65-F5344CB8AC3E}">
        <p14:creationId xmlns:p14="http://schemas.microsoft.com/office/powerpoint/2010/main" val="1822809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Python Data Science </a:t>
            </a:r>
          </a:p>
        </p:txBody>
      </p:sp>
      <p:sp>
        <p:nvSpPr>
          <p:cNvPr id="4" name="Content Placeholder 3">
            <a:extLst>
              <a:ext uri="{FF2B5EF4-FFF2-40B4-BE49-F238E27FC236}">
                <a16:creationId xmlns:a16="http://schemas.microsoft.com/office/drawing/2014/main" id="{298DE08A-2372-49EF-88FE-E90BC6DBEAB3}"/>
              </a:ext>
            </a:extLst>
          </p:cNvPr>
          <p:cNvSpPr>
            <a:spLocks noGrp="1"/>
          </p:cNvSpPr>
          <p:nvPr>
            <p:ph idx="1"/>
          </p:nvPr>
        </p:nvSpPr>
        <p:spPr/>
        <p:txBody>
          <a:bodyPr>
            <a:normAutofit lnSpcReduction="10000"/>
          </a:bodyPr>
          <a:lstStyle/>
          <a:p>
            <a:r>
              <a:rPr lang="en-US" b="1" dirty="0"/>
              <a:t>Why Learn Python For Data Science?</a:t>
            </a:r>
            <a:endParaRPr lang="en-US" dirty="0"/>
          </a:p>
          <a:p>
            <a:r>
              <a:rPr lang="en-US" dirty="0"/>
              <a:t>Python is no-doubt the best-suited language for a Data Scientist. I have listed down a few points which will help you understand why people go with Python for Data Science:</a:t>
            </a:r>
          </a:p>
          <a:p>
            <a:pPr lvl="1"/>
            <a:r>
              <a:rPr lang="en-US" dirty="0"/>
              <a:t>Python is a free, flexible and powerful open source language</a:t>
            </a:r>
          </a:p>
          <a:p>
            <a:pPr lvl="1"/>
            <a:r>
              <a:rPr lang="en-US" dirty="0"/>
              <a:t>Python cuts development time in half with its simple and easy to read syntax</a:t>
            </a:r>
          </a:p>
          <a:p>
            <a:pPr lvl="1"/>
            <a:r>
              <a:rPr lang="en-US" dirty="0"/>
              <a:t>With Python, you can perform data manipulation, analysis, and visualization</a:t>
            </a:r>
          </a:p>
          <a:p>
            <a:pPr lvl="1"/>
            <a:r>
              <a:rPr lang="en-US" dirty="0"/>
              <a:t>Python provides powerful libraries for Machine learning applications and other scientific computations</a:t>
            </a:r>
          </a:p>
          <a:p>
            <a:br>
              <a:rPr lang="en-US" dirty="0"/>
            </a:br>
            <a:endParaRPr lang="en-US" dirty="0"/>
          </a:p>
        </p:txBody>
      </p:sp>
    </p:spTree>
    <p:extLst>
      <p:ext uri="{BB962C8B-B14F-4D97-AF65-F5344CB8AC3E}">
        <p14:creationId xmlns:p14="http://schemas.microsoft.com/office/powerpoint/2010/main" val="1355491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Python Data Science </a:t>
            </a:r>
          </a:p>
        </p:txBody>
      </p:sp>
      <p:sp>
        <p:nvSpPr>
          <p:cNvPr id="4" name="Content Placeholder 3">
            <a:extLst>
              <a:ext uri="{FF2B5EF4-FFF2-40B4-BE49-F238E27FC236}">
                <a16:creationId xmlns:a16="http://schemas.microsoft.com/office/drawing/2014/main" id="{298DE08A-2372-49EF-88FE-E90BC6DBEAB3}"/>
              </a:ext>
            </a:extLst>
          </p:cNvPr>
          <p:cNvSpPr>
            <a:spLocks noGrp="1"/>
          </p:cNvSpPr>
          <p:nvPr>
            <p:ph idx="1"/>
          </p:nvPr>
        </p:nvSpPr>
        <p:spPr/>
        <p:txBody>
          <a:bodyPr>
            <a:normAutofit fontScale="40000" lnSpcReduction="20000"/>
          </a:bodyPr>
          <a:lstStyle/>
          <a:p>
            <a:r>
              <a:rPr lang="en-US" sz="5000" b="1" dirty="0"/>
              <a:t>Python Libraries For Data Science</a:t>
            </a:r>
          </a:p>
          <a:p>
            <a:r>
              <a:rPr lang="en-US" sz="4000" b="1" dirty="0">
                <a:latin typeface="Arial" panose="020B0604020202020204" pitchFamily="34" charset="0"/>
                <a:cs typeface="Arial" panose="020B0604020202020204" pitchFamily="34" charset="0"/>
              </a:rPr>
              <a:t>This is the part where the actual power of Python with data science comes into the picture. Python comes with numerous libraries for scientific computing, analysis, visualization etc. Some of them are listed below:</a:t>
            </a:r>
          </a:p>
          <a:p>
            <a:r>
              <a:rPr lang="en-US" sz="3400" b="1" dirty="0" err="1">
                <a:latin typeface="Arial" panose="020B0604020202020204" pitchFamily="34" charset="0"/>
                <a:cs typeface="Arial" panose="020B0604020202020204" pitchFamily="34" charset="0"/>
                <a:hlinkClick r:id="rId2"/>
              </a:rPr>
              <a:t>Numpy</a:t>
            </a:r>
            <a:r>
              <a:rPr lang="en-US" sz="3400" b="1" dirty="0">
                <a:latin typeface="Arial" panose="020B0604020202020204" pitchFamily="34" charset="0"/>
                <a:cs typeface="Arial" panose="020B0604020202020204" pitchFamily="34" charset="0"/>
                <a:hlinkClick r:id="rId2"/>
              </a:rPr>
              <a:t> </a:t>
            </a:r>
            <a:r>
              <a:rPr lang="en-US" sz="3400" b="1" dirty="0">
                <a:latin typeface="Arial" panose="020B0604020202020204" pitchFamily="34" charset="0"/>
                <a:cs typeface="Arial" panose="020B0604020202020204" pitchFamily="34" charset="0"/>
              </a:rPr>
              <a:t>– NumPy is a core library of Python for Data Science which stands for ‘Numerical Python’. It is used for scientific computing, which contains a powerful n-dimensional array object and provide tools for integrating C, C++ etc. It can also be used as multi-dimensional container for generic data where you can perform various </a:t>
            </a:r>
            <a:r>
              <a:rPr lang="en-US" sz="3400" b="1" dirty="0" err="1">
                <a:latin typeface="Arial" panose="020B0604020202020204" pitchFamily="34" charset="0"/>
                <a:cs typeface="Arial" panose="020B0604020202020204" pitchFamily="34" charset="0"/>
              </a:rPr>
              <a:t>Numpy</a:t>
            </a:r>
            <a:r>
              <a:rPr lang="en-US" sz="3400" b="1" dirty="0">
                <a:latin typeface="Arial" panose="020B0604020202020204" pitchFamily="34" charset="0"/>
                <a:cs typeface="Arial" panose="020B0604020202020204" pitchFamily="34" charset="0"/>
              </a:rPr>
              <a:t> </a:t>
            </a:r>
            <a:r>
              <a:rPr lang="en-US" sz="3400" b="1" dirty="0">
                <a:latin typeface="Arial" panose="020B0604020202020204" pitchFamily="34" charset="0"/>
                <a:cs typeface="Arial" panose="020B0604020202020204" pitchFamily="34" charset="0"/>
                <a:hlinkClick r:id="rId2"/>
              </a:rPr>
              <a:t>Operations</a:t>
            </a:r>
            <a:r>
              <a:rPr lang="en-US" sz="3400" b="1" dirty="0">
                <a:latin typeface="Arial" panose="020B0604020202020204" pitchFamily="34" charset="0"/>
                <a:cs typeface="Arial" panose="020B0604020202020204" pitchFamily="34" charset="0"/>
              </a:rPr>
              <a:t> and special </a:t>
            </a:r>
            <a:r>
              <a:rPr lang="en-US" sz="3400" b="1" dirty="0">
                <a:latin typeface="Arial" panose="020B0604020202020204" pitchFamily="34" charset="0"/>
                <a:cs typeface="Arial" panose="020B0604020202020204" pitchFamily="34" charset="0"/>
                <a:hlinkClick r:id="rId2"/>
              </a:rPr>
              <a:t>functions</a:t>
            </a:r>
            <a:r>
              <a:rPr lang="en-US" sz="3400" b="1" dirty="0">
                <a:latin typeface="Arial" panose="020B0604020202020204" pitchFamily="34" charset="0"/>
                <a:cs typeface="Arial" panose="020B0604020202020204" pitchFamily="34" charset="0"/>
              </a:rPr>
              <a:t>. </a:t>
            </a:r>
          </a:p>
          <a:p>
            <a:r>
              <a:rPr lang="en-US" sz="3400" b="1"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Pandas</a:t>
            </a:r>
            <a:r>
              <a:rPr lang="en-US" sz="3400" b="1" dirty="0">
                <a:latin typeface="Arial" panose="020B0604020202020204" pitchFamily="34" charset="0"/>
                <a:cs typeface="Arial" panose="020B0604020202020204" pitchFamily="34" charset="0"/>
              </a:rPr>
              <a:t> – Pandas is an important library in Python for data science. It is used for data manipulation and analysis.  It is well suited for different data such as tabular, ordered and unordered </a:t>
            </a:r>
            <a:r>
              <a:rPr lang="en-US" sz="3400" b="1"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time series</a:t>
            </a:r>
            <a:r>
              <a:rPr lang="en-US" sz="3400" b="1" dirty="0">
                <a:latin typeface="Arial" panose="020B0604020202020204" pitchFamily="34" charset="0"/>
                <a:cs typeface="Arial" panose="020B0604020202020204" pitchFamily="34" charset="0"/>
              </a:rPr>
              <a:t>, matrix data etc.</a:t>
            </a:r>
          </a:p>
          <a:p>
            <a:r>
              <a:rPr lang="en-US" sz="3400" b="1" dirty="0">
                <a:latin typeface="Arial" panose="020B0604020202020204" pitchFamily="34" charset="0"/>
                <a:cs typeface="Arial" panose="020B0604020202020204" pitchFamily="34" charset="0"/>
                <a:hlinkClick r:id="rId5"/>
              </a:rPr>
              <a:t>Matplotlib </a:t>
            </a:r>
            <a:r>
              <a:rPr lang="en-US" sz="3400" b="1" dirty="0">
                <a:latin typeface="Arial" panose="020B0604020202020204" pitchFamily="34" charset="0"/>
                <a:cs typeface="Arial" panose="020B0604020202020204" pitchFamily="34" charset="0"/>
              </a:rPr>
              <a:t>– Matplotlib is a powerful library for visualization in Python. It can be used in Python scripts, shell, web application servers and other GUI toolkits. You can use different </a:t>
            </a:r>
            <a:r>
              <a:rPr lang="en-US" sz="3400" b="1" dirty="0">
                <a:latin typeface="Arial" panose="020B0604020202020204" pitchFamily="34" charset="0"/>
                <a:cs typeface="Arial" panose="020B0604020202020204" pitchFamily="34" charset="0"/>
                <a:hlinkClick r:id="rId5"/>
              </a:rPr>
              <a:t>types of plots</a:t>
            </a:r>
            <a:r>
              <a:rPr lang="en-US" sz="3400" b="1" dirty="0">
                <a:latin typeface="Arial" panose="020B0604020202020204" pitchFamily="34" charset="0"/>
                <a:cs typeface="Arial" panose="020B0604020202020204" pitchFamily="34" charset="0"/>
              </a:rPr>
              <a:t> and how </a:t>
            </a:r>
            <a:r>
              <a:rPr lang="en-US" sz="3400" b="1" dirty="0">
                <a:latin typeface="Arial" panose="020B0604020202020204" pitchFamily="34" charset="0"/>
                <a:cs typeface="Arial" panose="020B0604020202020204" pitchFamily="34" charset="0"/>
                <a:hlinkClick r:id="rId5"/>
              </a:rPr>
              <a:t>multiple plots</a:t>
            </a:r>
            <a:r>
              <a:rPr lang="en-US" sz="3400" b="1" dirty="0">
                <a:latin typeface="Arial" panose="020B0604020202020204" pitchFamily="34" charset="0"/>
                <a:cs typeface="Arial" panose="020B0604020202020204" pitchFamily="34" charset="0"/>
              </a:rPr>
              <a:t> work using Matplotlib</a:t>
            </a:r>
          </a:p>
          <a:p>
            <a:r>
              <a:rPr lang="en-US" sz="3400" b="1" dirty="0" err="1">
                <a:latin typeface="Arial" panose="020B0604020202020204" pitchFamily="34" charset="0"/>
                <a:cs typeface="Arial" panose="020B0604020202020204" pitchFamily="34" charset="0"/>
                <a:hlinkClick r:id="rId6"/>
              </a:rPr>
              <a:t>Scikit</a:t>
            </a:r>
            <a:r>
              <a:rPr lang="en-US" sz="3400" b="1" dirty="0">
                <a:latin typeface="Arial" panose="020B0604020202020204" pitchFamily="34" charset="0"/>
                <a:cs typeface="Arial" panose="020B0604020202020204" pitchFamily="34" charset="0"/>
                <a:hlinkClick r:id="rId6"/>
              </a:rPr>
              <a:t>-learn</a:t>
            </a:r>
            <a:r>
              <a:rPr lang="en-US" sz="3400" b="1" dirty="0">
                <a:latin typeface="Arial" panose="020B0604020202020204" pitchFamily="34" charset="0"/>
                <a:cs typeface="Arial" panose="020B0604020202020204" pitchFamily="34" charset="0"/>
              </a:rPr>
              <a:t> – </a:t>
            </a:r>
            <a:r>
              <a:rPr lang="en-US" sz="3400" b="1" dirty="0" err="1">
                <a:latin typeface="Arial" panose="020B0604020202020204" pitchFamily="34" charset="0"/>
                <a:cs typeface="Arial" panose="020B0604020202020204" pitchFamily="34" charset="0"/>
              </a:rPr>
              <a:t>Scikit</a:t>
            </a:r>
            <a:r>
              <a:rPr lang="en-US" sz="3400" b="1" dirty="0">
                <a:latin typeface="Arial" panose="020B0604020202020204" pitchFamily="34" charset="0"/>
                <a:cs typeface="Arial" panose="020B0604020202020204" pitchFamily="34" charset="0"/>
              </a:rPr>
              <a:t> learn is one of the main attractions, where in you can implement machine learning using Python. It is a free library which contains simple and efficient tools for data analysis and mining purposes. You can implement various algorithm, such as </a:t>
            </a:r>
            <a:r>
              <a:rPr lang="en-US" sz="3400" b="1" dirty="0">
                <a:latin typeface="Arial" panose="020B0604020202020204" pitchFamily="34" charset="0"/>
                <a:cs typeface="Arial" panose="020B0604020202020204" pitchFamily="34" charset="0"/>
                <a:hlinkClick r:id="rId7"/>
              </a:rPr>
              <a:t>logistic regression,</a:t>
            </a:r>
            <a:r>
              <a:rPr lang="en-US" sz="3400" b="1" dirty="0">
                <a:latin typeface="Arial" panose="020B0604020202020204" pitchFamily="34" charset="0"/>
                <a:cs typeface="Arial" panose="020B0604020202020204" pitchFamily="34" charset="0"/>
              </a:rPr>
              <a:t> </a:t>
            </a:r>
            <a:r>
              <a:rPr lang="en-US" sz="3400" b="1" dirty="0">
                <a:latin typeface="Arial" panose="020B0604020202020204" pitchFamily="34" charset="0"/>
                <a:cs typeface="Arial" panose="020B0604020202020204" pitchFamily="34" charset="0"/>
                <a:hlinkClick r:id="rId4"/>
              </a:rPr>
              <a:t>time series algorithm</a:t>
            </a:r>
            <a:r>
              <a:rPr lang="en-US" sz="3400" b="1" dirty="0">
                <a:latin typeface="Arial" panose="020B0604020202020204" pitchFamily="34" charset="0"/>
                <a:cs typeface="Arial" panose="020B0604020202020204" pitchFamily="34" charset="0"/>
              </a:rPr>
              <a:t> using </a:t>
            </a:r>
            <a:r>
              <a:rPr lang="en-US" sz="3400" b="1" dirty="0" err="1">
                <a:latin typeface="Arial" panose="020B0604020202020204" pitchFamily="34" charset="0"/>
                <a:cs typeface="Arial" panose="020B0604020202020204" pitchFamily="34" charset="0"/>
              </a:rPr>
              <a:t>scikit</a:t>
            </a:r>
            <a:r>
              <a:rPr lang="en-US" sz="3400" b="1" dirty="0">
                <a:latin typeface="Arial" panose="020B0604020202020204" pitchFamily="34" charset="0"/>
                <a:cs typeface="Arial" panose="020B0604020202020204" pitchFamily="34" charset="0"/>
              </a:rPr>
              <a:t>-learn. </a:t>
            </a:r>
          </a:p>
          <a:p>
            <a:pPr marL="0" indent="0">
              <a:buNone/>
            </a:pPr>
            <a:r>
              <a:rPr lang="en-US" sz="3500" dirty="0"/>
              <a:t>Reference - https://www.edureka.co/blog/learn-python-for-data-science/</a:t>
            </a:r>
            <a:br>
              <a:rPr lang="en-US" dirty="0"/>
            </a:br>
            <a:endParaRPr lang="en-US" dirty="0"/>
          </a:p>
        </p:txBody>
      </p:sp>
    </p:spTree>
    <p:extLst>
      <p:ext uri="{BB962C8B-B14F-4D97-AF65-F5344CB8AC3E}">
        <p14:creationId xmlns:p14="http://schemas.microsoft.com/office/powerpoint/2010/main" val="170466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PANDAS</a:t>
            </a:r>
          </a:p>
        </p:txBody>
      </p:sp>
      <p:sp>
        <p:nvSpPr>
          <p:cNvPr id="4" name="Content Placeholder 3">
            <a:extLst>
              <a:ext uri="{FF2B5EF4-FFF2-40B4-BE49-F238E27FC236}">
                <a16:creationId xmlns:a16="http://schemas.microsoft.com/office/drawing/2014/main" id="{49F6D4D8-54B8-4816-8078-716B675ABDA1}"/>
              </a:ext>
            </a:extLst>
          </p:cNvPr>
          <p:cNvSpPr>
            <a:spLocks noGrp="1"/>
          </p:cNvSpPr>
          <p:nvPr>
            <p:ph idx="1"/>
          </p:nvPr>
        </p:nvSpPr>
        <p:spPr/>
        <p:txBody>
          <a:bodyPr>
            <a:normAutofit lnSpcReduction="10000"/>
          </a:bodyPr>
          <a:lstStyle/>
          <a:p>
            <a:r>
              <a:rPr lang="en-US" dirty="0"/>
              <a:t>The </a:t>
            </a:r>
            <a:r>
              <a:rPr lang="en-US" dirty="0">
                <a:hlinkClick r:id="rId2"/>
              </a:rPr>
              <a:t>Pandas</a:t>
            </a:r>
            <a:r>
              <a:rPr lang="en-US" dirty="0"/>
              <a:t> library is one of the most preferred tools for data scientists to do data manipulation and analysis, next to </a:t>
            </a:r>
            <a:r>
              <a:rPr lang="en-US" dirty="0">
                <a:hlinkClick r:id="rId3"/>
              </a:rPr>
              <a:t>matplotlib</a:t>
            </a:r>
            <a:r>
              <a:rPr lang="en-US" dirty="0"/>
              <a:t> for data visualization and </a:t>
            </a:r>
            <a:r>
              <a:rPr lang="en-US" dirty="0">
                <a:hlinkClick r:id="rId4"/>
              </a:rPr>
              <a:t>NumPy</a:t>
            </a:r>
            <a:r>
              <a:rPr lang="en-US" dirty="0"/>
              <a:t>, the fundamental library for scientific computing in Python on which Pandas was built.</a:t>
            </a:r>
          </a:p>
          <a:p>
            <a:r>
              <a:rPr lang="en-US" dirty="0"/>
              <a:t>The fast, flexible, and expressive Pandas data structures are designed to make real-world data analysis significantly easier, but this might not be immediately the case for those who are just getting started with it. Exactly because there is so much functionality built into this package that the options are overwhelming.</a:t>
            </a:r>
          </a:p>
          <a:p>
            <a:r>
              <a:rPr lang="en-IN" dirty="0"/>
              <a:t>https://www.analyticsvidhya.com/blog/2016/01/complete-tutorial-learn-data-science-python-scratch-2/</a:t>
            </a:r>
          </a:p>
        </p:txBody>
      </p:sp>
    </p:spTree>
    <p:extLst>
      <p:ext uri="{BB962C8B-B14F-4D97-AF65-F5344CB8AC3E}">
        <p14:creationId xmlns:p14="http://schemas.microsoft.com/office/powerpoint/2010/main" val="81490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PANDAS-Cheat Sheet</a:t>
            </a:r>
          </a:p>
        </p:txBody>
      </p:sp>
      <p:sp>
        <p:nvSpPr>
          <p:cNvPr id="6" name="Content Placeholder 5">
            <a:extLst>
              <a:ext uri="{FF2B5EF4-FFF2-40B4-BE49-F238E27FC236}">
                <a16:creationId xmlns:a16="http://schemas.microsoft.com/office/drawing/2014/main" id="{CA1A3682-9812-4A4F-9BC9-DEE8B5C7374C}"/>
              </a:ext>
            </a:extLst>
          </p:cNvPr>
          <p:cNvSpPr>
            <a:spLocks noGrp="1"/>
          </p:cNvSpPr>
          <p:nvPr>
            <p:ph idx="1"/>
          </p:nvPr>
        </p:nvSpPr>
        <p:spPr/>
        <p:txBody>
          <a:bodyPr/>
          <a:lstStyle/>
          <a:p>
            <a:endParaRPr lang="en-US"/>
          </a:p>
        </p:txBody>
      </p:sp>
      <p:graphicFrame>
        <p:nvGraphicFramePr>
          <p:cNvPr id="7" name="Object 6">
            <a:extLst>
              <a:ext uri="{FF2B5EF4-FFF2-40B4-BE49-F238E27FC236}">
                <a16:creationId xmlns:a16="http://schemas.microsoft.com/office/drawing/2014/main" id="{CEF59311-604A-441C-88AF-9186C8513E22}"/>
              </a:ext>
            </a:extLst>
          </p:cNvPr>
          <p:cNvGraphicFramePr>
            <a:graphicFrameLocks noChangeAspect="1"/>
          </p:cNvGraphicFramePr>
          <p:nvPr>
            <p:extLst>
              <p:ext uri="{D42A27DB-BD31-4B8C-83A1-F6EECF244321}">
                <p14:modId xmlns:p14="http://schemas.microsoft.com/office/powerpoint/2010/main" val="1555589597"/>
              </p:ext>
            </p:extLst>
          </p:nvPr>
        </p:nvGraphicFramePr>
        <p:xfrm>
          <a:off x="838200" y="1825625"/>
          <a:ext cx="10515599" cy="5032375"/>
        </p:xfrm>
        <a:graphic>
          <a:graphicData uri="http://schemas.openxmlformats.org/presentationml/2006/ole">
            <mc:AlternateContent xmlns:mc="http://schemas.openxmlformats.org/markup-compatibility/2006">
              <mc:Choice xmlns:v="urn:schemas-microsoft-com:vml" Requires="v">
                <p:oleObj name="Acrobat Document" r:id="rId2" imgW="8381941" imgH="6476790" progId="AcroExch.Document.DC">
                  <p:embed/>
                </p:oleObj>
              </mc:Choice>
              <mc:Fallback>
                <p:oleObj name="Acrobat Document" r:id="rId2" imgW="8381941" imgH="6476790" progId="AcroExch.Document.DC">
                  <p:embed/>
                  <p:pic>
                    <p:nvPicPr>
                      <p:cNvPr id="0"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5625"/>
                        <a:ext cx="10515599" cy="503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1362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Data wrangling</a:t>
            </a:r>
          </a:p>
        </p:txBody>
      </p:sp>
      <p:sp>
        <p:nvSpPr>
          <p:cNvPr id="6" name="Content Placeholder 5">
            <a:extLst>
              <a:ext uri="{FF2B5EF4-FFF2-40B4-BE49-F238E27FC236}">
                <a16:creationId xmlns:a16="http://schemas.microsoft.com/office/drawing/2014/main" id="{CA1A3682-9812-4A4F-9BC9-DEE8B5C7374C}"/>
              </a:ext>
            </a:extLst>
          </p:cNvPr>
          <p:cNvSpPr>
            <a:spLocks noGrp="1"/>
          </p:cNvSpPr>
          <p:nvPr>
            <p:ph idx="1"/>
          </p:nvPr>
        </p:nvSpPr>
        <p:spPr/>
        <p:txBody>
          <a:bodyPr/>
          <a:lstStyle/>
          <a:p>
            <a:r>
              <a:rPr lang="en-US" b="1" dirty="0"/>
              <a:t>Data wrangling</a:t>
            </a:r>
            <a:r>
              <a:rPr lang="en-US" dirty="0"/>
              <a:t>, sometimes referred to as </a:t>
            </a:r>
            <a:r>
              <a:rPr lang="en-US" b="1" dirty="0"/>
              <a:t>data munging</a:t>
            </a:r>
            <a:r>
              <a:rPr lang="en-US" dirty="0"/>
              <a:t>, is the process of transforming and </a:t>
            </a:r>
            <a:r>
              <a:rPr lang="en-US" dirty="0">
                <a:hlinkClick r:id="rId2" tooltip="Data mapping"/>
              </a:rPr>
              <a:t>mapping data</a:t>
            </a:r>
            <a:r>
              <a:rPr lang="en-US" dirty="0"/>
              <a:t> from one "</a:t>
            </a:r>
            <a:r>
              <a:rPr lang="en-US" dirty="0">
                <a:hlinkClick r:id="rId3" tooltip="Raw data"/>
              </a:rPr>
              <a:t>raw</a:t>
            </a:r>
            <a:r>
              <a:rPr lang="en-US" dirty="0"/>
              <a:t>" data form into another </a:t>
            </a:r>
            <a:r>
              <a:rPr lang="en-US" dirty="0">
                <a:hlinkClick r:id="rId4" tooltip="Content format"/>
              </a:rPr>
              <a:t>format</a:t>
            </a:r>
            <a:r>
              <a:rPr lang="en-US" dirty="0"/>
              <a:t> with the intent of making it more appropriate and valuable for a variety of downstream purposes such as analytics.</a:t>
            </a:r>
          </a:p>
          <a:p>
            <a:endParaRPr lang="en-US" dirty="0"/>
          </a:p>
        </p:txBody>
      </p:sp>
      <p:pic>
        <p:nvPicPr>
          <p:cNvPr id="4" name="Picture 3">
            <a:extLst>
              <a:ext uri="{FF2B5EF4-FFF2-40B4-BE49-F238E27FC236}">
                <a16:creationId xmlns:a16="http://schemas.microsoft.com/office/drawing/2014/main" id="{7A876604-5E77-476B-AA01-FA368E902C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1641" y="3526971"/>
            <a:ext cx="9797143" cy="3264354"/>
          </a:xfrm>
          <a:prstGeom prst="rect">
            <a:avLst/>
          </a:prstGeom>
        </p:spPr>
      </p:pic>
    </p:spTree>
    <p:extLst>
      <p:ext uri="{BB962C8B-B14F-4D97-AF65-F5344CB8AC3E}">
        <p14:creationId xmlns:p14="http://schemas.microsoft.com/office/powerpoint/2010/main" val="2229682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NumPy</a:t>
            </a:r>
          </a:p>
        </p:txBody>
      </p:sp>
      <p:sp>
        <p:nvSpPr>
          <p:cNvPr id="6" name="Content Placeholder 5">
            <a:extLst>
              <a:ext uri="{FF2B5EF4-FFF2-40B4-BE49-F238E27FC236}">
                <a16:creationId xmlns:a16="http://schemas.microsoft.com/office/drawing/2014/main" id="{CA1A3682-9812-4A4F-9BC9-DEE8B5C7374C}"/>
              </a:ext>
            </a:extLst>
          </p:cNvPr>
          <p:cNvSpPr>
            <a:spLocks noGrp="1"/>
          </p:cNvSpPr>
          <p:nvPr>
            <p:ph idx="1"/>
          </p:nvPr>
        </p:nvSpPr>
        <p:spPr/>
        <p:txBody>
          <a:bodyPr>
            <a:normAutofit lnSpcReduction="10000"/>
          </a:bodyPr>
          <a:lstStyle/>
          <a:p>
            <a:r>
              <a:rPr lang="en-US" dirty="0">
                <a:solidFill>
                  <a:srgbClr val="FF0000"/>
                </a:solidFill>
              </a:rPr>
              <a:t>NumPy</a:t>
            </a:r>
            <a:r>
              <a:rPr lang="en-US" dirty="0"/>
              <a:t> is the fundamental package for scientific computing with Python. </a:t>
            </a:r>
          </a:p>
          <a:p>
            <a:r>
              <a:rPr lang="en-US" dirty="0"/>
              <a:t>It contains among other things:</a:t>
            </a:r>
          </a:p>
          <a:p>
            <a:pPr lvl="1"/>
            <a:r>
              <a:rPr lang="en-US" dirty="0"/>
              <a:t>a powerful N-dimensional array object</a:t>
            </a:r>
          </a:p>
          <a:p>
            <a:pPr lvl="1"/>
            <a:r>
              <a:rPr lang="en-US" dirty="0"/>
              <a:t>sophisticated (broadcasting) functions</a:t>
            </a:r>
          </a:p>
          <a:p>
            <a:pPr lvl="1"/>
            <a:r>
              <a:rPr lang="en-US" dirty="0"/>
              <a:t>tools for integrating C/C++ and Fortran code</a:t>
            </a:r>
          </a:p>
          <a:p>
            <a:pPr lvl="1"/>
            <a:r>
              <a:rPr lang="en-US" dirty="0"/>
              <a:t>useful linear algebra, Fourier transform, and random number capabilities</a:t>
            </a:r>
          </a:p>
          <a:p>
            <a:r>
              <a:rPr lang="en-US" dirty="0"/>
              <a:t>Besides its obvious scientific uses, NumPy can also be used as an efficient multi-dimensional container of generic data. Arbitrary data-types can be defined. This allows NumPy to seamlessly and speedily integrate with a wide variety of databases.</a:t>
            </a:r>
          </a:p>
        </p:txBody>
      </p:sp>
    </p:spTree>
    <p:extLst>
      <p:ext uri="{BB962C8B-B14F-4D97-AF65-F5344CB8AC3E}">
        <p14:creationId xmlns:p14="http://schemas.microsoft.com/office/powerpoint/2010/main" val="391362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b="1" dirty="0"/>
              <a:t>Topics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r>
              <a:rPr lang="en-IN" dirty="0"/>
              <a:t>Introduction to Data science</a:t>
            </a:r>
          </a:p>
          <a:p>
            <a:r>
              <a:rPr lang="en-IN" dirty="0"/>
              <a:t>Python for Data Sciences and project lifecycle</a:t>
            </a:r>
          </a:p>
          <a:p>
            <a:r>
              <a:rPr lang="en-IN" dirty="0"/>
              <a:t>Exploratory Data Analytics</a:t>
            </a:r>
          </a:p>
          <a:p>
            <a:r>
              <a:rPr lang="en-IN" dirty="0" err="1"/>
              <a:t>Numpy</a:t>
            </a:r>
            <a:endParaRPr lang="en-IN" dirty="0"/>
          </a:p>
          <a:p>
            <a:r>
              <a:rPr lang="en-IN" dirty="0"/>
              <a:t>Pandas</a:t>
            </a:r>
          </a:p>
          <a:p>
            <a:r>
              <a:rPr lang="en-IN" dirty="0" err="1"/>
              <a:t>Matlablib</a:t>
            </a:r>
            <a:endParaRPr lang="en-IN" dirty="0"/>
          </a:p>
          <a:p>
            <a:endParaRPr lang="en-IN" dirty="0"/>
          </a:p>
          <a:p>
            <a:endParaRPr lang="en-IN" dirty="0"/>
          </a:p>
        </p:txBody>
      </p:sp>
    </p:spTree>
    <p:extLst>
      <p:ext uri="{BB962C8B-B14F-4D97-AF65-F5344CB8AC3E}">
        <p14:creationId xmlns:p14="http://schemas.microsoft.com/office/powerpoint/2010/main" val="375499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NumPy-Cheat Sheet</a:t>
            </a:r>
          </a:p>
        </p:txBody>
      </p:sp>
      <p:sp>
        <p:nvSpPr>
          <p:cNvPr id="6" name="Content Placeholder 5">
            <a:extLst>
              <a:ext uri="{FF2B5EF4-FFF2-40B4-BE49-F238E27FC236}">
                <a16:creationId xmlns:a16="http://schemas.microsoft.com/office/drawing/2014/main" id="{CA1A3682-9812-4A4F-9BC9-DEE8B5C7374C}"/>
              </a:ext>
            </a:extLst>
          </p:cNvPr>
          <p:cNvSpPr>
            <a:spLocks noGrp="1"/>
          </p:cNvSpPr>
          <p:nvPr>
            <p:ph idx="1"/>
          </p:nvPr>
        </p:nvSpPr>
        <p:spPr/>
        <p:txBody>
          <a:bodyPr/>
          <a:lstStyle/>
          <a:p>
            <a:endParaRPr lang="en-US" dirty="0"/>
          </a:p>
        </p:txBody>
      </p:sp>
      <p:graphicFrame>
        <p:nvGraphicFramePr>
          <p:cNvPr id="4" name="Object 3">
            <a:extLst>
              <a:ext uri="{FF2B5EF4-FFF2-40B4-BE49-F238E27FC236}">
                <a16:creationId xmlns:a16="http://schemas.microsoft.com/office/drawing/2014/main" id="{76FFE8FA-B6B5-4CB9-80CB-380B18D98A68}"/>
              </a:ext>
            </a:extLst>
          </p:cNvPr>
          <p:cNvGraphicFramePr>
            <a:graphicFrameLocks noChangeAspect="1"/>
          </p:cNvGraphicFramePr>
          <p:nvPr>
            <p:extLst>
              <p:ext uri="{D42A27DB-BD31-4B8C-83A1-F6EECF244321}">
                <p14:modId xmlns:p14="http://schemas.microsoft.com/office/powerpoint/2010/main" val="2020347223"/>
              </p:ext>
            </p:extLst>
          </p:nvPr>
        </p:nvGraphicFramePr>
        <p:xfrm>
          <a:off x="838200" y="1825625"/>
          <a:ext cx="10515600" cy="4351338"/>
        </p:xfrm>
        <a:graphic>
          <a:graphicData uri="http://schemas.openxmlformats.org/presentationml/2006/ole">
            <mc:AlternateContent xmlns:mc="http://schemas.openxmlformats.org/markup-compatibility/2006">
              <mc:Choice xmlns:v="urn:schemas-microsoft-com:vml" Requires="v">
                <p:oleObj name="Acrobat Document" r:id="rId2" imgW="6415596" imgH="4533847" progId="AcroExch.Document.DC">
                  <p:embed/>
                </p:oleObj>
              </mc:Choice>
              <mc:Fallback>
                <p:oleObj name="Acrobat Document" r:id="rId2" imgW="6415596" imgH="4533847" progId="AcroExch.Document.DC">
                  <p:embed/>
                  <p:pic>
                    <p:nvPicPr>
                      <p:cNvPr id="0" name="Picture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5625"/>
                        <a:ext cx="10515600" cy="435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7741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err="1"/>
              <a:t>MatplobLib</a:t>
            </a:r>
            <a:endParaRPr lang="en-IN" dirty="0"/>
          </a:p>
        </p:txBody>
      </p:sp>
      <p:sp>
        <p:nvSpPr>
          <p:cNvPr id="6" name="Content Placeholder 5">
            <a:extLst>
              <a:ext uri="{FF2B5EF4-FFF2-40B4-BE49-F238E27FC236}">
                <a16:creationId xmlns:a16="http://schemas.microsoft.com/office/drawing/2014/main" id="{CA1A3682-9812-4A4F-9BC9-DEE8B5C7374C}"/>
              </a:ext>
            </a:extLst>
          </p:cNvPr>
          <p:cNvSpPr>
            <a:spLocks noGrp="1"/>
          </p:cNvSpPr>
          <p:nvPr>
            <p:ph idx="1"/>
          </p:nvPr>
        </p:nvSpPr>
        <p:spPr/>
        <p:txBody>
          <a:bodyPr>
            <a:normAutofit lnSpcReduction="10000"/>
          </a:bodyPr>
          <a:lstStyle/>
          <a:p>
            <a:r>
              <a:rPr lang="en-US" dirty="0"/>
              <a:t>Data visualization and storytelling with your data are essential skills that every data scientist needs to communicate insights gained from analyses effectively to any audience out there. </a:t>
            </a:r>
          </a:p>
          <a:p>
            <a:r>
              <a:rPr lang="en-US" dirty="0"/>
              <a:t>Matplotlib is a Python 2D plotting library which produces publication quality figures in a variety of hardcopy formats and interactive environments across platforms. Matplotlib can be used in Python scripts, the Python and </a:t>
            </a:r>
            <a:r>
              <a:rPr lang="en-US" dirty="0" err="1">
                <a:hlinkClick r:id="rId2"/>
              </a:rPr>
              <a:t>IPython</a:t>
            </a:r>
            <a:r>
              <a:rPr lang="en-US" dirty="0"/>
              <a:t> shells, the </a:t>
            </a:r>
            <a:r>
              <a:rPr lang="en-US" dirty="0" err="1">
                <a:hlinkClick r:id="rId3"/>
              </a:rPr>
              <a:t>Jupyter</a:t>
            </a:r>
            <a:r>
              <a:rPr lang="en-US" dirty="0"/>
              <a:t> notebook, web application servers, and four graphical user interface toolkits.</a:t>
            </a:r>
          </a:p>
          <a:p>
            <a:r>
              <a:rPr lang="en-US" dirty="0"/>
              <a:t>Matplotlib tries to make easy things easy and hard things possible. You can generate plots, histograms, power spectra, bar charts, </a:t>
            </a:r>
            <a:r>
              <a:rPr lang="en-US" dirty="0" err="1"/>
              <a:t>errorcharts</a:t>
            </a:r>
            <a:r>
              <a:rPr lang="en-US" dirty="0"/>
              <a:t>, scatterplots, etc., with just a few lines of code. </a:t>
            </a:r>
          </a:p>
        </p:txBody>
      </p:sp>
    </p:spTree>
    <p:extLst>
      <p:ext uri="{BB962C8B-B14F-4D97-AF65-F5344CB8AC3E}">
        <p14:creationId xmlns:p14="http://schemas.microsoft.com/office/powerpoint/2010/main" val="3557594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err="1"/>
              <a:t>MatplobLib</a:t>
            </a:r>
            <a:r>
              <a:rPr lang="en-IN" dirty="0"/>
              <a:t>-Cheat Sheet</a:t>
            </a:r>
          </a:p>
        </p:txBody>
      </p:sp>
      <p:sp>
        <p:nvSpPr>
          <p:cNvPr id="6" name="Content Placeholder 5">
            <a:extLst>
              <a:ext uri="{FF2B5EF4-FFF2-40B4-BE49-F238E27FC236}">
                <a16:creationId xmlns:a16="http://schemas.microsoft.com/office/drawing/2014/main" id="{CA1A3682-9812-4A4F-9BC9-DEE8B5C7374C}"/>
              </a:ext>
            </a:extLst>
          </p:cNvPr>
          <p:cNvSpPr>
            <a:spLocks noGrp="1"/>
          </p:cNvSpPr>
          <p:nvPr>
            <p:ph idx="1"/>
          </p:nvPr>
        </p:nvSpPr>
        <p:spPr/>
        <p:txBody>
          <a:bodyPr>
            <a:normAutofit/>
          </a:bodyPr>
          <a:lstStyle/>
          <a:p>
            <a:endParaRPr lang="en-US" dirty="0"/>
          </a:p>
        </p:txBody>
      </p:sp>
      <p:graphicFrame>
        <p:nvGraphicFramePr>
          <p:cNvPr id="3" name="Object 2">
            <a:extLst>
              <a:ext uri="{FF2B5EF4-FFF2-40B4-BE49-F238E27FC236}">
                <a16:creationId xmlns:a16="http://schemas.microsoft.com/office/drawing/2014/main" id="{976F1E22-0BDC-415B-9C71-D119133E0D9A}"/>
              </a:ext>
            </a:extLst>
          </p:cNvPr>
          <p:cNvGraphicFramePr>
            <a:graphicFrameLocks noChangeAspect="1"/>
          </p:cNvGraphicFramePr>
          <p:nvPr>
            <p:extLst>
              <p:ext uri="{D42A27DB-BD31-4B8C-83A1-F6EECF244321}">
                <p14:modId xmlns:p14="http://schemas.microsoft.com/office/powerpoint/2010/main" val="2568296895"/>
              </p:ext>
            </p:extLst>
          </p:nvPr>
        </p:nvGraphicFramePr>
        <p:xfrm>
          <a:off x="838200" y="1825624"/>
          <a:ext cx="10515600" cy="4351337"/>
        </p:xfrm>
        <a:graphic>
          <a:graphicData uri="http://schemas.openxmlformats.org/presentationml/2006/ole">
            <mc:AlternateContent xmlns:mc="http://schemas.openxmlformats.org/markup-compatibility/2006">
              <mc:Choice xmlns:v="urn:schemas-microsoft-com:vml" Requires="v">
                <p:oleObj name="Acrobat Document" r:id="rId2" imgW="6415596" imgH="4533847" progId="AcroExch.Document.DC">
                  <p:embed/>
                </p:oleObj>
              </mc:Choice>
              <mc:Fallback>
                <p:oleObj name="Acrobat Document" r:id="rId2" imgW="6415596" imgH="4533847" progId="AcroExch.Document.DC">
                  <p:embed/>
                  <p:pic>
                    <p:nvPicPr>
                      <p:cNvPr id="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5624"/>
                        <a:ext cx="10515600" cy="435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6921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719131"/>
            <a:ext cx="9144000" cy="935575"/>
          </a:xfrm>
        </p:spPr>
        <p:txBody>
          <a:bodyPr>
            <a:normAutofit fontScale="90000"/>
          </a:bodyPr>
          <a:lstStyle/>
          <a:p>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err="1">
                <a:latin typeface="Arial" panose="020B0604020202020204" pitchFamily="34" charset="0"/>
                <a:cs typeface="Arial" panose="020B0604020202020204" pitchFamily="34" charset="0"/>
              </a:rPr>
              <a:t>Raghu</a:t>
            </a:r>
            <a:r>
              <a:rPr lang="en-IN" b="1" dirty="0">
                <a:latin typeface="Arial" panose="020B0604020202020204" pitchFamily="34" charset="0"/>
                <a:cs typeface="Arial" panose="020B0604020202020204" pitchFamily="34" charset="0"/>
              </a:rPr>
              <a:t>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33</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4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lstStyle/>
          <a:p>
            <a:r>
              <a:rPr lang="en-US" b="1" dirty="0"/>
              <a:t>Data science</a:t>
            </a:r>
            <a:r>
              <a:rPr lang="en-US" dirty="0"/>
              <a:t> is a </a:t>
            </a:r>
            <a:r>
              <a:rPr lang="en-US" dirty="0">
                <a:hlinkClick r:id="rId2" tooltip="Multi-disciplinary"/>
              </a:rPr>
              <a:t>multi-disciplinary</a:t>
            </a:r>
            <a:r>
              <a:rPr lang="en-US" dirty="0"/>
              <a:t> field that uses scientific methods, processes, algorithms and systems to extract </a:t>
            </a:r>
            <a:r>
              <a:rPr lang="en-US" dirty="0">
                <a:hlinkClick r:id="rId3" tooltip="Knowledge"/>
              </a:rPr>
              <a:t>knowledge</a:t>
            </a:r>
            <a:r>
              <a:rPr lang="en-US" dirty="0"/>
              <a:t> and insights from structured and unstructured </a:t>
            </a:r>
            <a:r>
              <a:rPr lang="en-US" dirty="0">
                <a:hlinkClick r:id="rId4" tooltip="Data"/>
              </a:rPr>
              <a:t>data</a:t>
            </a:r>
            <a:r>
              <a:rPr lang="en-US" dirty="0"/>
              <a:t>.</a:t>
            </a:r>
            <a:r>
              <a:rPr lang="en-US" baseline="30000" dirty="0">
                <a:hlinkClick r:id="rId5"/>
              </a:rPr>
              <a:t>[1][2]</a:t>
            </a:r>
            <a:r>
              <a:rPr lang="en-US" dirty="0"/>
              <a:t> Data science is the same concept as </a:t>
            </a:r>
            <a:r>
              <a:rPr lang="en-US" dirty="0">
                <a:hlinkClick r:id="rId6" tooltip="Data mining"/>
              </a:rPr>
              <a:t>data mining</a:t>
            </a:r>
            <a:r>
              <a:rPr lang="en-US" dirty="0"/>
              <a:t> and </a:t>
            </a:r>
            <a:r>
              <a:rPr lang="en-US" dirty="0">
                <a:hlinkClick r:id="rId7" tooltip="Big data"/>
              </a:rPr>
              <a:t>big data</a:t>
            </a:r>
            <a:r>
              <a:rPr lang="en-US" dirty="0"/>
              <a:t>: "use the most powerful hardware, the most powerful programming systems, and the most efficient algorithms to solve problems"</a:t>
            </a:r>
          </a:p>
        </p:txBody>
      </p:sp>
    </p:spTree>
    <p:extLst>
      <p:ext uri="{BB962C8B-B14F-4D97-AF65-F5344CB8AC3E}">
        <p14:creationId xmlns:p14="http://schemas.microsoft.com/office/powerpoint/2010/main" val="390701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lstStyle/>
          <a:p>
            <a:r>
              <a:rPr lang="en-US" dirty="0"/>
              <a:t>Need for data science </a:t>
            </a:r>
          </a:p>
          <a:p>
            <a:r>
              <a:rPr lang="en-US" dirty="0"/>
              <a:t>https://jeremyronk.wordpress.com/2014/09/01/structured-semi-structured-and-unstructured-data/</a:t>
            </a:r>
          </a:p>
          <a:p>
            <a:endParaRPr lang="en-US" dirty="0"/>
          </a:p>
        </p:txBody>
      </p:sp>
      <p:pic>
        <p:nvPicPr>
          <p:cNvPr id="5" name="Picture 4">
            <a:extLst>
              <a:ext uri="{FF2B5EF4-FFF2-40B4-BE49-F238E27FC236}">
                <a16:creationId xmlns:a16="http://schemas.microsoft.com/office/drawing/2014/main" id="{74347515-EA01-47A2-9A67-191E21ED2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334" y="2435289"/>
            <a:ext cx="10515601" cy="4057585"/>
          </a:xfrm>
          <a:prstGeom prst="rect">
            <a:avLst/>
          </a:prstGeom>
        </p:spPr>
      </p:pic>
    </p:spTree>
    <p:extLst>
      <p:ext uri="{BB962C8B-B14F-4D97-AF65-F5344CB8AC3E}">
        <p14:creationId xmlns:p14="http://schemas.microsoft.com/office/powerpoint/2010/main" val="11863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85000" lnSpcReduction="20000"/>
          </a:bodyPr>
          <a:lstStyle/>
          <a:p>
            <a:r>
              <a:rPr lang="en-US" dirty="0">
                <a:solidFill>
                  <a:srgbClr val="FF0000"/>
                </a:solidFill>
              </a:rPr>
              <a:t>Need for data science</a:t>
            </a:r>
          </a:p>
          <a:p>
            <a:r>
              <a:rPr lang="en-US" dirty="0"/>
              <a:t>This data is generated from different sources like financial logs, text files, multimedia forms, sensors, and instruments. </a:t>
            </a:r>
          </a:p>
          <a:p>
            <a:r>
              <a:rPr lang="en-US" dirty="0"/>
              <a:t>Source - https://www.edureka.co/blog/what-is-data-science/</a:t>
            </a:r>
          </a:p>
          <a:p>
            <a:r>
              <a:rPr lang="en-US" dirty="0"/>
              <a:t>Simple BI tools are not capable of processing this huge volume and variety of data. </a:t>
            </a:r>
          </a:p>
          <a:p>
            <a:r>
              <a:rPr lang="en-US" dirty="0"/>
              <a:t>This is why we need more complex and advanced analytical tools and algorithms for processing, analyzing and drawing meaningful insights out of it.</a:t>
            </a:r>
          </a:p>
          <a:p>
            <a:r>
              <a:rPr lang="en-US" dirty="0">
                <a:hlinkClick r:id="rId2"/>
              </a:rPr>
              <a:t>https://www.geeksforgeeks.org/difference-between-structured-semi-structured-and-unstructured-data/</a:t>
            </a:r>
            <a:endParaRPr lang="en-US" dirty="0"/>
          </a:p>
          <a:p>
            <a:r>
              <a:rPr lang="en-US" dirty="0"/>
              <a:t>https://www.w3trainingschool.com/structured-semi-structured-unstructured-data</a:t>
            </a:r>
          </a:p>
        </p:txBody>
      </p:sp>
    </p:spTree>
    <p:extLst>
      <p:ext uri="{BB962C8B-B14F-4D97-AF65-F5344CB8AC3E}">
        <p14:creationId xmlns:p14="http://schemas.microsoft.com/office/powerpoint/2010/main" val="323170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lstStyle/>
          <a:p>
            <a:r>
              <a:rPr lang="en-US" dirty="0">
                <a:solidFill>
                  <a:srgbClr val="FF0000"/>
                </a:solidFill>
              </a:rPr>
              <a:t>Domains currently using data science</a:t>
            </a:r>
          </a:p>
        </p:txBody>
      </p:sp>
      <p:pic>
        <p:nvPicPr>
          <p:cNvPr id="5" name="Picture 4">
            <a:extLst>
              <a:ext uri="{FF2B5EF4-FFF2-40B4-BE49-F238E27FC236}">
                <a16:creationId xmlns:a16="http://schemas.microsoft.com/office/drawing/2014/main" id="{9E1A00D6-BDFA-4F17-ADC9-61EDC0186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62" y="2341984"/>
            <a:ext cx="11344275" cy="4239368"/>
          </a:xfrm>
          <a:prstGeom prst="rect">
            <a:avLst/>
          </a:prstGeom>
        </p:spPr>
      </p:pic>
    </p:spTree>
    <p:extLst>
      <p:ext uri="{BB962C8B-B14F-4D97-AF65-F5344CB8AC3E}">
        <p14:creationId xmlns:p14="http://schemas.microsoft.com/office/powerpoint/2010/main" val="128352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lstStyle/>
          <a:p>
            <a:r>
              <a:rPr lang="en-US" dirty="0">
                <a:solidFill>
                  <a:srgbClr val="FF0000"/>
                </a:solidFill>
              </a:rPr>
              <a:t>What is data science</a:t>
            </a:r>
          </a:p>
          <a:p>
            <a:pPr marL="0" indent="0">
              <a:buNone/>
            </a:pPr>
            <a:r>
              <a:rPr lang="en-US" dirty="0">
                <a:solidFill>
                  <a:srgbClr val="FF0000"/>
                </a:solidFill>
              </a:rPr>
              <a:t> </a:t>
            </a:r>
            <a:r>
              <a:rPr lang="en-US" dirty="0"/>
              <a:t>Data Science is a blend of various tools, algorithms, and machine learning principles with the goal to discover hidden patterns from the raw data, make sense of the data, predicting the future and take business decisions.</a:t>
            </a:r>
          </a:p>
          <a:p>
            <a:pPr marL="0" indent="0">
              <a:buNone/>
            </a:pPr>
            <a:endParaRPr lang="en-US" dirty="0">
              <a:solidFill>
                <a:srgbClr val="FF0000"/>
              </a:solidFill>
            </a:endParaRPr>
          </a:p>
        </p:txBody>
      </p:sp>
      <p:pic>
        <p:nvPicPr>
          <p:cNvPr id="6" name="Picture 5">
            <a:extLst>
              <a:ext uri="{FF2B5EF4-FFF2-40B4-BE49-F238E27FC236}">
                <a16:creationId xmlns:a16="http://schemas.microsoft.com/office/drawing/2014/main" id="{737AF809-BDF9-4846-94BD-78F7F64BF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576" y="3707752"/>
            <a:ext cx="5896946" cy="2857500"/>
          </a:xfrm>
          <a:prstGeom prst="rect">
            <a:avLst/>
          </a:prstGeom>
        </p:spPr>
      </p:pic>
    </p:spTree>
    <p:extLst>
      <p:ext uri="{BB962C8B-B14F-4D97-AF65-F5344CB8AC3E}">
        <p14:creationId xmlns:p14="http://schemas.microsoft.com/office/powerpoint/2010/main" val="141076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77500" lnSpcReduction="20000"/>
          </a:bodyPr>
          <a:lstStyle/>
          <a:p>
            <a:pPr marL="0" indent="0">
              <a:buNone/>
            </a:pPr>
            <a:r>
              <a:rPr lang="en-US" dirty="0">
                <a:solidFill>
                  <a:srgbClr val="FF0000"/>
                </a:solidFill>
              </a:rPr>
              <a:t>Predictive causal analytics </a:t>
            </a:r>
            <a:r>
              <a:rPr lang="en-US" b="1" dirty="0"/>
              <a:t>– </a:t>
            </a:r>
            <a:r>
              <a:rPr lang="en-US" dirty="0"/>
              <a:t>If you want a model which can predict the possibilities of a particular event in the future, you need to apply predictive causal analytics. </a:t>
            </a:r>
          </a:p>
          <a:p>
            <a:pPr marL="0" indent="0">
              <a:buNone/>
            </a:pPr>
            <a:r>
              <a:rPr lang="en-US" dirty="0"/>
              <a:t>Example: If you are providing money on credit, then the probability of customers making future credit payments on time is a matter of concern for you. Here, you can build a model which can perform predictive analytics on the payment history of the customer to predict if the future payments will be on time or not.</a:t>
            </a:r>
          </a:p>
          <a:p>
            <a:pPr marL="0" indent="0">
              <a:buNone/>
            </a:pPr>
            <a:r>
              <a:rPr lang="en-US" dirty="0">
                <a:solidFill>
                  <a:srgbClr val="FF0000"/>
                </a:solidFill>
              </a:rPr>
              <a:t>Prescriptive analytics: </a:t>
            </a:r>
            <a:r>
              <a:rPr lang="en-US" dirty="0"/>
              <a:t>If you want a model which has the intelligence of taking its own decisions and the ability to modify it with dynamic parameters, you certainly need prescriptive analytics for it. This relatively new field is all about providing advice. In other terms, it not only predicts but suggests a range of prescribed actions and associated outcomes.</a:t>
            </a:r>
          </a:p>
          <a:p>
            <a:pPr marL="0" indent="0">
              <a:buNone/>
            </a:pPr>
            <a:br>
              <a:rPr lang="en-US" dirty="0"/>
            </a:br>
            <a:r>
              <a:rPr lang="en-US" dirty="0"/>
              <a:t>Example for this is Google’s self-driving car which I had discussed earlier too. The data gathered by vehicles can be used to train self-driving cars. You can run algorithms on this data to bring intelligence to it. This will enable your car to take decisions like when to turn, which path to take, when to slow down or speed up.</a:t>
            </a:r>
          </a:p>
          <a:p>
            <a:pPr marL="0" indent="0">
              <a:buNone/>
            </a:pPr>
            <a:endParaRPr lang="en-US" dirty="0">
              <a:solidFill>
                <a:srgbClr val="FF0000"/>
              </a:solidFill>
            </a:endParaRPr>
          </a:p>
        </p:txBody>
      </p:sp>
    </p:spTree>
    <p:extLst>
      <p:ext uri="{BB962C8B-B14F-4D97-AF65-F5344CB8AC3E}">
        <p14:creationId xmlns:p14="http://schemas.microsoft.com/office/powerpoint/2010/main" val="299254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12173</TotalTime>
  <Words>2685</Words>
  <Application>Microsoft Office PowerPoint</Application>
  <PresentationFormat>Widescreen</PresentationFormat>
  <Paragraphs>143</Paragraphs>
  <Slides>33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Calibri</vt:lpstr>
      <vt:lpstr>Calibri Light</vt:lpstr>
      <vt:lpstr>Montserrat</vt:lpstr>
      <vt:lpstr>Office Theme</vt:lpstr>
      <vt:lpstr>Acrobat Document</vt:lpstr>
      <vt:lpstr>Business Analytics With Python</vt:lpstr>
      <vt:lpstr>Introduction</vt:lpstr>
      <vt:lpstr>Topics</vt:lpstr>
      <vt:lpstr>Data Science</vt:lpstr>
      <vt:lpstr>Data Science</vt:lpstr>
      <vt:lpstr>Data Science</vt:lpstr>
      <vt:lpstr>Data Science</vt:lpstr>
      <vt:lpstr>Data Science</vt:lpstr>
      <vt:lpstr>Data Science </vt:lpstr>
      <vt:lpstr>Exploratory Data Analysis</vt:lpstr>
      <vt:lpstr>Data Analytics</vt:lpstr>
      <vt:lpstr>Data Analytics</vt:lpstr>
      <vt:lpstr>Types of Data Analytics applications</vt:lpstr>
      <vt:lpstr>Types of Data Analytics applications</vt:lpstr>
      <vt:lpstr>Types of Data Analytics applications</vt:lpstr>
      <vt:lpstr>Types of Data Analytics applications</vt:lpstr>
      <vt:lpstr>Types of Data Analytics applications</vt:lpstr>
      <vt:lpstr>Data at rest vs Data in motion</vt:lpstr>
      <vt:lpstr>Data at rest vs Data in motion</vt:lpstr>
      <vt:lpstr>Exploratory Data Analytics</vt:lpstr>
      <vt:lpstr>Data Science </vt:lpstr>
      <vt:lpstr>Data Science </vt:lpstr>
      <vt:lpstr>Data Science </vt:lpstr>
      <vt:lpstr>Python Data Science </vt:lpstr>
      <vt:lpstr>Python Data Science </vt:lpstr>
      <vt:lpstr>PANDAS</vt:lpstr>
      <vt:lpstr>PANDAS-Cheat Sheet</vt:lpstr>
      <vt:lpstr>Data wrangling</vt:lpstr>
      <vt:lpstr>NumPy</vt:lpstr>
      <vt:lpstr>NumPy-Cheat Sheet</vt:lpstr>
      <vt:lpstr>MatplobLib</vt:lpstr>
      <vt:lpstr>MatplobLib-Cheat Sheet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 konandur</cp:lastModifiedBy>
  <cp:revision>588</cp:revision>
  <dcterms:created xsi:type="dcterms:W3CDTF">2018-01-28T06:02:15Z</dcterms:created>
  <dcterms:modified xsi:type="dcterms:W3CDTF">2024-05-13T00:21:14Z</dcterms:modified>
</cp:coreProperties>
</file>