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53" r:id="rId3"/>
    <p:sldId id="285" r:id="rId4"/>
    <p:sldId id="286" r:id="rId5"/>
    <p:sldId id="279" r:id="rId6"/>
    <p:sldId id="280" r:id="rId7"/>
    <p:sldId id="287" r:id="rId8"/>
    <p:sldId id="262" r:id="rId9"/>
    <p:sldId id="257" r:id="rId10"/>
    <p:sldId id="463" r:id="rId11"/>
    <p:sldId id="271" r:id="rId12"/>
    <p:sldId id="272" r:id="rId13"/>
    <p:sldId id="273" r:id="rId14"/>
    <p:sldId id="454" r:id="rId15"/>
    <p:sldId id="260" r:id="rId16"/>
    <p:sldId id="261" r:id="rId17"/>
    <p:sldId id="455" r:id="rId18"/>
    <p:sldId id="456" r:id="rId19"/>
    <p:sldId id="457" r:id="rId20"/>
    <p:sldId id="458" r:id="rId21"/>
    <p:sldId id="459" r:id="rId22"/>
    <p:sldId id="460" r:id="rId23"/>
    <p:sldId id="462" r:id="rId24"/>
    <p:sldId id="28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4/3/2025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19</a:t>
            </a:fld>
            <a:endParaRPr lang="en-US"/>
          </a:p>
        </p:txBody>
      </p:sp>
    </p:spTree>
    <p:extLst>
      <p:ext uri="{BB962C8B-B14F-4D97-AF65-F5344CB8AC3E}">
        <p14:creationId xmlns:p14="http://schemas.microsoft.com/office/powerpoint/2010/main" val="195975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20</a:t>
            </a:fld>
            <a:endParaRPr lang="en-US"/>
          </a:p>
        </p:txBody>
      </p:sp>
    </p:spTree>
    <p:extLst>
      <p:ext uri="{BB962C8B-B14F-4D97-AF65-F5344CB8AC3E}">
        <p14:creationId xmlns:p14="http://schemas.microsoft.com/office/powerpoint/2010/main" val="271107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21</a:t>
            </a:fld>
            <a:endParaRPr lang="en-US"/>
          </a:p>
        </p:txBody>
      </p:sp>
    </p:spTree>
    <p:extLst>
      <p:ext uri="{BB962C8B-B14F-4D97-AF65-F5344CB8AC3E}">
        <p14:creationId xmlns:p14="http://schemas.microsoft.com/office/powerpoint/2010/main" val="404994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22</a:t>
            </a:fld>
            <a:endParaRPr lang="en-US"/>
          </a:p>
        </p:txBody>
      </p:sp>
    </p:spTree>
    <p:extLst>
      <p:ext uri="{BB962C8B-B14F-4D97-AF65-F5344CB8AC3E}">
        <p14:creationId xmlns:p14="http://schemas.microsoft.com/office/powerpoint/2010/main" val="177419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extLst>
      <p:ext uri="{BB962C8B-B14F-4D97-AF65-F5344CB8AC3E}">
        <p14:creationId xmlns:p14="http://schemas.microsoft.com/office/powerpoint/2010/main" val="165490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extLst>
      <p:ext uri="{BB962C8B-B14F-4D97-AF65-F5344CB8AC3E}">
        <p14:creationId xmlns:p14="http://schemas.microsoft.com/office/powerpoint/2010/main" val="194811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03-04-2025</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03-04-2025</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harpcorner.com/article/top-10-cloud-service-provid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Cloud Computing with AWS</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F734-40BF-441D-B495-3337EEDFA0E2}"/>
              </a:ext>
            </a:extLst>
          </p:cNvPr>
          <p:cNvSpPr>
            <a:spLocks noGrp="1"/>
          </p:cNvSpPr>
          <p:nvPr>
            <p:ph type="title"/>
          </p:nvPr>
        </p:nvSpPr>
        <p:spPr/>
        <p:txBody>
          <a:bodyPr/>
          <a:lstStyle/>
          <a:p>
            <a:r>
              <a:rPr lang="en-US" dirty="0"/>
              <a:t>What is Cloud Computing ?</a:t>
            </a:r>
          </a:p>
        </p:txBody>
      </p:sp>
      <p:sp>
        <p:nvSpPr>
          <p:cNvPr id="3" name="Content Placeholder 2">
            <a:extLst>
              <a:ext uri="{FF2B5EF4-FFF2-40B4-BE49-F238E27FC236}">
                <a16:creationId xmlns:a16="http://schemas.microsoft.com/office/drawing/2014/main" id="{138E9A25-E5D8-4E2E-9A8E-E7AD660703A4}"/>
              </a:ext>
            </a:extLst>
          </p:cNvPr>
          <p:cNvSpPr>
            <a:spLocks noGrp="1"/>
          </p:cNvSpPr>
          <p:nvPr>
            <p:ph idx="1"/>
          </p:nvPr>
        </p:nvSpPr>
        <p:spPr/>
        <p:txBody>
          <a:bodyPr/>
          <a:lstStyle/>
          <a:p>
            <a:r>
              <a:rPr lang="en-US" dirty="0"/>
              <a:t>Cloud computing is Web-based computing which allows businesses and individuals to consume computing resources such as virtual machines, databases, processing, memory, services, storage, messaging, events, and pay-as-you-go. Cloud services often improve upon older ones. </a:t>
            </a:r>
          </a:p>
          <a:p>
            <a:r>
              <a:rPr lang="en-US" dirty="0"/>
              <a:t>For example, the pay-as-you-go model charges for resources as they are used. Unlike traditional computing, if you do not use any resources, you do not need to pay. Similar to a water connection or an electricity line, you have a meter and this meter keeps track of your monthly usage. You then pay for that usage at a given rate.</a:t>
            </a:r>
          </a:p>
        </p:txBody>
      </p:sp>
    </p:spTree>
    <p:extLst>
      <p:ext uri="{BB962C8B-B14F-4D97-AF65-F5344CB8AC3E}">
        <p14:creationId xmlns:p14="http://schemas.microsoft.com/office/powerpoint/2010/main" val="175470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Introduction</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9F6076F2-9618-4930-8AF9-A0080DB996DF}"/>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257B999B-D267-43DF-BDDB-AC957F00BF0B}"/>
              </a:ext>
            </a:extLst>
          </p:cNvPr>
          <p:cNvPicPr>
            <a:picLocks noChangeAspect="1"/>
          </p:cNvPicPr>
          <p:nvPr/>
        </p:nvPicPr>
        <p:blipFill>
          <a:blip r:embed="rId3"/>
          <a:stretch>
            <a:fillRect/>
          </a:stretch>
        </p:blipFill>
        <p:spPr>
          <a:xfrm>
            <a:off x="961534" y="1182448"/>
            <a:ext cx="10633435" cy="5161114"/>
          </a:xfrm>
          <a:prstGeom prst="rect">
            <a:avLst/>
          </a:prstGeom>
        </p:spPr>
      </p:pic>
    </p:spTree>
    <p:extLst>
      <p:ext uri="{BB962C8B-B14F-4D97-AF65-F5344CB8AC3E}">
        <p14:creationId xmlns:p14="http://schemas.microsoft.com/office/powerpoint/2010/main"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Benefits of Cloud Computing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7709716-6269-4E0D-97F5-562C293DB8D9}"/>
              </a:ext>
            </a:extLst>
          </p:cNvPr>
          <p:cNvPicPr>
            <a:picLocks noChangeAspect="1"/>
          </p:cNvPicPr>
          <p:nvPr/>
        </p:nvPicPr>
        <p:blipFill>
          <a:blip r:embed="rId2"/>
          <a:stretch>
            <a:fillRect/>
          </a:stretch>
        </p:blipFill>
        <p:spPr>
          <a:xfrm>
            <a:off x="132833" y="1131217"/>
            <a:ext cx="11926334" cy="5266030"/>
          </a:xfrm>
          <a:prstGeom prst="rect">
            <a:avLst/>
          </a:prstGeom>
        </p:spPr>
      </p:pic>
    </p:spTree>
    <p:extLst>
      <p:ext uri="{BB962C8B-B14F-4D97-AF65-F5344CB8AC3E}">
        <p14:creationId xmlns:p14="http://schemas.microsoft.com/office/powerpoint/2010/main"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Products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0602635-0C31-42CC-8D96-A4746336D758}"/>
              </a:ext>
            </a:extLst>
          </p:cNvPr>
          <p:cNvPicPr>
            <a:picLocks noChangeAspect="1"/>
          </p:cNvPicPr>
          <p:nvPr/>
        </p:nvPicPr>
        <p:blipFill>
          <a:blip r:embed="rId2"/>
          <a:stretch>
            <a:fillRect/>
          </a:stretch>
        </p:blipFill>
        <p:spPr>
          <a:xfrm>
            <a:off x="735290" y="797473"/>
            <a:ext cx="10944519" cy="5263053"/>
          </a:xfrm>
          <a:prstGeom prst="rect">
            <a:avLst/>
          </a:prstGeom>
        </p:spPr>
      </p:pic>
    </p:spTree>
    <p:extLst>
      <p:ext uri="{BB962C8B-B14F-4D97-AF65-F5344CB8AC3E}">
        <p14:creationId xmlns:p14="http://schemas.microsoft.com/office/powerpoint/2010/main"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Computing Models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D6D52E-53E9-4E7A-8253-05374793188C}"/>
              </a:ext>
            </a:extLst>
          </p:cNvPr>
          <p:cNvPicPr>
            <a:picLocks noChangeAspect="1"/>
          </p:cNvPicPr>
          <p:nvPr/>
        </p:nvPicPr>
        <p:blipFill>
          <a:blip r:embed="rId2"/>
          <a:stretch>
            <a:fillRect/>
          </a:stretch>
        </p:blipFill>
        <p:spPr>
          <a:xfrm>
            <a:off x="537328" y="1091733"/>
            <a:ext cx="11246177" cy="4770319"/>
          </a:xfrm>
          <a:prstGeom prst="rect">
            <a:avLst/>
          </a:prstGeom>
        </p:spPr>
      </p:pic>
    </p:spTree>
    <p:extLst>
      <p:ext uri="{BB962C8B-B14F-4D97-AF65-F5344CB8AC3E}">
        <p14:creationId xmlns:p14="http://schemas.microsoft.com/office/powerpoint/2010/main" val="109705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Public Cloud</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F3E3D87-9A30-4657-BF0D-EB4681132D7B}"/>
              </a:ext>
            </a:extLst>
          </p:cNvPr>
          <p:cNvPicPr>
            <a:picLocks noChangeAspect="1"/>
          </p:cNvPicPr>
          <p:nvPr/>
        </p:nvPicPr>
        <p:blipFill>
          <a:blip r:embed="rId3"/>
          <a:stretch>
            <a:fillRect/>
          </a:stretch>
        </p:blipFill>
        <p:spPr>
          <a:xfrm>
            <a:off x="395926" y="1168924"/>
            <a:ext cx="11472420" cy="4665323"/>
          </a:xfrm>
          <a:prstGeom prst="rect">
            <a:avLst/>
          </a:prstGeom>
        </p:spPr>
      </p:pic>
    </p:spTree>
    <p:extLst>
      <p:ext uri="{BB962C8B-B14F-4D97-AF65-F5344CB8AC3E}">
        <p14:creationId xmlns:p14="http://schemas.microsoft.com/office/powerpoint/2010/main" val="31679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Private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91A5A65F-9F2D-46DD-BBA6-4DE95A56ED07}"/>
              </a:ext>
            </a:extLst>
          </p:cNvPr>
          <p:cNvPicPr>
            <a:picLocks noGrp="1" noChangeAspect="1"/>
          </p:cNvPicPr>
          <p:nvPr>
            <p:ph idx="1"/>
          </p:nvPr>
        </p:nvPicPr>
        <p:blipFill>
          <a:blip r:embed="rId3"/>
          <a:stretch>
            <a:fillRect/>
          </a:stretch>
        </p:blipFill>
        <p:spPr>
          <a:xfrm>
            <a:off x="697584" y="1204855"/>
            <a:ext cx="10656216" cy="4607165"/>
          </a:xfrm>
          <a:prstGeom prst="rect">
            <a:avLst/>
          </a:prstGeom>
        </p:spPr>
      </p:pic>
    </p:spTree>
    <p:extLst>
      <p:ext uri="{BB962C8B-B14F-4D97-AF65-F5344CB8AC3E}">
        <p14:creationId xmlns:p14="http://schemas.microsoft.com/office/powerpoint/2010/main" val="236987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Hybrid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93B2EDB0-AA7D-4411-B164-67390EB69CDA}"/>
              </a:ext>
            </a:extLst>
          </p:cNvPr>
          <p:cNvPicPr>
            <a:picLocks noGrp="1" noChangeAspect="1"/>
          </p:cNvPicPr>
          <p:nvPr>
            <p:ph idx="1"/>
          </p:nvPr>
        </p:nvPicPr>
        <p:blipFill>
          <a:blip r:embed="rId3"/>
          <a:stretch>
            <a:fillRect/>
          </a:stretch>
        </p:blipFill>
        <p:spPr>
          <a:xfrm>
            <a:off x="660400" y="1609360"/>
            <a:ext cx="10693400" cy="4212368"/>
          </a:xfrm>
          <a:prstGeom prst="rect">
            <a:avLst/>
          </a:prstGeom>
        </p:spPr>
      </p:pic>
    </p:spTree>
    <p:extLst>
      <p:ext uri="{BB962C8B-B14F-4D97-AF65-F5344CB8AC3E}">
        <p14:creationId xmlns:p14="http://schemas.microsoft.com/office/powerpoint/2010/main" val="195707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a:t>
            </a:r>
            <a:r>
              <a:rPr lang="en-IN" dirty="0" err="1"/>
              <a:t>IaaSS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E7CE7123-D006-4366-BAF4-9594E1705418}"/>
              </a:ext>
            </a:extLst>
          </p:cNvPr>
          <p:cNvPicPr>
            <a:picLocks noGrp="1" noChangeAspect="1"/>
          </p:cNvPicPr>
          <p:nvPr>
            <p:ph idx="1"/>
          </p:nvPr>
        </p:nvPicPr>
        <p:blipFill>
          <a:blip r:embed="rId3"/>
          <a:stretch>
            <a:fillRect/>
          </a:stretch>
        </p:blipFill>
        <p:spPr>
          <a:xfrm>
            <a:off x="1055700" y="1225485"/>
            <a:ext cx="10080599" cy="4951478"/>
          </a:xfrm>
          <a:prstGeom prst="rect">
            <a:avLst/>
          </a:prstGeom>
        </p:spPr>
      </p:pic>
    </p:spTree>
    <p:extLst>
      <p:ext uri="{BB962C8B-B14F-4D97-AF65-F5344CB8AC3E}">
        <p14:creationId xmlns:p14="http://schemas.microsoft.com/office/powerpoint/2010/main" val="419771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PaaS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6FF405E-19F7-41C2-AB23-9D94F5BCA3EB}"/>
              </a:ext>
            </a:extLst>
          </p:cNvPr>
          <p:cNvPicPr>
            <a:picLocks noChangeAspect="1"/>
          </p:cNvPicPr>
          <p:nvPr/>
        </p:nvPicPr>
        <p:blipFill>
          <a:blip r:embed="rId3"/>
          <a:stretch>
            <a:fillRect/>
          </a:stretch>
        </p:blipFill>
        <p:spPr>
          <a:xfrm>
            <a:off x="0" y="980388"/>
            <a:ext cx="12192000" cy="5040344"/>
          </a:xfrm>
          <a:prstGeom prst="rect">
            <a:avLst/>
          </a:prstGeom>
        </p:spPr>
      </p:pic>
    </p:spTree>
    <p:extLst>
      <p:ext uri="{BB962C8B-B14F-4D97-AF65-F5344CB8AC3E}">
        <p14:creationId xmlns:p14="http://schemas.microsoft.com/office/powerpoint/2010/main" val="40126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00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30 years of experience</a:t>
            </a:r>
          </a:p>
          <a:p>
            <a:r>
              <a:rPr lang="en-IN" sz="3200" dirty="0"/>
              <a:t>7 years as a lecturer in an Engineering College</a:t>
            </a:r>
          </a:p>
          <a:p>
            <a:r>
              <a:rPr lang="en-IN" sz="3200" dirty="0"/>
              <a:t>23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a:t>
            </a:r>
            <a:r>
              <a:rPr lang="en-IN" sz="3200" dirty="0" err="1"/>
              <a:t>Computing,GenerativeAI</a:t>
            </a:r>
            <a:endParaRPr lang="en-IN" sz="3200" dirty="0"/>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SaaS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0DA5E9DC-0E76-44D1-AF01-DCA6BB97FC7E}"/>
              </a:ext>
            </a:extLst>
          </p:cNvPr>
          <p:cNvPicPr>
            <a:picLocks noChangeAspect="1"/>
          </p:cNvPicPr>
          <p:nvPr/>
        </p:nvPicPr>
        <p:blipFill>
          <a:blip r:embed="rId3"/>
          <a:stretch>
            <a:fillRect/>
          </a:stretch>
        </p:blipFill>
        <p:spPr>
          <a:xfrm>
            <a:off x="735290" y="1167147"/>
            <a:ext cx="11019935" cy="5035550"/>
          </a:xfrm>
          <a:prstGeom prst="rect">
            <a:avLst/>
          </a:prstGeom>
        </p:spPr>
      </p:pic>
    </p:spTree>
    <p:extLst>
      <p:ext uri="{BB962C8B-B14F-4D97-AF65-F5344CB8AC3E}">
        <p14:creationId xmlns:p14="http://schemas.microsoft.com/office/powerpoint/2010/main" val="284934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Major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35AAAC-B489-4E32-8C24-5537CE59A6A0}"/>
              </a:ext>
            </a:extLst>
          </p:cNvPr>
          <p:cNvSpPr/>
          <p:nvPr/>
        </p:nvSpPr>
        <p:spPr>
          <a:xfrm>
            <a:off x="1112363" y="1441657"/>
            <a:ext cx="9860437" cy="4093428"/>
          </a:xfrm>
          <a:prstGeom prst="rect">
            <a:avLst/>
          </a:prstGeom>
        </p:spPr>
        <p:txBody>
          <a:bodyPr wrap="square">
            <a:spAutoFit/>
          </a:bodyPr>
          <a:lstStyle/>
          <a:p>
            <a:pPr>
              <a:buFont typeface="+mj-lt"/>
              <a:buAutoNum type="arabicPeriod"/>
            </a:pPr>
            <a:r>
              <a:rPr lang="en-US" sz="2000" b="1" dirty="0">
                <a:solidFill>
                  <a:srgbClr val="212121"/>
                </a:solidFill>
                <a:latin typeface="Arial Black" panose="020B0A04020102020204" pitchFamily="34" charset="0"/>
              </a:rPr>
              <a:t>Amazon Web Services (AWS)</a:t>
            </a:r>
          </a:p>
          <a:p>
            <a:pPr>
              <a:buFont typeface="+mj-lt"/>
              <a:buAutoNum type="arabicPeriod"/>
            </a:pPr>
            <a:r>
              <a:rPr lang="en-US" sz="2000" b="1" dirty="0">
                <a:solidFill>
                  <a:srgbClr val="212121"/>
                </a:solidFill>
                <a:latin typeface="Arial Black" panose="020B0A04020102020204" pitchFamily="34" charset="0"/>
              </a:rPr>
              <a:t>Microsoft Azure</a:t>
            </a:r>
          </a:p>
          <a:p>
            <a:pPr>
              <a:buFont typeface="+mj-lt"/>
              <a:buAutoNum type="arabicPeriod"/>
            </a:pPr>
            <a:r>
              <a:rPr lang="en-US" sz="2000" b="1" dirty="0">
                <a:solidFill>
                  <a:srgbClr val="212121"/>
                </a:solidFill>
                <a:latin typeface="Arial Black" panose="020B0A04020102020204" pitchFamily="34" charset="0"/>
              </a:rPr>
              <a:t>Google Cloud</a:t>
            </a:r>
          </a:p>
          <a:p>
            <a:pPr>
              <a:buFont typeface="+mj-lt"/>
              <a:buAutoNum type="arabicPeriod"/>
            </a:pPr>
            <a:r>
              <a:rPr lang="en-US" sz="2000" b="1" dirty="0">
                <a:solidFill>
                  <a:srgbClr val="212121"/>
                </a:solidFill>
                <a:latin typeface="Arial Black" panose="020B0A04020102020204" pitchFamily="34" charset="0"/>
              </a:rPr>
              <a:t>Alibaba Cloud</a:t>
            </a:r>
          </a:p>
          <a:p>
            <a:pPr>
              <a:buFont typeface="+mj-lt"/>
              <a:buAutoNum type="arabicPeriod"/>
            </a:pPr>
            <a:r>
              <a:rPr lang="en-US" sz="2000" b="1" dirty="0">
                <a:solidFill>
                  <a:srgbClr val="212121"/>
                </a:solidFill>
                <a:latin typeface="Arial Black" panose="020B0A04020102020204" pitchFamily="34" charset="0"/>
              </a:rPr>
              <a:t>IBM Cloud</a:t>
            </a:r>
          </a:p>
          <a:p>
            <a:pPr>
              <a:buFont typeface="+mj-lt"/>
              <a:buAutoNum type="arabicPeriod"/>
            </a:pPr>
            <a:r>
              <a:rPr lang="en-US" sz="2000" b="1" dirty="0">
                <a:solidFill>
                  <a:srgbClr val="212121"/>
                </a:solidFill>
                <a:latin typeface="Arial Black" panose="020B0A04020102020204" pitchFamily="34" charset="0"/>
              </a:rPr>
              <a:t>Oracle</a:t>
            </a:r>
          </a:p>
          <a:p>
            <a:pPr>
              <a:buFont typeface="+mj-lt"/>
              <a:buAutoNum type="arabicPeriod"/>
            </a:pPr>
            <a:r>
              <a:rPr lang="en-US" sz="2000" b="1" dirty="0">
                <a:solidFill>
                  <a:srgbClr val="212121"/>
                </a:solidFill>
                <a:latin typeface="Arial Black" panose="020B0A04020102020204" pitchFamily="34" charset="0"/>
              </a:rPr>
              <a:t>Salesforce</a:t>
            </a:r>
          </a:p>
          <a:p>
            <a:pPr>
              <a:buFont typeface="+mj-lt"/>
              <a:buAutoNum type="arabicPeriod"/>
            </a:pPr>
            <a:r>
              <a:rPr lang="en-US" sz="2000" b="1" dirty="0">
                <a:solidFill>
                  <a:srgbClr val="212121"/>
                </a:solidFill>
                <a:latin typeface="Arial Black" panose="020B0A04020102020204" pitchFamily="34" charset="0"/>
              </a:rPr>
              <a:t>SAP</a:t>
            </a:r>
          </a:p>
          <a:p>
            <a:pPr>
              <a:buFont typeface="+mj-lt"/>
              <a:buAutoNum type="arabicPeriod"/>
            </a:pPr>
            <a:r>
              <a:rPr lang="en-US" sz="2000" b="1" dirty="0">
                <a:solidFill>
                  <a:srgbClr val="212121"/>
                </a:solidFill>
                <a:latin typeface="Arial Black" panose="020B0A04020102020204" pitchFamily="34" charset="0"/>
              </a:rPr>
              <a:t>Rackspace Cloud</a:t>
            </a:r>
          </a:p>
          <a:p>
            <a:pPr>
              <a:buFont typeface="+mj-lt"/>
              <a:buAutoNum type="arabicPeriod"/>
            </a:pPr>
            <a:r>
              <a:rPr lang="en-US" sz="2000" b="1" dirty="0">
                <a:solidFill>
                  <a:srgbClr val="212121"/>
                </a:solidFill>
                <a:latin typeface="Arial Black" panose="020B0A04020102020204" pitchFamily="34" charset="0"/>
              </a:rPr>
              <a:t>VMWare</a:t>
            </a:r>
            <a:endParaRPr lang="en-US" sz="2000" b="1" i="0" dirty="0">
              <a:solidFill>
                <a:srgbClr val="212121"/>
              </a:solidFill>
              <a:effectLst/>
              <a:latin typeface="Arial Black" panose="020B0A04020102020204" pitchFamily="34" charset="0"/>
            </a:endParaRPr>
          </a:p>
          <a:p>
            <a:endParaRPr lang="en-US" sz="2000" b="1" dirty="0">
              <a:solidFill>
                <a:srgbClr val="212121"/>
              </a:solidFill>
              <a:latin typeface="Arial Black" panose="020B0A04020102020204" pitchFamily="34" charset="0"/>
            </a:endParaRPr>
          </a:p>
          <a:p>
            <a:r>
              <a:rPr lang="en-US" sz="2000" dirty="0">
                <a:latin typeface="Arial Black" panose="020B0A04020102020204" pitchFamily="34" charset="0"/>
                <a:hlinkClick r:id="rId3"/>
              </a:rPr>
              <a:t>https://www.c-sharpcorner.com/article/top-10-cloud-service-providers/</a:t>
            </a:r>
            <a:endParaRPr lang="en-US" sz="2000" b="1" i="0" dirty="0">
              <a:solidFill>
                <a:srgbClr val="212121"/>
              </a:solidFill>
              <a:effectLst/>
              <a:latin typeface="Arial Black" panose="020B0A04020102020204" pitchFamily="34" charset="0"/>
            </a:endParaRPr>
          </a:p>
        </p:txBody>
      </p:sp>
    </p:spTree>
    <p:extLst>
      <p:ext uri="{BB962C8B-B14F-4D97-AF65-F5344CB8AC3E}">
        <p14:creationId xmlns:p14="http://schemas.microsoft.com/office/powerpoint/2010/main" val="120121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3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5AC579-E4BB-493E-AA2D-63FCC8D54A92}"/>
              </a:ext>
            </a:extLst>
          </p:cNvPr>
          <p:cNvPicPr>
            <a:picLocks noChangeAspect="1"/>
          </p:cNvPicPr>
          <p:nvPr/>
        </p:nvPicPr>
        <p:blipFill>
          <a:blip r:embed="rId3"/>
          <a:stretch>
            <a:fillRect/>
          </a:stretch>
        </p:blipFill>
        <p:spPr>
          <a:xfrm>
            <a:off x="735291" y="1009440"/>
            <a:ext cx="10275216" cy="5221678"/>
          </a:xfrm>
          <a:prstGeom prst="rect">
            <a:avLst/>
          </a:prstGeom>
        </p:spPr>
      </p:pic>
    </p:spTree>
    <p:extLst>
      <p:ext uri="{BB962C8B-B14F-4D97-AF65-F5344CB8AC3E}">
        <p14:creationId xmlns:p14="http://schemas.microsoft.com/office/powerpoint/2010/main" val="407773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AE9-B913-461C-9D95-633B7D3CCE63}"/>
              </a:ext>
            </a:extLst>
          </p:cNvPr>
          <p:cNvSpPr>
            <a:spLocks noGrp="1"/>
          </p:cNvSpPr>
          <p:nvPr>
            <p:ph type="title"/>
          </p:nvPr>
        </p:nvSpPr>
        <p:spPr/>
        <p:txBody>
          <a:bodyPr/>
          <a:lstStyle/>
          <a:p>
            <a:r>
              <a:rPr lang="en-US" dirty="0"/>
              <a:t>Key Advantages of Cloud Computing</a:t>
            </a:r>
          </a:p>
        </p:txBody>
      </p:sp>
      <p:sp>
        <p:nvSpPr>
          <p:cNvPr id="3" name="Content Placeholder 2">
            <a:extLst>
              <a:ext uri="{FF2B5EF4-FFF2-40B4-BE49-F238E27FC236}">
                <a16:creationId xmlns:a16="http://schemas.microsoft.com/office/drawing/2014/main" id="{98BC78DF-C8D3-47C7-B135-67EFF15BDFFC}"/>
              </a:ext>
            </a:extLst>
          </p:cNvPr>
          <p:cNvSpPr>
            <a:spLocks noGrp="1"/>
          </p:cNvSpPr>
          <p:nvPr>
            <p:ph idx="1"/>
          </p:nvPr>
        </p:nvSpPr>
        <p:spPr/>
        <p:txBody>
          <a:bodyPr>
            <a:normAutofit fontScale="62500" lnSpcReduction="20000"/>
          </a:bodyPr>
          <a:lstStyle/>
          <a:p>
            <a:r>
              <a:rPr lang="en-US" b="1" dirty="0">
                <a:latin typeface="Arial Black" panose="020B0A04020102020204" pitchFamily="34" charset="0"/>
              </a:rPr>
              <a:t>1. Cloud computing allows a business to cut their operational and fixed monthly costs of hardware, databases, servers, software licenses. Eventually, it will reduce the need for IT resources, including people. All hardware, database servers, web servers, software, products, and services are hosted in the cloud and added to an account as needed. </a:t>
            </a:r>
          </a:p>
          <a:p>
            <a:r>
              <a:rPr lang="en-US" b="1" dirty="0">
                <a:latin typeface="Arial Black" panose="020B0A04020102020204" pitchFamily="34" charset="0"/>
              </a:rPr>
              <a:t>2. Cloud computing offers 24/7 uptime (99.99% uptime). Cloud servers and data centers are managed by the cloud service provided. Therefore, there is no need for employee management. </a:t>
            </a:r>
          </a:p>
          <a:p>
            <a:r>
              <a:rPr lang="en-US" b="1" dirty="0">
                <a:latin typeface="Arial Black" panose="020B0A04020102020204" pitchFamily="34" charset="0"/>
              </a:rPr>
              <a:t>3. Cloud computing is scalable and reliable. There is no limit to the number of users or resources. Furthermore, the cloud increases processing and resources as needed. If you do not need resources, you can always scale down. </a:t>
            </a:r>
          </a:p>
          <a:p>
            <a:r>
              <a:rPr lang="en-US" b="1" dirty="0">
                <a:latin typeface="Arial Black" panose="020B0A04020102020204" pitchFamily="34" charset="0"/>
              </a:rPr>
              <a:t>4. Cloud computing provides maintainability and automatic updates of new software, OS, databases, and third-party software. It also reduces IT labor cost for a business. </a:t>
            </a:r>
          </a:p>
          <a:p>
            <a:r>
              <a:rPr lang="en-US" b="1" dirty="0">
                <a:latin typeface="Arial Black" panose="020B0A04020102020204" pitchFamily="34" charset="0"/>
              </a:rPr>
              <a:t>5. Cloud service providers have data centers in various locations, which makes them faster and more reliable. Larger companies such as Microsoft and AWS even have data centers around the world.</a:t>
            </a:r>
          </a:p>
          <a:p>
            <a:endParaRPr lang="en-US" dirty="0"/>
          </a:p>
        </p:txBody>
      </p:sp>
    </p:spTree>
    <p:extLst>
      <p:ext uri="{BB962C8B-B14F-4D97-AF65-F5344CB8AC3E}">
        <p14:creationId xmlns:p14="http://schemas.microsoft.com/office/powerpoint/2010/main" val="120038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 in </a:t>
            </a:r>
            <a:r>
              <a:rPr lang="en-IN" sz="3200" b="1" i="1" dirty="0" err="1">
                <a:solidFill>
                  <a:srgbClr val="C00000"/>
                </a:solidFill>
              </a:rPr>
              <a:t>Jakkur</a:t>
            </a:r>
            <a:r>
              <a:rPr lang="en-IN" sz="3200" b="1" i="1" dirty="0">
                <a:solidFill>
                  <a:srgbClr val="C00000"/>
                </a:solidFill>
              </a:rPr>
              <a:t>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85000" lnSpcReduction="20000"/>
          </a:bodyPr>
          <a:lstStyle/>
          <a:p>
            <a:r>
              <a:rPr lang="en-IN" sz="3200" b="1" i="1" dirty="0">
                <a:solidFill>
                  <a:srgbClr val="C00000"/>
                </a:solidFill>
              </a:rPr>
              <a:t>Educational Institutions</a:t>
            </a:r>
          </a:p>
          <a:p>
            <a:r>
              <a:rPr lang="en-IN" sz="3200" b="1" i="1" dirty="0"/>
              <a:t>New Horizon College of Engineering, Acharya Institute of Technology, REVA University,Dayanand Sagar University, Nagarjuna Engineering College, Sai Vidya Institute of </a:t>
            </a:r>
            <a:r>
              <a:rPr lang="en-IN" sz="3200" b="1" i="1" dirty="0" err="1"/>
              <a:t>Technology,HKBK</a:t>
            </a:r>
            <a:r>
              <a:rPr lang="en-IN" sz="3200" b="1" i="1" dirty="0"/>
              <a:t> Bengaluru</a:t>
            </a:r>
          </a:p>
          <a:p>
            <a:endParaRPr lang="en-IN" sz="3200" b="1" i="1" dirty="0"/>
          </a:p>
          <a:p>
            <a:r>
              <a:rPr lang="en-IN" sz="3200" b="1" i="1" dirty="0"/>
              <a:t>BGSIT- Bellur, Malnad Engineering College-Hassan, NIE-Mysore, MYCEM, Mysore, NIT-Manipur</a:t>
            </a:r>
          </a:p>
          <a:p>
            <a:r>
              <a:rPr lang="en-IN" sz="3200" b="1" i="1" dirty="0"/>
              <a:t>Sindhi College, SB College of Management, </a:t>
            </a:r>
            <a:r>
              <a:rPr lang="en-IN" sz="3200" b="1" i="1" dirty="0" err="1"/>
              <a:t>Kristu</a:t>
            </a:r>
            <a:r>
              <a:rPr lang="en-IN" sz="3200" b="1" i="1" dirty="0"/>
              <a:t> Jayanthi </a:t>
            </a:r>
            <a:r>
              <a:rPr lang="en-IN" sz="3200" b="1" i="1" dirty="0" err="1"/>
              <a:t>College,Surana</a:t>
            </a:r>
            <a:r>
              <a:rPr lang="en-IN" sz="3200" b="1" i="1" dirty="0"/>
              <a:t> </a:t>
            </a:r>
            <a:r>
              <a:rPr lang="en-IN" sz="3200" b="1" i="1" dirty="0" err="1"/>
              <a:t>Collge</a:t>
            </a:r>
            <a:r>
              <a:rPr lang="en-IN" sz="3200" b="1" i="1" dirty="0"/>
              <a: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a:t>
            </a:r>
            <a:r>
              <a:rPr lang="en-IN" sz="3200" b="1" i="1" dirty="0" err="1"/>
              <a:t>Mysore,ITC</a:t>
            </a:r>
            <a:r>
              <a:rPr lang="en-IN" sz="3200" b="1" i="1" dirty="0"/>
              <a:t> </a:t>
            </a:r>
            <a:r>
              <a:rPr lang="en-IN" sz="3200" b="1" i="1" dirty="0" err="1"/>
              <a:t>Infotech,Sony</a:t>
            </a:r>
            <a:r>
              <a:rPr lang="en-IN" sz="3200" b="1" i="1" dirty="0"/>
              <a:t> Bengaluru,NextGen-Bengaluru,Philips-Bengaluru,Incarnus-Chennai,Aspire Systems-Chennai, </a:t>
            </a:r>
            <a:r>
              <a:rPr lang="en-IN" sz="3200" b="1" i="1" dirty="0" err="1"/>
              <a:t>INube</a:t>
            </a:r>
            <a:r>
              <a:rPr lang="en-IN" sz="3200" b="1" i="1" dirty="0"/>
              <a:t> – Bengaluru, I-link Digital </a:t>
            </a:r>
            <a:r>
              <a:rPr lang="en-IN" sz="3200" b="1" i="1" dirty="0" err="1"/>
              <a:t>Chennai,IQVIA</a:t>
            </a:r>
            <a:r>
              <a:rPr lang="en-IN" sz="3200" b="1" i="1" dirty="0"/>
              <a:t> </a:t>
            </a:r>
            <a:r>
              <a:rPr lang="en-IN" sz="3200" b="1" i="1" dirty="0" err="1"/>
              <a:t>Chennai,Flatworld,Operative</a:t>
            </a:r>
            <a:endParaRPr lang="en-IN" sz="3200" b="1" i="1" dirty="0"/>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Cloud Computing</a:t>
            </a:r>
          </a:p>
          <a:p>
            <a:pPr marL="609585" indent="-304792">
              <a:buChar char="●"/>
            </a:pPr>
            <a:r>
              <a:rPr lang="en-US" sz="2100" dirty="0"/>
              <a:t>Introduce trainees to Cloud Providers and understand most frequently used services of Heroku and Amazon Web Services (AWS)</a:t>
            </a:r>
            <a:endParaRPr lang="en" sz="2100" dirty="0"/>
          </a:p>
          <a:p>
            <a:pPr marL="609585" indent="-304792">
              <a:buChar char="●"/>
            </a:pPr>
            <a:r>
              <a:rPr lang="en-US" sz="2100" dirty="0"/>
              <a:t>Code/Configure as you learn</a:t>
            </a:r>
          </a:p>
          <a:p>
            <a:pPr marL="609585" indent="-304792">
              <a:buChar char="●"/>
            </a:pPr>
            <a:r>
              <a:rPr lang="en-US" sz="2100" dirty="0"/>
              <a:t>Build ability to deploy  and monitor an web application</a:t>
            </a:r>
          </a:p>
          <a:p>
            <a:pPr marL="609585" indent="-304792">
              <a:buChar char="●"/>
            </a:pPr>
            <a:r>
              <a:rPr lang="en-US" sz="2100" dirty="0"/>
              <a:t>Bridge the gap between actual skills required for the industry and the current skills possessed by the trainees</a:t>
            </a:r>
          </a:p>
          <a:p>
            <a:pPr marL="609585" indent="-304792">
              <a:buChar char="●"/>
            </a:pP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Cloud Computing</a:t>
            </a:r>
          </a:p>
          <a:p>
            <a:pPr marL="609585" indent="-304792">
              <a:buChar char="●"/>
            </a:pPr>
            <a:r>
              <a:rPr lang="en-US" sz="2100" dirty="0"/>
              <a:t>Hands-on and minds-on Learning</a:t>
            </a:r>
          </a:p>
          <a:p>
            <a:pPr marL="609585" indent="-304792">
              <a:buChar char="●"/>
            </a:pPr>
            <a:r>
              <a:rPr lang="en-US" sz="2100" dirty="0"/>
              <a:t>Learn common services of AWS</a:t>
            </a:r>
          </a:p>
          <a:p>
            <a:pPr marL="609585" indent="-304792">
              <a:buChar char="●"/>
            </a:pPr>
            <a:r>
              <a:rPr lang="en-US" sz="2100" dirty="0"/>
              <a:t>Learn soft skills aspects such as  being a team player and critical thinking ability</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 30 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1225"/>
            <a:ext cx="12192000" cy="4351338"/>
          </a:xfrm>
        </p:spPr>
        <p:txBody>
          <a:bodyPr>
            <a:normAutofit lnSpcReduction="10000"/>
          </a:bodyPr>
          <a:lstStyle/>
          <a:p>
            <a:r>
              <a:rPr lang="en-IN" dirty="0"/>
              <a:t>Introduction to Cloud Computing</a:t>
            </a:r>
          </a:p>
          <a:p>
            <a:r>
              <a:rPr lang="en-IN" dirty="0"/>
              <a:t>Cloud Computing Models</a:t>
            </a:r>
          </a:p>
          <a:p>
            <a:r>
              <a:rPr lang="en-IN" dirty="0"/>
              <a:t>Introduction to GIT</a:t>
            </a:r>
          </a:p>
          <a:p>
            <a:r>
              <a:rPr lang="en-IN" dirty="0"/>
              <a:t>Introduction to Cloud Service provider AWS</a:t>
            </a:r>
          </a:p>
          <a:p>
            <a:r>
              <a:rPr lang="en-IN" dirty="0"/>
              <a:t>Deploy a web application on AWS</a:t>
            </a:r>
          </a:p>
          <a:p>
            <a:r>
              <a:rPr lang="en-IN" dirty="0"/>
              <a:t>Introduction to Cloud Databases such as RDS</a:t>
            </a:r>
          </a:p>
          <a:p>
            <a:r>
              <a:rPr lang="en-IN" dirty="0"/>
              <a:t>Introduction to AWS and its common services such as S3, Dynamo DB, User and Role </a:t>
            </a:r>
            <a:r>
              <a:rPr lang="en-IN" dirty="0" err="1"/>
              <a:t>Mangement,Security</a:t>
            </a:r>
            <a:r>
              <a:rPr lang="en-IN" dirty="0"/>
              <a:t> etc</a:t>
            </a:r>
          </a:p>
          <a:p>
            <a:r>
              <a:rPr lang="en-IN" dirty="0"/>
              <a:t>Hands-on Sessions on Application Deployment and Monitoring</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Introduction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8EF4DD6-DD01-4C41-80D2-DD961FAF6D70}"/>
              </a:ext>
            </a:extLst>
          </p:cNvPr>
          <p:cNvPicPr>
            <a:picLocks noChangeAspect="1"/>
          </p:cNvPicPr>
          <p:nvPr/>
        </p:nvPicPr>
        <p:blipFill>
          <a:blip r:embed="rId3"/>
          <a:stretch>
            <a:fillRect/>
          </a:stretch>
        </p:blipFill>
        <p:spPr>
          <a:xfrm>
            <a:off x="650449" y="999241"/>
            <a:ext cx="10972800" cy="5356092"/>
          </a:xfrm>
          <a:prstGeom prst="rect">
            <a:avLst/>
          </a:prstGeom>
        </p:spPr>
      </p:pic>
    </p:spTree>
    <p:extLst>
      <p:ext uri="{BB962C8B-B14F-4D97-AF65-F5344CB8AC3E}">
        <p14:creationId xmlns:p14="http://schemas.microsoft.com/office/powerpoint/2010/main" val="420516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3196</TotalTime>
  <Words>1334</Words>
  <Application>Microsoft Office PowerPoint</Application>
  <PresentationFormat>Widescreen</PresentationFormat>
  <Paragraphs>145</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Cloud Computing with AWS</vt:lpstr>
      <vt:lpstr>Introduction</vt:lpstr>
      <vt:lpstr>About Us</vt:lpstr>
      <vt:lpstr>Our Major clients</vt:lpstr>
      <vt:lpstr>Course Objectives</vt:lpstr>
      <vt:lpstr>Course Outcome</vt:lpstr>
      <vt:lpstr>Training Methodology</vt:lpstr>
      <vt:lpstr>Course Outline</vt:lpstr>
      <vt:lpstr>Introduction</vt:lpstr>
      <vt:lpstr>What is Cloud Computing ?</vt:lpstr>
      <vt:lpstr>Introduction</vt:lpstr>
      <vt:lpstr>Benefits of Cloud Computing</vt:lpstr>
      <vt:lpstr>Cloud Products</vt:lpstr>
      <vt:lpstr>Cloud Computing Models</vt:lpstr>
      <vt:lpstr>Public Cloud</vt:lpstr>
      <vt:lpstr>Private Cloud</vt:lpstr>
      <vt:lpstr>Hybrid Cloud</vt:lpstr>
      <vt:lpstr>Service Model - IaaSS</vt:lpstr>
      <vt:lpstr>Service Model - PaaS</vt:lpstr>
      <vt:lpstr>Service Model - SaaS</vt:lpstr>
      <vt:lpstr>Major Cloud Providers </vt:lpstr>
      <vt:lpstr>Top 3 Cloud Providers </vt:lpstr>
      <vt:lpstr>Key Advantages of Cloud Computing</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 konandur</cp:lastModifiedBy>
  <cp:revision>156</cp:revision>
  <dcterms:created xsi:type="dcterms:W3CDTF">2018-01-28T06:02:15Z</dcterms:created>
  <dcterms:modified xsi:type="dcterms:W3CDTF">2025-04-03T08:00:47Z</dcterms:modified>
</cp:coreProperties>
</file>