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53" r:id="rId3"/>
    <p:sldId id="285" r:id="rId4"/>
    <p:sldId id="286" r:id="rId5"/>
    <p:sldId id="279" r:id="rId6"/>
    <p:sldId id="464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284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45" autoAdjust="0"/>
  </p:normalViewPr>
  <p:slideViewPr>
    <p:cSldViewPr snapToGrid="0">
      <p:cViewPr varScale="1">
        <p:scale>
          <a:sx n="80" d="100"/>
          <a:sy n="80" d="100"/>
        </p:scale>
        <p:origin x="74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CFDB-6FE7-4DB9-AC46-EABFEB0255DF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EE9FF-524A-43BD-B755-4EF387847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6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2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05-03-2020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05-03-2020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05-03-2020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ccount.mongodb.com/account/logi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ccount.mongodb.com/account/log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getting-started/" TargetMode="External"/><Relationship Id="rId2" Type="http://schemas.openxmlformats.org/officeDocument/2006/relationships/hyperlink" Target="https://docs.mongodb.com/manual/core/databases-and-collections/#collec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 err="1"/>
              <a:t>mLab</a:t>
            </a:r>
            <a:r>
              <a:rPr lang="en-IN" dirty="0"/>
              <a:t> – Database-as-a-Service</a:t>
            </a:r>
            <a:br>
              <a:rPr lang="en-IN" dirty="0"/>
            </a:br>
            <a:r>
              <a:rPr lang="en-IN" dirty="0"/>
              <a:t>for 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mLab</a:t>
            </a:r>
            <a:r>
              <a:rPr lang="en-US" dirty="0"/>
              <a:t> –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>
                <a:hlinkClick r:id="rId2"/>
              </a:rPr>
              <a:t>https://mlab.com/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54883-FBD1-41DF-9DFE-B7829AB8D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2552700"/>
            <a:ext cx="897255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7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mLab</a:t>
            </a:r>
            <a:r>
              <a:rPr lang="en-US" dirty="0"/>
              <a:t> –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SIGN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F05A6-6973-4FA0-BFD8-56D3D293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40" y="2105025"/>
            <a:ext cx="6591510" cy="459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mLab</a:t>
            </a:r>
            <a:r>
              <a:rPr lang="en-US" dirty="0"/>
              <a:t> –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0A3DB-71F8-4A7D-ACFB-6A4E48AE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467424"/>
            <a:ext cx="9896475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2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mLab</a:t>
            </a:r>
            <a:r>
              <a:rPr lang="en-US" dirty="0"/>
              <a:t> –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Login - </a:t>
            </a:r>
            <a:r>
              <a:rPr lang="en-US" dirty="0">
                <a:hlinkClick r:id="rId2"/>
              </a:rPr>
              <a:t>https://account.mongodb.com/account/login</a:t>
            </a:r>
            <a:endParaRPr lang="en-US" dirty="0"/>
          </a:p>
          <a:p>
            <a:r>
              <a:rPr lang="en-US" dirty="0"/>
              <a:t>Create a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FD0EE-1074-40F7-892D-66C3FBD3C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38450"/>
            <a:ext cx="118872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8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mLab</a:t>
            </a:r>
            <a:r>
              <a:rPr lang="en-US" dirty="0"/>
              <a:t> –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Login - </a:t>
            </a:r>
            <a:r>
              <a:rPr lang="en-US" dirty="0">
                <a:hlinkClick r:id="rId2"/>
              </a:rPr>
              <a:t>https://account.mongodb.com/account/login</a:t>
            </a:r>
            <a:endParaRPr lang="en-US" dirty="0"/>
          </a:p>
          <a:p>
            <a:r>
              <a:rPr lang="en-US" dirty="0"/>
              <a:t>Create a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72653-2FA2-4589-92A0-5A368ED4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2800349"/>
            <a:ext cx="9306293" cy="3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51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mLab</a:t>
            </a:r>
            <a:r>
              <a:rPr lang="en-US" dirty="0"/>
              <a:t> –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Create a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97B77-11F3-499C-B258-550FA54E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90775"/>
            <a:ext cx="10144124" cy="40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1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mLab</a:t>
            </a:r>
            <a:r>
              <a:rPr lang="en-US" dirty="0"/>
              <a:t> –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Load Collections</a:t>
            </a:r>
          </a:p>
          <a:p>
            <a:r>
              <a:rPr lang="en-US" dirty="0"/>
              <a:t>Create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BEEDA-1E23-4ABE-A7FA-85036FED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886075"/>
            <a:ext cx="9531130" cy="35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82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 err="1">
                <a:solidFill>
                  <a:schemeClr val="accent6"/>
                </a:solidFill>
              </a:rPr>
              <a:t>Kaushalya</a:t>
            </a:r>
            <a:r>
              <a:rPr lang="en-US" sz="2700" b="1" i="1" dirty="0">
                <a:solidFill>
                  <a:schemeClr val="accent6"/>
                </a:solidFill>
              </a:rPr>
              <a:t>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Skill, Up-Skill 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4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09600" y="1479898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9" y="98051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Raghu Prasad K S</a:t>
            </a:r>
            <a:r>
              <a:rPr lang="en-IN" sz="3200" dirty="0">
                <a:solidFill>
                  <a:srgbClr val="C00000"/>
                </a:solidFill>
              </a:rPr>
              <a:t> </a:t>
            </a:r>
            <a:r>
              <a:rPr lang="en-IN" sz="3200" dirty="0"/>
              <a:t>– BE, MS, CEO of </a:t>
            </a:r>
            <a:r>
              <a:rPr lang="en-IN" sz="3200" dirty="0" err="1"/>
              <a:t>Kasuhalya</a:t>
            </a:r>
            <a:r>
              <a:rPr lang="en-IN" sz="3200" dirty="0"/>
              <a:t> Technologies</a:t>
            </a:r>
          </a:p>
          <a:p>
            <a:r>
              <a:rPr lang="en-IN" sz="3200" dirty="0"/>
              <a:t>Total of 24 years of experience</a:t>
            </a:r>
          </a:p>
          <a:p>
            <a:r>
              <a:rPr lang="en-IN" sz="3200" dirty="0"/>
              <a:t>7 years as a lecturer in an Engineering College</a:t>
            </a:r>
          </a:p>
          <a:p>
            <a:r>
              <a:rPr lang="en-IN" sz="3200" dirty="0"/>
              <a:t>17 Years into IT</a:t>
            </a:r>
          </a:p>
          <a:p>
            <a:r>
              <a:rPr lang="en-IN" sz="3200" dirty="0"/>
              <a:t>Worked with companies like </a:t>
            </a:r>
            <a:r>
              <a:rPr lang="en-IN" sz="3200" dirty="0" err="1"/>
              <a:t>CISCO,CSC,ICICI,First</a:t>
            </a:r>
            <a:r>
              <a:rPr lang="en-IN" sz="3200" dirty="0"/>
              <a:t> Apex – NTT Data</a:t>
            </a:r>
          </a:p>
          <a:p>
            <a:r>
              <a:rPr lang="en-IN" sz="3200" dirty="0"/>
              <a:t>Currently into Corporate training and consultancy</a:t>
            </a:r>
          </a:p>
          <a:p>
            <a:r>
              <a:rPr lang="en-IN" sz="3200" dirty="0"/>
              <a:t>Worked with corporates and public sector</a:t>
            </a:r>
          </a:p>
          <a:p>
            <a:r>
              <a:rPr lang="en-IN" sz="3200" dirty="0"/>
              <a:t>Technologies – </a:t>
            </a:r>
            <a:r>
              <a:rPr lang="en-IN" sz="3200" dirty="0" err="1"/>
              <a:t>Java,Python,AI,ML,Web</a:t>
            </a:r>
            <a:r>
              <a:rPr lang="en-IN" sz="3200" dirty="0"/>
              <a:t> </a:t>
            </a:r>
            <a:r>
              <a:rPr lang="en-IN" sz="3200" dirty="0" err="1"/>
              <a:t>technologies,Java</a:t>
            </a:r>
            <a:r>
              <a:rPr lang="en-IN" sz="3200" dirty="0"/>
              <a:t> Script technologies (MEAN stack),</a:t>
            </a:r>
            <a:r>
              <a:rPr lang="en-IN" sz="3200" dirty="0" err="1"/>
              <a:t>IOT,Test</a:t>
            </a:r>
            <a:r>
              <a:rPr lang="en-IN" sz="3200" dirty="0"/>
              <a:t> Automation – </a:t>
            </a:r>
            <a:r>
              <a:rPr lang="en-IN" sz="3200" dirty="0" err="1"/>
              <a:t>Selenium,Jmeter,Cloud</a:t>
            </a:r>
            <a:r>
              <a:rPr lang="en-IN" sz="3200" dirty="0"/>
              <a:t> Computing</a:t>
            </a:r>
          </a:p>
          <a:p>
            <a:r>
              <a:rPr lang="en-IN" sz="3200" b="1" dirty="0">
                <a:solidFill>
                  <a:srgbClr val="C00000"/>
                </a:solidFill>
              </a:rPr>
              <a:t>CSR Activities</a:t>
            </a:r>
          </a:p>
          <a:p>
            <a:r>
              <a:rPr lang="en-IN" sz="3200" dirty="0"/>
              <a:t>Professional Yoga Trainer and motivational speaker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49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617"/>
          </a:xfrm>
        </p:spPr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3"/>
            <a:ext cx="12192000" cy="5302320"/>
          </a:xfrm>
        </p:spPr>
        <p:txBody>
          <a:bodyPr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(</a:t>
            </a:r>
            <a:r>
              <a:rPr lang="en-IN" sz="3200" b="1" i="1" dirty="0">
                <a:solidFill>
                  <a:schemeClr val="accent4">
                    <a:lumMod val="50000"/>
                  </a:schemeClr>
                </a:solidFill>
              </a:rPr>
              <a:t>www.kaushalya.tech</a:t>
            </a:r>
            <a:r>
              <a:rPr lang="en-IN" sz="3200" b="1" i="1" dirty="0">
                <a:solidFill>
                  <a:srgbClr val="C00000"/>
                </a:solidFill>
              </a:rPr>
              <a:t>) is an educational technology company started by IT Professionals and Academicians.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It has offices in Jakkur and </a:t>
            </a:r>
            <a:r>
              <a:rPr lang="en-IN" sz="3200" b="1" i="1" dirty="0" err="1">
                <a:solidFill>
                  <a:srgbClr val="C00000"/>
                </a:solidFill>
              </a:rPr>
              <a:t>Sahakara</a:t>
            </a:r>
            <a:r>
              <a:rPr lang="en-IN" sz="3200" b="1" i="1" dirty="0">
                <a:solidFill>
                  <a:srgbClr val="C00000"/>
                </a:solidFill>
              </a:rPr>
              <a:t> Nagara in Bengaluru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are into IT niche skills training, consultancy and educational application development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FDP,  SDP, Internships for educational institutions.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Boot camp and niche IT skills training for corporates.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73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1878"/>
          </a:xfrm>
        </p:spPr>
        <p:txBody>
          <a:bodyPr/>
          <a:lstStyle/>
          <a:p>
            <a:r>
              <a:rPr lang="en-IN" dirty="0"/>
              <a:t>Our Major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262563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Educational Institutions</a:t>
            </a:r>
          </a:p>
          <a:p>
            <a:r>
              <a:rPr lang="en-IN" sz="3200" b="1" i="1" dirty="0"/>
              <a:t>Acharya Institute of Technology, REVA University,Dayanand Sagar University, Nagarjuna Engineering College,  Bengaluru</a:t>
            </a:r>
          </a:p>
          <a:p>
            <a:endParaRPr lang="en-IN" sz="3200" b="1" i="1" dirty="0"/>
          </a:p>
          <a:p>
            <a:r>
              <a:rPr lang="en-IN" sz="3200" b="1" i="1" dirty="0"/>
              <a:t>BGSIT- Bellur, Malnad Engineering College-Hassan, NIE-Mysore, MYCEM, Mysore, NIT-Manipur</a:t>
            </a:r>
          </a:p>
          <a:p>
            <a:r>
              <a:rPr lang="en-IN" sz="3200" b="1" i="1" dirty="0"/>
              <a:t>Sindhi College, SB College of Management, Bengaluru</a:t>
            </a:r>
          </a:p>
          <a:p>
            <a:endParaRPr lang="en-IN" sz="3200" b="1" i="1" dirty="0">
              <a:solidFill>
                <a:schemeClr val="accent1"/>
              </a:solidFill>
            </a:endParaRPr>
          </a:p>
          <a:p>
            <a:r>
              <a:rPr lang="en-IN" sz="3200" b="1" i="1" dirty="0">
                <a:solidFill>
                  <a:srgbClr val="C00000"/>
                </a:solidFill>
              </a:rPr>
              <a:t>IT Companies</a:t>
            </a:r>
          </a:p>
          <a:p>
            <a:r>
              <a:rPr lang="en-IN" sz="3200" b="1" i="1" dirty="0"/>
              <a:t>L &amp; T – Mysore,NextGen-Bengaluru,Philips-Bengaluru,Incarnus-Chennai,Aspire Systems-Chennai, Infidata Technologies – Bengaluru, Edulife- Bengaluru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7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42122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Objectives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80661"/>
            <a:ext cx="12192000" cy="558713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Introduction to MongoDB</a:t>
            </a:r>
          </a:p>
          <a:p>
            <a:pPr marL="609585" indent="-304792">
              <a:buChar char="●"/>
            </a:pPr>
            <a:r>
              <a:rPr lang="en-US" sz="2100" dirty="0"/>
              <a:t>Create and Manage database using </a:t>
            </a:r>
            <a:r>
              <a:rPr lang="en-US" sz="2100" dirty="0" err="1"/>
              <a:t>mLab</a:t>
            </a:r>
            <a:endParaRPr lang="en" sz="2100" dirty="0"/>
          </a:p>
          <a:p>
            <a:pPr marL="609585" indent="-304792">
              <a:buChar char="●"/>
            </a:pPr>
            <a:endParaRPr lang="en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is a general purpose, document-based, distributed database built for modern application developers and for the cloud era. No database makes you more productive.</a:t>
            </a:r>
          </a:p>
          <a:p>
            <a:r>
              <a:rPr lang="en-US" dirty="0"/>
              <a:t>MongoDB is a document database designed for ease of development and scaling. </a:t>
            </a:r>
          </a:p>
          <a:p>
            <a:r>
              <a:rPr lang="en-US" dirty="0"/>
              <a:t>MongoDB offers both a </a:t>
            </a:r>
            <a:r>
              <a:rPr lang="en-US" i="1" dirty="0"/>
              <a:t>Community</a:t>
            </a:r>
            <a:r>
              <a:rPr lang="en-US" dirty="0"/>
              <a:t> and an </a:t>
            </a:r>
            <a:r>
              <a:rPr lang="en-US" i="1" dirty="0"/>
              <a:t>Enterprise</a:t>
            </a:r>
            <a:r>
              <a:rPr lang="en-US" dirty="0"/>
              <a:t> version of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8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record in MongoDB is a document, which is a data structure composed of field and value pairs. MongoDB documents are similar to JSON objects. The values of fields may include other documents, arrays, and arrays of documents.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36B72-5C76-4AE4-B628-B9EA62A8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868737"/>
            <a:ext cx="9763125" cy="19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0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record in MongoDB is a document, which is a data structure composed of field and value pairs. MongoDB documents are similar to JSON objects. The values of fields may include other documents, arrays, and arrays of documents.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36B72-5C76-4AE4-B628-B9EA62A8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868737"/>
            <a:ext cx="9763125" cy="19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4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advantages of using documents are:</a:t>
            </a:r>
          </a:p>
          <a:p>
            <a:pPr lvl="1"/>
            <a:r>
              <a:rPr lang="en-US" dirty="0"/>
              <a:t>Documents (i.e. objects) correspond to native data types in many programming languages.</a:t>
            </a:r>
          </a:p>
          <a:p>
            <a:pPr lvl="1"/>
            <a:r>
              <a:rPr lang="en-US" dirty="0"/>
              <a:t>Embedded documents and arrays reduce need for expensive joins.</a:t>
            </a:r>
          </a:p>
          <a:p>
            <a:pPr lvl="1"/>
            <a:r>
              <a:rPr lang="en-US" dirty="0"/>
              <a:t>Dynamic schema supports fluent polymorphism.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MongoDB stores documents in 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collections</a:t>
            </a:r>
            <a:r>
              <a:rPr lang="en-US" sz="2800" dirty="0"/>
              <a:t>. Collections are analogous to tables in relational databases.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hlinkClick r:id="rId3"/>
              </a:rPr>
              <a:t>https://docs.mongodb.com/manual/tutorial/getting-started/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1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570</Words>
  <Application>Microsoft Office PowerPoint</Application>
  <PresentationFormat>Widescreen</PresentationFormat>
  <Paragraphs>105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mLab – Database-as-a-Service for MongoDB</vt:lpstr>
      <vt:lpstr>Introduction</vt:lpstr>
      <vt:lpstr>About Us</vt:lpstr>
      <vt:lpstr>Our Major clients</vt:lpstr>
      <vt:lpstr>Course Objectives</vt:lpstr>
      <vt:lpstr>MongoDB - Introduction</vt:lpstr>
      <vt:lpstr>Document Database</vt:lpstr>
      <vt:lpstr>Document Database</vt:lpstr>
      <vt:lpstr>Document Database</vt:lpstr>
      <vt:lpstr>mLab – Cloud Database</vt:lpstr>
      <vt:lpstr>mLab – Cloud Database</vt:lpstr>
      <vt:lpstr>mLab – Cloud Database</vt:lpstr>
      <vt:lpstr>mLab – Cloud Database</vt:lpstr>
      <vt:lpstr>mLab – Cloud Database</vt:lpstr>
      <vt:lpstr>mLab – Cloud Database</vt:lpstr>
      <vt:lpstr>mLab – Cloud Database</vt:lpstr>
      <vt:lpstr>Why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245</cp:revision>
  <dcterms:created xsi:type="dcterms:W3CDTF">2018-01-28T06:02:15Z</dcterms:created>
  <dcterms:modified xsi:type="dcterms:W3CDTF">2020-03-05T00:47:26Z</dcterms:modified>
</cp:coreProperties>
</file>