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53" r:id="rId3"/>
    <p:sldId id="285" r:id="rId4"/>
    <p:sldId id="286" r:id="rId5"/>
    <p:sldId id="279" r:id="rId6"/>
    <p:sldId id="280" r:id="rId7"/>
    <p:sldId id="287" r:id="rId8"/>
    <p:sldId id="262" r:id="rId9"/>
    <p:sldId id="257" r:id="rId10"/>
    <p:sldId id="463" r:id="rId11"/>
    <p:sldId id="271" r:id="rId12"/>
    <p:sldId id="272" r:id="rId13"/>
    <p:sldId id="273" r:id="rId14"/>
    <p:sldId id="454" r:id="rId15"/>
    <p:sldId id="260" r:id="rId16"/>
    <p:sldId id="261" r:id="rId17"/>
    <p:sldId id="455" r:id="rId18"/>
    <p:sldId id="456" r:id="rId19"/>
    <p:sldId id="457" r:id="rId20"/>
    <p:sldId id="458" r:id="rId21"/>
    <p:sldId id="459" r:id="rId22"/>
    <p:sldId id="460" r:id="rId23"/>
    <p:sldId id="462" r:id="rId24"/>
    <p:sldId id="28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3/2/2020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python.org/faq/windows.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python.org/moin/PythonImplement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19</a:t>
            </a:fld>
            <a:endParaRPr lang="en-US"/>
          </a:p>
        </p:txBody>
      </p:sp>
    </p:spTree>
    <p:extLst>
      <p:ext uri="{BB962C8B-B14F-4D97-AF65-F5344CB8AC3E}">
        <p14:creationId xmlns:p14="http://schemas.microsoft.com/office/powerpoint/2010/main" val="1959752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20</a:t>
            </a:fld>
            <a:endParaRPr lang="en-US"/>
          </a:p>
        </p:txBody>
      </p:sp>
    </p:spTree>
    <p:extLst>
      <p:ext uri="{BB962C8B-B14F-4D97-AF65-F5344CB8AC3E}">
        <p14:creationId xmlns:p14="http://schemas.microsoft.com/office/powerpoint/2010/main" val="271107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21</a:t>
            </a:fld>
            <a:endParaRPr lang="en-US"/>
          </a:p>
        </p:txBody>
      </p:sp>
    </p:spTree>
    <p:extLst>
      <p:ext uri="{BB962C8B-B14F-4D97-AF65-F5344CB8AC3E}">
        <p14:creationId xmlns:p14="http://schemas.microsoft.com/office/powerpoint/2010/main" val="404994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22</a:t>
            </a:fld>
            <a:endParaRPr lang="en-US"/>
          </a:p>
        </p:txBody>
      </p:sp>
    </p:spTree>
    <p:extLst>
      <p:ext uri="{BB962C8B-B14F-4D97-AF65-F5344CB8AC3E}">
        <p14:creationId xmlns:p14="http://schemas.microsoft.com/office/powerpoint/2010/main" val="177419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036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87636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err="1">
                <a:solidFill>
                  <a:schemeClr val="tx1"/>
                </a:solidFill>
                <a:latin typeface="+mn-lt"/>
                <a:ea typeface="+mn-ea"/>
                <a:cs typeface="+mn-cs"/>
              </a:rPr>
              <a:t>py</a:t>
            </a:r>
            <a:r>
              <a:rPr lang="en-US" sz="1200" b="0" i="0" kern="1200" dirty="0">
                <a:solidFill>
                  <a:schemeClr val="tx1"/>
                </a:solidFill>
                <a:latin typeface="+mn-lt"/>
                <a:ea typeface="+mn-ea"/>
                <a:cs typeface="+mn-cs"/>
              </a:rPr>
              <a:t>: This is normally the input source code that you've written.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pyc</a:t>
            </a:r>
            <a:r>
              <a:rPr lang="en-US" sz="1200" b="0" i="0" kern="1200" dirty="0">
                <a:solidFill>
                  <a:schemeClr val="tx1"/>
                </a:solidFill>
                <a:latin typeface="+mn-lt"/>
                <a:ea typeface="+mn-ea"/>
                <a:cs typeface="+mn-cs"/>
              </a:rPr>
              <a:t>: This is the compiled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If you import a module, python will build a *.pyc file that contains the </a:t>
            </a:r>
            <a:r>
              <a:rPr lang="en-US" sz="1200" b="0" i="0" kern="1200" dirty="0" err="1">
                <a:solidFill>
                  <a:schemeClr val="tx1"/>
                </a:solidFill>
                <a:latin typeface="+mn-lt"/>
                <a:ea typeface="+mn-ea"/>
                <a:cs typeface="+mn-cs"/>
              </a:rPr>
              <a:t>bytecode</a:t>
            </a:r>
            <a:r>
              <a:rPr lang="en-US" sz="1200" b="0" i="0" kern="1200" dirty="0">
                <a:solidFill>
                  <a:schemeClr val="tx1"/>
                </a:solidFill>
                <a:latin typeface="+mn-lt"/>
                <a:ea typeface="+mn-ea"/>
                <a:cs typeface="+mn-cs"/>
              </a:rPr>
              <a:t> to make importing it again later easier (and faster).</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pyo</a:t>
            </a:r>
            <a:r>
              <a:rPr lang="en-US" sz="1200" b="0" i="0" kern="1200" dirty="0">
                <a:solidFill>
                  <a:schemeClr val="tx1"/>
                </a:solidFill>
                <a:latin typeface="+mn-lt"/>
                <a:ea typeface="+mn-ea"/>
                <a:cs typeface="+mn-cs"/>
              </a:rPr>
              <a:t>: This is a *.pyc file that was created while optimizations (-O) was on.</a:t>
            </a:r>
          </a:p>
          <a:p>
            <a:pPr fontAlgn="base"/>
            <a:r>
              <a:rPr lang="en-US" sz="1200" b="0" i="0" kern="1200" dirty="0">
                <a:solidFill>
                  <a:schemeClr val="tx1"/>
                </a:solidFill>
                <a:latin typeface="+mn-lt"/>
                <a:ea typeface="+mn-ea"/>
                <a:cs typeface="+mn-cs"/>
              </a:rPr>
              <a:t>.</a:t>
            </a:r>
            <a:r>
              <a:rPr lang="en-US" sz="1200" b="0" i="0" kern="1200" dirty="0" err="1">
                <a:solidFill>
                  <a:schemeClr val="tx1"/>
                </a:solidFill>
                <a:latin typeface="+mn-lt"/>
                <a:ea typeface="+mn-ea"/>
                <a:cs typeface="+mn-cs"/>
              </a:rPr>
              <a:t>pyd</a:t>
            </a:r>
            <a:r>
              <a:rPr lang="en-US" sz="1200" b="0" i="0" kern="1200" dirty="0">
                <a:solidFill>
                  <a:schemeClr val="tx1"/>
                </a:solidFill>
                <a:latin typeface="+mn-lt"/>
                <a:ea typeface="+mn-ea"/>
                <a:cs typeface="+mn-cs"/>
              </a:rPr>
              <a:t>: This is basically a windows </a:t>
            </a:r>
            <a:r>
              <a:rPr lang="en-US" sz="1200" b="0" i="0" kern="1200" dirty="0" err="1">
                <a:solidFill>
                  <a:schemeClr val="tx1"/>
                </a:solidFill>
                <a:latin typeface="+mn-lt"/>
                <a:ea typeface="+mn-ea"/>
                <a:cs typeface="+mn-cs"/>
              </a:rPr>
              <a:t>dll</a:t>
            </a:r>
            <a:r>
              <a:rPr lang="en-US" sz="1200" b="0" i="0" kern="1200" dirty="0">
                <a:solidFill>
                  <a:schemeClr val="tx1"/>
                </a:solidFill>
                <a:latin typeface="+mn-lt"/>
                <a:ea typeface="+mn-ea"/>
                <a:cs typeface="+mn-cs"/>
              </a:rPr>
              <a:t> file. </a:t>
            </a:r>
            <a:r>
              <a:rPr lang="en-US" sz="1200" b="0" i="0" u="sng" kern="1200" dirty="0">
                <a:solidFill>
                  <a:schemeClr val="tx1"/>
                </a:solidFill>
                <a:latin typeface="+mn-lt"/>
                <a:ea typeface="+mn-ea"/>
                <a:cs typeface="+mn-cs"/>
                <a:hlinkClick r:id="rId3"/>
              </a:rPr>
              <a:t>http://docs.python.org/faq/windows.html#is-a-pyd-file-the-same-as-a-dll</a:t>
            </a:r>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https://wiki.python.org/moin/PythonImplementations</a:t>
            </a:r>
            <a:endParaRPr lang="en-US" dirty="0"/>
          </a:p>
        </p:txBody>
      </p:sp>
      <p:sp>
        <p:nvSpPr>
          <p:cNvPr id="4" name="Slide Number Placeholder 3"/>
          <p:cNvSpPr>
            <a:spLocks noGrp="1"/>
          </p:cNvSpPr>
          <p:nvPr>
            <p:ph type="sldNum" sz="quarter" idx="10"/>
          </p:nvPr>
        </p:nvSpPr>
        <p:spPr/>
        <p:txBody>
          <a:bodyPr/>
          <a:lstStyle/>
          <a:p>
            <a:fld id="{353EE9FF-524A-43BD-B755-4EF387847E8D}"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br>
              <a:rPr lang="en-US" sz="1200" b="1" i="0" kern="1200" dirty="0">
                <a:solidFill>
                  <a:schemeClr val="tx1"/>
                </a:solidFill>
                <a:latin typeface="+mn-lt"/>
                <a:ea typeface="+mn-ea"/>
                <a:cs typeface="+mn-cs"/>
              </a:rPr>
            </a:b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 Easy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is very easy to learn and understand; using this Python tutorial, any beginner can understand the basics of Python.</a:t>
            </a:r>
          </a:p>
          <a:p>
            <a:pPr fontAlgn="base"/>
            <a:r>
              <a:rPr lang="en-US" sz="1200" b="1" i="0" kern="1200" dirty="0">
                <a:solidFill>
                  <a:schemeClr val="tx1"/>
                </a:solidFill>
                <a:latin typeface="+mn-lt"/>
                <a:ea typeface="+mn-ea"/>
                <a:cs typeface="+mn-cs"/>
              </a:rPr>
              <a:t>ii. Interpreted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It is interpreted(executed) line by line. This makes it easy to test and debug.</a:t>
            </a:r>
          </a:p>
          <a:p>
            <a:pPr fontAlgn="base"/>
            <a:r>
              <a:rPr lang="en-US" sz="1200" b="1" i="0" kern="1200" dirty="0">
                <a:solidFill>
                  <a:schemeClr val="tx1"/>
                </a:solidFill>
                <a:latin typeface="+mn-lt"/>
                <a:ea typeface="+mn-ea"/>
                <a:cs typeface="+mn-cs"/>
              </a:rPr>
              <a:t>iii. Object-Oriented</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Python programming language supports classes and objects. We discussed these above.</a:t>
            </a:r>
          </a:p>
          <a:p>
            <a:pPr fontAlgn="base"/>
            <a:r>
              <a:rPr lang="en-US" sz="1200" b="1" i="0" kern="1200" dirty="0">
                <a:solidFill>
                  <a:schemeClr val="tx1"/>
                </a:solidFill>
                <a:latin typeface="+mn-lt"/>
                <a:ea typeface="+mn-ea"/>
                <a:cs typeface="+mn-cs"/>
              </a:rPr>
              <a:t>iv. Free and Open Source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The language and its source code are available to the public for free; there is no need to buy a costly license.</a:t>
            </a:r>
          </a:p>
          <a:p>
            <a:pPr fontAlgn="base"/>
            <a:r>
              <a:rPr lang="en-US" sz="1200" b="1" i="0" kern="1200" dirty="0">
                <a:solidFill>
                  <a:schemeClr val="tx1"/>
                </a:solidFill>
                <a:latin typeface="+mn-lt"/>
                <a:ea typeface="+mn-ea"/>
                <a:cs typeface="+mn-cs"/>
              </a:rPr>
              <a:t>v. Portable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Since it is open-source, you can run Python on Windows, Mac, Linux or any other platform. Your programs will work without needing to the changed for every machine.</a:t>
            </a:r>
          </a:p>
          <a:p>
            <a:pPr fontAlgn="base"/>
            <a:r>
              <a:rPr lang="en-US" sz="1200" b="1" i="0" kern="1200" dirty="0">
                <a:solidFill>
                  <a:schemeClr val="tx1"/>
                </a:solidFill>
                <a:latin typeface="+mn-lt"/>
                <a:ea typeface="+mn-ea"/>
                <a:cs typeface="+mn-cs"/>
              </a:rPr>
              <a:t>vi. GUI Programming</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can use it to develop a GUI (Graphical User Interface). One way to do this is through </a:t>
            </a:r>
            <a:r>
              <a:rPr lang="en-US" sz="1200" b="1" i="0" kern="1200" dirty="0" err="1">
                <a:solidFill>
                  <a:schemeClr val="tx1"/>
                </a:solidFill>
                <a:latin typeface="+mn-lt"/>
                <a:ea typeface="+mn-ea"/>
                <a:cs typeface="+mn-cs"/>
              </a:rPr>
              <a:t>Tkinter</a:t>
            </a:r>
            <a:r>
              <a:rPr lang="en-US" sz="1200" b="0" i="0" kern="1200" dirty="0">
                <a:solidFill>
                  <a:schemeClr val="tx1"/>
                </a:solidFill>
                <a:latin typeface="+mn-lt"/>
                <a:ea typeface="+mn-ea"/>
                <a:cs typeface="+mn-cs"/>
              </a:rPr>
              <a:t>.</a:t>
            </a:r>
          </a:p>
          <a:p>
            <a:pPr fontAlgn="base"/>
            <a:r>
              <a:rPr lang="en-US" sz="1200" b="1" i="0" kern="1200" dirty="0">
                <a:solidFill>
                  <a:schemeClr val="tx1"/>
                </a:solidFill>
                <a:latin typeface="+mn-lt"/>
                <a:ea typeface="+mn-ea"/>
                <a:cs typeface="+mn-cs"/>
              </a:rPr>
              <a:t>vii. Large Library</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Python provides you with a large standard library. You can use it to implement a variety of functions without needing to reinvent the wheel every time. Just pick the code you need and continue. This lets you focus on other important tasks.</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17</a:t>
            </a:fld>
            <a:endParaRPr lang="en-US"/>
          </a:p>
        </p:txBody>
      </p:sp>
    </p:spTree>
    <p:extLst>
      <p:ext uri="{BB962C8B-B14F-4D97-AF65-F5344CB8AC3E}">
        <p14:creationId xmlns:p14="http://schemas.microsoft.com/office/powerpoint/2010/main" val="1654905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Ref IEEE Spectrum</a:t>
            </a:r>
          </a:p>
        </p:txBody>
      </p:sp>
      <p:sp>
        <p:nvSpPr>
          <p:cNvPr id="4" name="Slide Number Placeholder 3"/>
          <p:cNvSpPr>
            <a:spLocks noGrp="1"/>
          </p:cNvSpPr>
          <p:nvPr>
            <p:ph type="sldNum" sz="quarter" idx="10"/>
          </p:nvPr>
        </p:nvSpPr>
        <p:spPr/>
        <p:txBody>
          <a:bodyPr/>
          <a:lstStyle/>
          <a:p>
            <a:fld id="{353EE9FF-524A-43BD-B755-4EF387847E8D}" type="slidenum">
              <a:rPr lang="en-US" smtClean="0"/>
              <a:pPr/>
              <a:t>18</a:t>
            </a:fld>
            <a:endParaRPr lang="en-US"/>
          </a:p>
        </p:txBody>
      </p:sp>
    </p:spTree>
    <p:extLst>
      <p:ext uri="{BB962C8B-B14F-4D97-AF65-F5344CB8AC3E}">
        <p14:creationId xmlns:p14="http://schemas.microsoft.com/office/powerpoint/2010/main" val="194811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02-03-2020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02-03-2020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harpcorner.com/article/top-10-cloud-service-provider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Cloud Computing</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F734-40BF-441D-B495-3337EEDFA0E2}"/>
              </a:ext>
            </a:extLst>
          </p:cNvPr>
          <p:cNvSpPr>
            <a:spLocks noGrp="1"/>
          </p:cNvSpPr>
          <p:nvPr>
            <p:ph type="title"/>
          </p:nvPr>
        </p:nvSpPr>
        <p:spPr/>
        <p:txBody>
          <a:bodyPr/>
          <a:lstStyle/>
          <a:p>
            <a:r>
              <a:rPr lang="en-US" dirty="0"/>
              <a:t>What is Cloud Computing ?</a:t>
            </a:r>
          </a:p>
        </p:txBody>
      </p:sp>
      <p:sp>
        <p:nvSpPr>
          <p:cNvPr id="3" name="Content Placeholder 2">
            <a:extLst>
              <a:ext uri="{FF2B5EF4-FFF2-40B4-BE49-F238E27FC236}">
                <a16:creationId xmlns:a16="http://schemas.microsoft.com/office/drawing/2014/main" id="{138E9A25-E5D8-4E2E-9A8E-E7AD660703A4}"/>
              </a:ext>
            </a:extLst>
          </p:cNvPr>
          <p:cNvSpPr>
            <a:spLocks noGrp="1"/>
          </p:cNvSpPr>
          <p:nvPr>
            <p:ph idx="1"/>
          </p:nvPr>
        </p:nvSpPr>
        <p:spPr/>
        <p:txBody>
          <a:bodyPr/>
          <a:lstStyle/>
          <a:p>
            <a:r>
              <a:rPr lang="en-US" dirty="0"/>
              <a:t>Cloud computing is Web-based computing which allows businesses and individuals to consume computing resources such as virtual machines, databases, processing, memory, services, storage, messaging, events, and pay-as-you-go. Cloud services often improve upon older ones. </a:t>
            </a:r>
          </a:p>
          <a:p>
            <a:r>
              <a:rPr lang="en-US" dirty="0"/>
              <a:t>For example, the pay-as-you-go model charges for resources as they are used. Unlike traditional computing, if you do not use any resources, you do not need to pay. Similar to a water connection or an electricity line, you have a meter and this meter keeps track of your monthly usage. You then pay for that usage at a given rate.</a:t>
            </a:r>
          </a:p>
        </p:txBody>
      </p:sp>
    </p:spTree>
    <p:extLst>
      <p:ext uri="{BB962C8B-B14F-4D97-AF65-F5344CB8AC3E}">
        <p14:creationId xmlns:p14="http://schemas.microsoft.com/office/powerpoint/2010/main" val="175470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Introduction</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9F6076F2-9618-4930-8AF9-A0080DB996DF}"/>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257B999B-D267-43DF-BDDB-AC957F00BF0B}"/>
              </a:ext>
            </a:extLst>
          </p:cNvPr>
          <p:cNvPicPr>
            <a:picLocks noChangeAspect="1"/>
          </p:cNvPicPr>
          <p:nvPr/>
        </p:nvPicPr>
        <p:blipFill>
          <a:blip r:embed="rId3"/>
          <a:stretch>
            <a:fillRect/>
          </a:stretch>
        </p:blipFill>
        <p:spPr>
          <a:xfrm>
            <a:off x="961534" y="1182448"/>
            <a:ext cx="10633435" cy="5161114"/>
          </a:xfrm>
          <a:prstGeom prst="rect">
            <a:avLst/>
          </a:prstGeom>
        </p:spPr>
      </p:pic>
    </p:spTree>
    <p:extLst>
      <p:ext uri="{BB962C8B-B14F-4D97-AF65-F5344CB8AC3E}">
        <p14:creationId xmlns:p14="http://schemas.microsoft.com/office/powerpoint/2010/main" val="2843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81878"/>
          </a:xfrm>
        </p:spPr>
        <p:txBody>
          <a:bodyPr/>
          <a:lstStyle/>
          <a:p>
            <a:r>
              <a:rPr lang="en-IN" dirty="0"/>
              <a:t>Benefits of Cloud Computing</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7709716-6269-4E0D-97F5-562C293DB8D9}"/>
              </a:ext>
            </a:extLst>
          </p:cNvPr>
          <p:cNvPicPr>
            <a:picLocks noChangeAspect="1"/>
          </p:cNvPicPr>
          <p:nvPr/>
        </p:nvPicPr>
        <p:blipFill>
          <a:blip r:embed="rId2"/>
          <a:stretch>
            <a:fillRect/>
          </a:stretch>
        </p:blipFill>
        <p:spPr>
          <a:xfrm>
            <a:off x="132833" y="1131217"/>
            <a:ext cx="11926334" cy="5266030"/>
          </a:xfrm>
          <a:prstGeom prst="rect">
            <a:avLst/>
          </a:prstGeom>
        </p:spPr>
      </p:pic>
    </p:spTree>
    <p:extLst>
      <p:ext uri="{BB962C8B-B14F-4D97-AF65-F5344CB8AC3E}">
        <p14:creationId xmlns:p14="http://schemas.microsoft.com/office/powerpoint/2010/main" val="246769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Products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0602635-0C31-42CC-8D96-A4746336D758}"/>
              </a:ext>
            </a:extLst>
          </p:cNvPr>
          <p:cNvPicPr>
            <a:picLocks noChangeAspect="1"/>
          </p:cNvPicPr>
          <p:nvPr/>
        </p:nvPicPr>
        <p:blipFill>
          <a:blip r:embed="rId2"/>
          <a:stretch>
            <a:fillRect/>
          </a:stretch>
        </p:blipFill>
        <p:spPr>
          <a:xfrm>
            <a:off x="735290" y="797473"/>
            <a:ext cx="10944519" cy="5263053"/>
          </a:xfrm>
          <a:prstGeom prst="rect">
            <a:avLst/>
          </a:prstGeom>
        </p:spPr>
      </p:pic>
    </p:spTree>
    <p:extLst>
      <p:ext uri="{BB962C8B-B14F-4D97-AF65-F5344CB8AC3E}">
        <p14:creationId xmlns:p14="http://schemas.microsoft.com/office/powerpoint/2010/main" val="83504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C</a:t>
            </a:r>
            <a:r>
              <a:rPr lang="en-US" dirty="0"/>
              <a:t>loud Computing Models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D6D52E-53E9-4E7A-8253-05374793188C}"/>
              </a:ext>
            </a:extLst>
          </p:cNvPr>
          <p:cNvPicPr>
            <a:picLocks noChangeAspect="1"/>
          </p:cNvPicPr>
          <p:nvPr/>
        </p:nvPicPr>
        <p:blipFill>
          <a:blip r:embed="rId2"/>
          <a:stretch>
            <a:fillRect/>
          </a:stretch>
        </p:blipFill>
        <p:spPr>
          <a:xfrm>
            <a:off x="537328" y="1091733"/>
            <a:ext cx="11246177" cy="4770319"/>
          </a:xfrm>
          <a:prstGeom prst="rect">
            <a:avLst/>
          </a:prstGeom>
        </p:spPr>
      </p:pic>
    </p:spTree>
    <p:extLst>
      <p:ext uri="{BB962C8B-B14F-4D97-AF65-F5344CB8AC3E}">
        <p14:creationId xmlns:p14="http://schemas.microsoft.com/office/powerpoint/2010/main" val="1097051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78C-0533-4804-9652-261BD4B0F919}"/>
              </a:ext>
            </a:extLst>
          </p:cNvPr>
          <p:cNvSpPr>
            <a:spLocks noGrp="1"/>
          </p:cNvSpPr>
          <p:nvPr>
            <p:ph type="title"/>
          </p:nvPr>
        </p:nvSpPr>
        <p:spPr>
          <a:xfrm>
            <a:off x="0" y="1"/>
            <a:ext cx="12192000" cy="755374"/>
          </a:xfrm>
        </p:spPr>
        <p:txBody>
          <a:bodyPr/>
          <a:lstStyle/>
          <a:p>
            <a:r>
              <a:rPr lang="en-IN" dirty="0"/>
              <a:t>Public Cloud</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F3E3D87-9A30-4657-BF0D-EB4681132D7B}"/>
              </a:ext>
            </a:extLst>
          </p:cNvPr>
          <p:cNvPicPr>
            <a:picLocks noChangeAspect="1"/>
          </p:cNvPicPr>
          <p:nvPr/>
        </p:nvPicPr>
        <p:blipFill>
          <a:blip r:embed="rId3"/>
          <a:stretch>
            <a:fillRect/>
          </a:stretch>
        </p:blipFill>
        <p:spPr>
          <a:xfrm>
            <a:off x="395926" y="1168924"/>
            <a:ext cx="11472420" cy="4665323"/>
          </a:xfrm>
          <a:prstGeom prst="rect">
            <a:avLst/>
          </a:prstGeom>
        </p:spPr>
      </p:pic>
    </p:spTree>
    <p:extLst>
      <p:ext uri="{BB962C8B-B14F-4D97-AF65-F5344CB8AC3E}">
        <p14:creationId xmlns:p14="http://schemas.microsoft.com/office/powerpoint/2010/main" val="31679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Private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91A5A65F-9F2D-46DD-BBA6-4DE95A56ED07}"/>
              </a:ext>
            </a:extLst>
          </p:cNvPr>
          <p:cNvPicPr>
            <a:picLocks noGrp="1" noChangeAspect="1"/>
          </p:cNvPicPr>
          <p:nvPr>
            <p:ph idx="1"/>
          </p:nvPr>
        </p:nvPicPr>
        <p:blipFill>
          <a:blip r:embed="rId3"/>
          <a:stretch>
            <a:fillRect/>
          </a:stretch>
        </p:blipFill>
        <p:spPr>
          <a:xfrm>
            <a:off x="697584" y="1204855"/>
            <a:ext cx="10656216" cy="4607165"/>
          </a:xfrm>
          <a:prstGeom prst="rect">
            <a:avLst/>
          </a:prstGeom>
        </p:spPr>
      </p:pic>
    </p:spTree>
    <p:extLst>
      <p:ext uri="{BB962C8B-B14F-4D97-AF65-F5344CB8AC3E}">
        <p14:creationId xmlns:p14="http://schemas.microsoft.com/office/powerpoint/2010/main" val="2369872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Hybrid Cloud</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93B2EDB0-AA7D-4411-B164-67390EB69CDA}"/>
              </a:ext>
            </a:extLst>
          </p:cNvPr>
          <p:cNvPicPr>
            <a:picLocks noGrp="1" noChangeAspect="1"/>
          </p:cNvPicPr>
          <p:nvPr>
            <p:ph idx="1"/>
          </p:nvPr>
        </p:nvPicPr>
        <p:blipFill>
          <a:blip r:embed="rId3"/>
          <a:stretch>
            <a:fillRect/>
          </a:stretch>
        </p:blipFill>
        <p:spPr>
          <a:xfrm>
            <a:off x="660400" y="1609360"/>
            <a:ext cx="10693400" cy="4212368"/>
          </a:xfrm>
          <a:prstGeom prst="rect">
            <a:avLst/>
          </a:prstGeom>
        </p:spPr>
      </p:pic>
    </p:spTree>
    <p:extLst>
      <p:ext uri="{BB962C8B-B14F-4D97-AF65-F5344CB8AC3E}">
        <p14:creationId xmlns:p14="http://schemas.microsoft.com/office/powerpoint/2010/main" val="1957071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a:t>
            </a:r>
            <a:r>
              <a:rPr lang="en-IN" dirty="0" err="1"/>
              <a:t>IaaSS</a:t>
            </a:r>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E7CE7123-D006-4366-BAF4-9594E1705418}"/>
              </a:ext>
            </a:extLst>
          </p:cNvPr>
          <p:cNvPicPr>
            <a:picLocks noGrp="1" noChangeAspect="1"/>
          </p:cNvPicPr>
          <p:nvPr>
            <p:ph idx="1"/>
          </p:nvPr>
        </p:nvPicPr>
        <p:blipFill>
          <a:blip r:embed="rId3"/>
          <a:stretch>
            <a:fillRect/>
          </a:stretch>
        </p:blipFill>
        <p:spPr>
          <a:xfrm>
            <a:off x="1055700" y="1225485"/>
            <a:ext cx="10080599" cy="4951478"/>
          </a:xfrm>
          <a:prstGeom prst="rect">
            <a:avLst/>
          </a:prstGeom>
        </p:spPr>
      </p:pic>
    </p:spTree>
    <p:extLst>
      <p:ext uri="{BB962C8B-B14F-4D97-AF65-F5344CB8AC3E}">
        <p14:creationId xmlns:p14="http://schemas.microsoft.com/office/powerpoint/2010/main" val="419771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PaaS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6FF405E-19F7-41C2-AB23-9D94F5BCA3EB}"/>
              </a:ext>
            </a:extLst>
          </p:cNvPr>
          <p:cNvPicPr>
            <a:picLocks noChangeAspect="1"/>
          </p:cNvPicPr>
          <p:nvPr/>
        </p:nvPicPr>
        <p:blipFill>
          <a:blip r:embed="rId3"/>
          <a:stretch>
            <a:fillRect/>
          </a:stretch>
        </p:blipFill>
        <p:spPr>
          <a:xfrm>
            <a:off x="0" y="980388"/>
            <a:ext cx="12192000" cy="5040344"/>
          </a:xfrm>
          <a:prstGeom prst="rect">
            <a:avLst/>
          </a:prstGeom>
        </p:spPr>
      </p:pic>
    </p:spTree>
    <p:extLst>
      <p:ext uri="{BB962C8B-B14F-4D97-AF65-F5344CB8AC3E}">
        <p14:creationId xmlns:p14="http://schemas.microsoft.com/office/powerpoint/2010/main" val="40126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24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Computing</a:t>
            </a:r>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Service Model - SaaS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DB042C74-F737-4F72-AC99-815AEE9DC19C}"/>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0DA5E9DC-0E76-44D1-AF01-DCA6BB97FC7E}"/>
              </a:ext>
            </a:extLst>
          </p:cNvPr>
          <p:cNvPicPr>
            <a:picLocks noChangeAspect="1"/>
          </p:cNvPicPr>
          <p:nvPr/>
        </p:nvPicPr>
        <p:blipFill>
          <a:blip r:embed="rId3"/>
          <a:stretch>
            <a:fillRect/>
          </a:stretch>
        </p:blipFill>
        <p:spPr>
          <a:xfrm>
            <a:off x="735290" y="1167147"/>
            <a:ext cx="11019935" cy="5035550"/>
          </a:xfrm>
          <a:prstGeom prst="rect">
            <a:avLst/>
          </a:prstGeom>
        </p:spPr>
      </p:pic>
    </p:spTree>
    <p:extLst>
      <p:ext uri="{BB962C8B-B14F-4D97-AF65-F5344CB8AC3E}">
        <p14:creationId xmlns:p14="http://schemas.microsoft.com/office/powerpoint/2010/main" val="284934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Major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35AAAC-B489-4E32-8C24-5537CE59A6A0}"/>
              </a:ext>
            </a:extLst>
          </p:cNvPr>
          <p:cNvSpPr/>
          <p:nvPr/>
        </p:nvSpPr>
        <p:spPr>
          <a:xfrm>
            <a:off x="1112363" y="1441657"/>
            <a:ext cx="9860437" cy="4093428"/>
          </a:xfrm>
          <a:prstGeom prst="rect">
            <a:avLst/>
          </a:prstGeom>
        </p:spPr>
        <p:txBody>
          <a:bodyPr wrap="square">
            <a:spAutoFit/>
          </a:bodyPr>
          <a:lstStyle/>
          <a:p>
            <a:pPr>
              <a:buFont typeface="+mj-lt"/>
              <a:buAutoNum type="arabicPeriod"/>
            </a:pPr>
            <a:r>
              <a:rPr lang="en-US" sz="2000" b="1" dirty="0">
                <a:solidFill>
                  <a:srgbClr val="212121"/>
                </a:solidFill>
                <a:latin typeface="Arial Black" panose="020B0A04020102020204" pitchFamily="34" charset="0"/>
              </a:rPr>
              <a:t>Amazon Web Services (AWS)</a:t>
            </a:r>
          </a:p>
          <a:p>
            <a:pPr>
              <a:buFont typeface="+mj-lt"/>
              <a:buAutoNum type="arabicPeriod"/>
            </a:pPr>
            <a:r>
              <a:rPr lang="en-US" sz="2000" b="1" dirty="0">
                <a:solidFill>
                  <a:srgbClr val="212121"/>
                </a:solidFill>
                <a:latin typeface="Arial Black" panose="020B0A04020102020204" pitchFamily="34" charset="0"/>
              </a:rPr>
              <a:t>Microsoft Azure</a:t>
            </a:r>
          </a:p>
          <a:p>
            <a:pPr>
              <a:buFont typeface="+mj-lt"/>
              <a:buAutoNum type="arabicPeriod"/>
            </a:pPr>
            <a:r>
              <a:rPr lang="en-US" sz="2000" b="1" dirty="0">
                <a:solidFill>
                  <a:srgbClr val="212121"/>
                </a:solidFill>
                <a:latin typeface="Arial Black" panose="020B0A04020102020204" pitchFamily="34" charset="0"/>
              </a:rPr>
              <a:t>Google Cloud</a:t>
            </a:r>
          </a:p>
          <a:p>
            <a:pPr>
              <a:buFont typeface="+mj-lt"/>
              <a:buAutoNum type="arabicPeriod"/>
            </a:pPr>
            <a:r>
              <a:rPr lang="en-US" sz="2000" b="1" dirty="0">
                <a:solidFill>
                  <a:srgbClr val="212121"/>
                </a:solidFill>
                <a:latin typeface="Arial Black" panose="020B0A04020102020204" pitchFamily="34" charset="0"/>
              </a:rPr>
              <a:t>Alibaba Cloud</a:t>
            </a:r>
          </a:p>
          <a:p>
            <a:pPr>
              <a:buFont typeface="+mj-lt"/>
              <a:buAutoNum type="arabicPeriod"/>
            </a:pPr>
            <a:r>
              <a:rPr lang="en-US" sz="2000" b="1" dirty="0">
                <a:solidFill>
                  <a:srgbClr val="212121"/>
                </a:solidFill>
                <a:latin typeface="Arial Black" panose="020B0A04020102020204" pitchFamily="34" charset="0"/>
              </a:rPr>
              <a:t>IBM Cloud</a:t>
            </a:r>
          </a:p>
          <a:p>
            <a:pPr>
              <a:buFont typeface="+mj-lt"/>
              <a:buAutoNum type="arabicPeriod"/>
            </a:pPr>
            <a:r>
              <a:rPr lang="en-US" sz="2000" b="1" dirty="0">
                <a:solidFill>
                  <a:srgbClr val="212121"/>
                </a:solidFill>
                <a:latin typeface="Arial Black" panose="020B0A04020102020204" pitchFamily="34" charset="0"/>
              </a:rPr>
              <a:t>Oracle</a:t>
            </a:r>
          </a:p>
          <a:p>
            <a:pPr>
              <a:buFont typeface="+mj-lt"/>
              <a:buAutoNum type="arabicPeriod"/>
            </a:pPr>
            <a:r>
              <a:rPr lang="en-US" sz="2000" b="1" dirty="0">
                <a:solidFill>
                  <a:srgbClr val="212121"/>
                </a:solidFill>
                <a:latin typeface="Arial Black" panose="020B0A04020102020204" pitchFamily="34" charset="0"/>
              </a:rPr>
              <a:t>Salesforce</a:t>
            </a:r>
          </a:p>
          <a:p>
            <a:pPr>
              <a:buFont typeface="+mj-lt"/>
              <a:buAutoNum type="arabicPeriod"/>
            </a:pPr>
            <a:r>
              <a:rPr lang="en-US" sz="2000" b="1" dirty="0">
                <a:solidFill>
                  <a:srgbClr val="212121"/>
                </a:solidFill>
                <a:latin typeface="Arial Black" panose="020B0A04020102020204" pitchFamily="34" charset="0"/>
              </a:rPr>
              <a:t>SAP</a:t>
            </a:r>
          </a:p>
          <a:p>
            <a:pPr>
              <a:buFont typeface="+mj-lt"/>
              <a:buAutoNum type="arabicPeriod"/>
            </a:pPr>
            <a:r>
              <a:rPr lang="en-US" sz="2000" b="1" dirty="0">
                <a:solidFill>
                  <a:srgbClr val="212121"/>
                </a:solidFill>
                <a:latin typeface="Arial Black" panose="020B0A04020102020204" pitchFamily="34" charset="0"/>
              </a:rPr>
              <a:t>Rackspace Cloud</a:t>
            </a:r>
          </a:p>
          <a:p>
            <a:pPr>
              <a:buFont typeface="+mj-lt"/>
              <a:buAutoNum type="arabicPeriod"/>
            </a:pPr>
            <a:r>
              <a:rPr lang="en-US" sz="2000" b="1" dirty="0">
                <a:solidFill>
                  <a:srgbClr val="212121"/>
                </a:solidFill>
                <a:latin typeface="Arial Black" panose="020B0A04020102020204" pitchFamily="34" charset="0"/>
              </a:rPr>
              <a:t>VMWare</a:t>
            </a:r>
            <a:endParaRPr lang="en-US" sz="2000" b="1" i="0" dirty="0">
              <a:solidFill>
                <a:srgbClr val="212121"/>
              </a:solidFill>
              <a:effectLst/>
              <a:latin typeface="Arial Black" panose="020B0A04020102020204" pitchFamily="34" charset="0"/>
            </a:endParaRPr>
          </a:p>
          <a:p>
            <a:endParaRPr lang="en-US" sz="2000" b="1" dirty="0">
              <a:solidFill>
                <a:srgbClr val="212121"/>
              </a:solidFill>
              <a:latin typeface="Arial Black" panose="020B0A04020102020204" pitchFamily="34" charset="0"/>
            </a:endParaRPr>
          </a:p>
          <a:p>
            <a:r>
              <a:rPr lang="en-US" sz="2000" dirty="0">
                <a:latin typeface="Arial Black" panose="020B0A04020102020204" pitchFamily="34" charset="0"/>
                <a:hlinkClick r:id="rId3"/>
              </a:rPr>
              <a:t>https://www.c-sharpcorner.com/article/top-10-cloud-service-providers/</a:t>
            </a:r>
            <a:endParaRPr lang="en-US" sz="2000" b="1" i="0" dirty="0">
              <a:solidFill>
                <a:srgbClr val="212121"/>
              </a:solidFill>
              <a:effectLst/>
              <a:latin typeface="Arial Black" panose="020B0A04020102020204" pitchFamily="34" charset="0"/>
            </a:endParaRPr>
          </a:p>
        </p:txBody>
      </p:sp>
    </p:spTree>
    <p:extLst>
      <p:ext uri="{BB962C8B-B14F-4D97-AF65-F5344CB8AC3E}">
        <p14:creationId xmlns:p14="http://schemas.microsoft.com/office/powerpoint/2010/main" val="120121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AC62-527A-48F3-88DB-C5CB58418587}"/>
              </a:ext>
            </a:extLst>
          </p:cNvPr>
          <p:cNvSpPr>
            <a:spLocks noGrp="1"/>
          </p:cNvSpPr>
          <p:nvPr>
            <p:ph type="title"/>
          </p:nvPr>
        </p:nvSpPr>
        <p:spPr>
          <a:xfrm>
            <a:off x="0" y="1"/>
            <a:ext cx="12192000" cy="768626"/>
          </a:xfrm>
        </p:spPr>
        <p:txBody>
          <a:bodyPr/>
          <a:lstStyle/>
          <a:p>
            <a:r>
              <a:rPr lang="en-IN" dirty="0"/>
              <a:t>Top 3 Cloud Providers </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C5AC579-E4BB-493E-AA2D-63FCC8D54A92}"/>
              </a:ext>
            </a:extLst>
          </p:cNvPr>
          <p:cNvPicPr>
            <a:picLocks noChangeAspect="1"/>
          </p:cNvPicPr>
          <p:nvPr/>
        </p:nvPicPr>
        <p:blipFill>
          <a:blip r:embed="rId3"/>
          <a:stretch>
            <a:fillRect/>
          </a:stretch>
        </p:blipFill>
        <p:spPr>
          <a:xfrm>
            <a:off x="735291" y="1009440"/>
            <a:ext cx="10275216" cy="5221678"/>
          </a:xfrm>
          <a:prstGeom prst="rect">
            <a:avLst/>
          </a:prstGeom>
        </p:spPr>
      </p:pic>
    </p:spTree>
    <p:extLst>
      <p:ext uri="{BB962C8B-B14F-4D97-AF65-F5344CB8AC3E}">
        <p14:creationId xmlns:p14="http://schemas.microsoft.com/office/powerpoint/2010/main" val="407773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AE9-B913-461C-9D95-633B7D3CCE63}"/>
              </a:ext>
            </a:extLst>
          </p:cNvPr>
          <p:cNvSpPr>
            <a:spLocks noGrp="1"/>
          </p:cNvSpPr>
          <p:nvPr>
            <p:ph type="title"/>
          </p:nvPr>
        </p:nvSpPr>
        <p:spPr/>
        <p:txBody>
          <a:bodyPr/>
          <a:lstStyle/>
          <a:p>
            <a:r>
              <a:rPr lang="en-US" dirty="0"/>
              <a:t>Key Advantages of Cloud Computing</a:t>
            </a:r>
          </a:p>
        </p:txBody>
      </p:sp>
      <p:sp>
        <p:nvSpPr>
          <p:cNvPr id="3" name="Content Placeholder 2">
            <a:extLst>
              <a:ext uri="{FF2B5EF4-FFF2-40B4-BE49-F238E27FC236}">
                <a16:creationId xmlns:a16="http://schemas.microsoft.com/office/drawing/2014/main" id="{98BC78DF-C8D3-47C7-B135-67EFF15BDFFC}"/>
              </a:ext>
            </a:extLst>
          </p:cNvPr>
          <p:cNvSpPr>
            <a:spLocks noGrp="1"/>
          </p:cNvSpPr>
          <p:nvPr>
            <p:ph idx="1"/>
          </p:nvPr>
        </p:nvSpPr>
        <p:spPr/>
        <p:txBody>
          <a:bodyPr>
            <a:normAutofit fontScale="62500" lnSpcReduction="20000"/>
          </a:bodyPr>
          <a:lstStyle/>
          <a:p>
            <a:r>
              <a:rPr lang="en-US" b="1" dirty="0">
                <a:latin typeface="Arial Black" panose="020B0A04020102020204" pitchFamily="34" charset="0"/>
              </a:rPr>
              <a:t>1. Cloud computing allows a business to cut their operational and fixed monthly costs of hardware, databases, servers, software licenses. Eventually, it will reduce the need for IT resources, including people. All hardware, database servers, web servers, software, products, and services are hosted in the cloud and added to an account as needed. </a:t>
            </a:r>
          </a:p>
          <a:p>
            <a:r>
              <a:rPr lang="en-US" b="1" dirty="0">
                <a:latin typeface="Arial Black" panose="020B0A04020102020204" pitchFamily="34" charset="0"/>
              </a:rPr>
              <a:t>2. Cloud computing offers 24/7 uptime (99.99% uptime). Cloud servers and data centers are managed by the cloud service provided. Therefore, there is no need for employee management. </a:t>
            </a:r>
          </a:p>
          <a:p>
            <a:r>
              <a:rPr lang="en-US" b="1" dirty="0">
                <a:latin typeface="Arial Black" panose="020B0A04020102020204" pitchFamily="34" charset="0"/>
              </a:rPr>
              <a:t>3. Cloud computing is scalable and reliable. There is no limit to the number of users or resources. Furthermore, the cloud increases processing and resources as needed. If you do not need resources, you can always scale down. </a:t>
            </a:r>
          </a:p>
          <a:p>
            <a:r>
              <a:rPr lang="en-US" b="1" dirty="0">
                <a:latin typeface="Arial Black" panose="020B0A04020102020204" pitchFamily="34" charset="0"/>
              </a:rPr>
              <a:t>4. Cloud computing provides maintainability and automatic updates of new software, OS, databases, and third-party software. It also reduces IT labor cost for a business. </a:t>
            </a:r>
          </a:p>
          <a:p>
            <a:r>
              <a:rPr lang="en-US" b="1" dirty="0">
                <a:latin typeface="Arial Black" panose="020B0A04020102020204" pitchFamily="34" charset="0"/>
              </a:rPr>
              <a:t>5. Cloud service providers have data centers in various locations, which makes them faster and more reliable. Larger companies such as Microsoft and AWS even have data centers around the world.</a:t>
            </a:r>
          </a:p>
          <a:p>
            <a:endParaRPr lang="en-US" dirty="0"/>
          </a:p>
        </p:txBody>
      </p:sp>
    </p:spTree>
    <p:extLst>
      <p:ext uri="{BB962C8B-B14F-4D97-AF65-F5344CB8AC3E}">
        <p14:creationId xmlns:p14="http://schemas.microsoft.com/office/powerpoint/2010/main" val="120038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Introduce trainees to Cloud Computing</a:t>
            </a:r>
          </a:p>
          <a:p>
            <a:pPr marL="609585" indent="-304792">
              <a:buChar char="●"/>
            </a:pPr>
            <a:r>
              <a:rPr lang="en-US" sz="2100" dirty="0"/>
              <a:t>Introduce trainees to Cloud Providers and understand most frequently used services of Heroku and Amazon Web Services (AWS)</a:t>
            </a:r>
            <a:endParaRPr lang="en" sz="2100" dirty="0"/>
          </a:p>
          <a:p>
            <a:pPr marL="609585" indent="-304792">
              <a:buChar char="●"/>
            </a:pPr>
            <a:r>
              <a:rPr lang="en-US" sz="2100" dirty="0"/>
              <a:t>Code/Configure as you learn</a:t>
            </a:r>
          </a:p>
          <a:p>
            <a:pPr marL="609585" indent="-304792">
              <a:buChar char="●"/>
            </a:pPr>
            <a:r>
              <a:rPr lang="en-US" sz="2100" dirty="0"/>
              <a:t>Build ability to deploy  and monitor an web application</a:t>
            </a:r>
          </a:p>
          <a:p>
            <a:pPr marL="609585" indent="-304792">
              <a:buChar char="●"/>
            </a:pPr>
            <a:r>
              <a:rPr lang="en-US" sz="2100" dirty="0"/>
              <a:t>Bridge the gap between actual skills required for the industry and the current skills possessed by the trainees</a:t>
            </a:r>
          </a:p>
          <a:p>
            <a:pPr marL="609585" indent="-304792">
              <a:buChar char="●"/>
            </a:pP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68626"/>
          </a:xfrm>
          <a:prstGeom prst="rect">
            <a:avLst/>
          </a:prstGeom>
        </p:spPr>
        <p:txBody>
          <a:bodyPr lIns="121897" tIns="121897" rIns="121897" bIns="121897" anchor="b" anchorCtr="0">
            <a:noAutofit/>
          </a:bodyPr>
          <a:lstStyle/>
          <a:p>
            <a:r>
              <a:rPr lang="en-US" dirty="0"/>
              <a:t>Course Outcome</a:t>
            </a:r>
            <a:endParaRPr lang="en" dirty="0"/>
          </a:p>
        </p:txBody>
      </p:sp>
      <p:sp>
        <p:nvSpPr>
          <p:cNvPr id="34" name="Shape 34"/>
          <p:cNvSpPr txBox="1">
            <a:spLocks noGrp="1"/>
          </p:cNvSpPr>
          <p:nvPr>
            <p:ph type="body" idx="1"/>
          </p:nvPr>
        </p:nvSpPr>
        <p:spPr>
          <a:xfrm>
            <a:off x="0" y="914401"/>
            <a:ext cx="12192000" cy="5653400"/>
          </a:xfrm>
          <a:prstGeom prst="rect">
            <a:avLst/>
          </a:prstGeom>
        </p:spPr>
        <p:txBody>
          <a:bodyPr lIns="121897" tIns="121897" rIns="121897" bIns="121897" anchor="t" anchorCtr="0">
            <a:noAutofit/>
          </a:bodyPr>
          <a:lstStyle/>
          <a:p>
            <a:pPr marL="609585" indent="-304792">
              <a:buChar char="●"/>
            </a:pPr>
            <a:r>
              <a:rPr lang="en-US" sz="2100" dirty="0"/>
              <a:t>Trainees are expected to gain theoretical and practical exposure in Cloud Computing</a:t>
            </a:r>
          </a:p>
          <a:p>
            <a:pPr marL="609585" indent="-304792">
              <a:buChar char="●"/>
            </a:pPr>
            <a:r>
              <a:rPr lang="en-US" sz="2100" dirty="0"/>
              <a:t>Hands-on and minds-on Learning</a:t>
            </a:r>
          </a:p>
          <a:p>
            <a:pPr marL="609585" indent="-304792">
              <a:buChar char="●"/>
            </a:pPr>
            <a:r>
              <a:rPr lang="en-US" sz="2100" dirty="0"/>
              <a:t>Learn common services of Heroku and AWS</a:t>
            </a:r>
          </a:p>
          <a:p>
            <a:pPr marL="609585" indent="-304792">
              <a:buChar char="●"/>
            </a:pPr>
            <a:r>
              <a:rPr lang="en-US" sz="2100" dirty="0"/>
              <a:t>Learn soft skills aspects such as  being a team player and critical thinking ability</a:t>
            </a:r>
          </a:p>
          <a:p>
            <a:pPr marL="609585" indent="-304792">
              <a:buChar char="●"/>
            </a:pPr>
            <a:r>
              <a:rPr lang="en-US" sz="2100" dirty="0"/>
              <a:t>Well versed with software development life cycle</a:t>
            </a:r>
          </a:p>
          <a:p>
            <a:pPr marL="609585" indent="-304792">
              <a:buChar char="●"/>
            </a:pPr>
            <a:endParaRPr lang="en-US"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59026"/>
            <a:ext cx="10972800" cy="649357"/>
          </a:xfrm>
          <a:prstGeom prst="rect">
            <a:avLst/>
          </a:prstGeom>
        </p:spPr>
        <p:txBody>
          <a:bodyPr lIns="121897" tIns="121897" rIns="121897" bIns="121897" anchor="b" anchorCtr="0">
            <a:noAutofit/>
          </a:bodyPr>
          <a:lstStyle/>
          <a:p>
            <a:r>
              <a:rPr lang="en-IN" dirty="0"/>
              <a:t>Training Methodology</a:t>
            </a:r>
            <a:endParaRPr lang="en" dirty="0"/>
          </a:p>
        </p:txBody>
      </p:sp>
      <p:sp>
        <p:nvSpPr>
          <p:cNvPr id="134" name="Shape 134"/>
          <p:cNvSpPr txBox="1">
            <a:spLocks noGrp="1"/>
          </p:cNvSpPr>
          <p:nvPr>
            <p:ph type="body" idx="1"/>
          </p:nvPr>
        </p:nvSpPr>
        <p:spPr>
          <a:xfrm>
            <a:off x="0" y="980662"/>
            <a:ext cx="11582400" cy="5466836"/>
          </a:xfrm>
          <a:prstGeom prst="rect">
            <a:avLst/>
          </a:prstGeom>
        </p:spPr>
        <p:txBody>
          <a:bodyPr lIns="121897" tIns="121897" rIns="121897" bIns="121897" anchor="t" anchorCtr="0">
            <a:noAutofit/>
          </a:bodyPr>
          <a:lstStyle/>
          <a:p>
            <a:pPr marL="609585" indent="-609585"/>
            <a:r>
              <a:rPr lang="en-IN" sz="2100" dirty="0"/>
              <a:t>It’s combination of theoretical and practical sessions. We will introduce to a concept and use hands-on session to further strengthen their understanding of the concept. </a:t>
            </a:r>
          </a:p>
          <a:p>
            <a:pPr marL="609585" indent="-609585"/>
            <a:r>
              <a:rPr lang="en-IN" sz="2100" dirty="0"/>
              <a:t>It’s a 30 hour course</a:t>
            </a:r>
            <a:endParaRPr lang="en-US" sz="2100" dirty="0"/>
          </a:p>
          <a:p>
            <a:pPr marL="609585" indent="-609585"/>
            <a:r>
              <a:rPr lang="en-IN" sz="2100" dirty="0"/>
              <a:t>Following assessment methodology would be performed</a:t>
            </a:r>
          </a:p>
          <a:p>
            <a:pPr marL="609585" lvl="2" indent="-609585">
              <a:buFont typeface="Wingdings" panose="05000000000000000000" pitchFamily="2" charset="2"/>
              <a:buChar char="ü"/>
            </a:pPr>
            <a:r>
              <a:rPr lang="en-IN" sz="2100" dirty="0"/>
              <a:t>Pre-assessment test</a:t>
            </a:r>
            <a:endParaRPr lang="en-US" sz="2100" dirty="0"/>
          </a:p>
          <a:p>
            <a:pPr marL="609585" lvl="2" indent="-609585">
              <a:buFont typeface="Wingdings" panose="05000000000000000000" pitchFamily="2" charset="2"/>
              <a:buChar char="ü"/>
            </a:pPr>
            <a:r>
              <a:rPr lang="en-IN" sz="2100" dirty="0"/>
              <a:t>Attendance and attentiveness in the class</a:t>
            </a:r>
            <a:endParaRPr lang="en-US" sz="2100" dirty="0"/>
          </a:p>
          <a:p>
            <a:pPr marL="609585" lvl="2" indent="-609585">
              <a:buFont typeface="Wingdings" panose="05000000000000000000" pitchFamily="2" charset="2"/>
              <a:buChar char="ü"/>
            </a:pPr>
            <a:r>
              <a:rPr lang="en-IN" sz="2100" dirty="0"/>
              <a:t>Completion of hands-on session</a:t>
            </a:r>
            <a:endParaRPr lang="en-US" sz="2100" dirty="0"/>
          </a:p>
          <a:p>
            <a:pPr marL="609585" lvl="2" indent="-609585">
              <a:buFont typeface="Wingdings" panose="05000000000000000000" pitchFamily="2" charset="2"/>
              <a:buChar char="ü"/>
            </a:pPr>
            <a:r>
              <a:rPr lang="en-IN" sz="2100" dirty="0"/>
              <a:t>Completion of assignments</a:t>
            </a:r>
          </a:p>
          <a:p>
            <a:pPr marL="609585" lvl="2" indent="-609585">
              <a:buFont typeface="Wingdings" panose="05000000000000000000" pitchFamily="2" charset="2"/>
              <a:buChar char="ü"/>
            </a:pPr>
            <a:r>
              <a:rPr lang="en-IN" sz="2100" dirty="0"/>
              <a:t>Completion of project</a:t>
            </a:r>
            <a:endParaRPr lang="en-US" sz="2100" dirty="0"/>
          </a:p>
          <a:p>
            <a:pPr marL="609585" lvl="2" indent="-609585">
              <a:buFont typeface="Wingdings" panose="05000000000000000000" pitchFamily="2" charset="2"/>
              <a:buChar char="ü"/>
            </a:pPr>
            <a:r>
              <a:rPr lang="en-IN" sz="2100" dirty="0"/>
              <a:t>Feedback</a:t>
            </a:r>
            <a:endParaRPr lang="en-US" sz="2100" dirty="0"/>
          </a:p>
          <a:p>
            <a:pPr marL="609585" lvl="2" indent="-609585">
              <a:buFont typeface="Wingdings" panose="05000000000000000000" pitchFamily="2" charset="2"/>
              <a:buChar char="ü"/>
            </a:pPr>
            <a:r>
              <a:rPr lang="en-IN" sz="2100" dirty="0"/>
              <a:t>Post-assessment test</a:t>
            </a:r>
          </a:p>
          <a:p>
            <a:pPr marL="609585" indent="-609585"/>
            <a:r>
              <a:rPr lang="en-IN" sz="2100" dirty="0"/>
              <a:t>Softcopy of the course material would be handed over to each student at the end of the course. </a:t>
            </a:r>
          </a:p>
          <a:p>
            <a:pPr marL="609585" indent="-609585"/>
            <a:r>
              <a:rPr lang="en-IN" sz="2100" dirty="0"/>
              <a:t>Joint certificate by the college and </a:t>
            </a:r>
            <a:r>
              <a:rPr lang="en-IN" sz="2100" dirty="0" err="1"/>
              <a:t>Kaushalya</a:t>
            </a:r>
            <a:r>
              <a:rPr lang="en-IN" sz="2100" dirty="0"/>
              <a:t> would be issued to the trainees</a:t>
            </a:r>
            <a:endParaRPr lang="en-US" sz="2100" dirty="0"/>
          </a:p>
          <a:p>
            <a:pPr marL="609585" indent="-609585"/>
            <a:endParaRPr lang="en-US" sz="2700" dirty="0"/>
          </a:p>
          <a:p>
            <a:pPr marL="609585" indent="-609585"/>
            <a:endParaRPr lang="en-US" sz="2700" b="1" i="1" dirty="0">
              <a:solidFill>
                <a:schemeClr val="accent6"/>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95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2192000" cy="848139"/>
          </a:xfrm>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1225"/>
            <a:ext cx="12192000" cy="4351338"/>
          </a:xfrm>
        </p:spPr>
        <p:txBody>
          <a:bodyPr>
            <a:normAutofit lnSpcReduction="10000"/>
          </a:bodyPr>
          <a:lstStyle/>
          <a:p>
            <a:r>
              <a:rPr lang="en-IN" dirty="0"/>
              <a:t>Introduction to Cloud Computing</a:t>
            </a:r>
          </a:p>
          <a:p>
            <a:r>
              <a:rPr lang="en-IN" dirty="0"/>
              <a:t>Cloud Computing Models</a:t>
            </a:r>
          </a:p>
          <a:p>
            <a:r>
              <a:rPr lang="en-IN" dirty="0"/>
              <a:t>Introduction to GIT</a:t>
            </a:r>
          </a:p>
          <a:p>
            <a:r>
              <a:rPr lang="en-IN" dirty="0"/>
              <a:t>Introduction to Cloud Service provider Heroku</a:t>
            </a:r>
          </a:p>
          <a:p>
            <a:r>
              <a:rPr lang="en-IN" dirty="0"/>
              <a:t>Deploy a web application on Heroku</a:t>
            </a:r>
          </a:p>
          <a:p>
            <a:r>
              <a:rPr lang="en-IN" dirty="0"/>
              <a:t>Introduction to Cloud Databases such as Firebase and </a:t>
            </a:r>
            <a:r>
              <a:rPr lang="en-IN" dirty="0" err="1"/>
              <a:t>MLab</a:t>
            </a:r>
            <a:r>
              <a:rPr lang="en-IN" dirty="0"/>
              <a:t> </a:t>
            </a:r>
          </a:p>
          <a:p>
            <a:r>
              <a:rPr lang="en-IN" dirty="0"/>
              <a:t>Introduction to AWS and its common services such as S3,Notification </a:t>
            </a:r>
            <a:r>
              <a:rPr lang="en-IN" dirty="0" err="1"/>
              <a:t>Services,Lambda,Dynamo</a:t>
            </a:r>
            <a:r>
              <a:rPr lang="en-IN" dirty="0"/>
              <a:t> DB, User and Role </a:t>
            </a:r>
            <a:r>
              <a:rPr lang="en-IN" dirty="0" err="1"/>
              <a:t>Mangement,Security</a:t>
            </a:r>
            <a:r>
              <a:rPr lang="en-IN" dirty="0"/>
              <a:t> etc</a:t>
            </a:r>
          </a:p>
          <a:p>
            <a:r>
              <a:rPr lang="en-IN" dirty="0"/>
              <a:t>Hands-on Sessions on Application Deployment and Monitoring</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7127-2292-4598-97D7-6407BFEDDABE}"/>
              </a:ext>
            </a:extLst>
          </p:cNvPr>
          <p:cNvSpPr>
            <a:spLocks noGrp="1"/>
          </p:cNvSpPr>
          <p:nvPr>
            <p:ph type="title"/>
          </p:nvPr>
        </p:nvSpPr>
        <p:spPr>
          <a:xfrm>
            <a:off x="0" y="0"/>
            <a:ext cx="12192000" cy="834888"/>
          </a:xfrm>
        </p:spPr>
        <p:txBody>
          <a:bodyPr>
            <a:normAutofit/>
          </a:bodyPr>
          <a:lstStyle/>
          <a:p>
            <a:r>
              <a:rPr lang="en-IN" dirty="0"/>
              <a:t>Introduction</a:t>
            </a:r>
          </a:p>
        </p:txBody>
      </p:sp>
      <p:cxnSp>
        <p:nvCxnSpPr>
          <p:cNvPr id="5" name="Straight Connector 4"/>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8EF4DD6-DD01-4C41-80D2-DD961FAF6D70}"/>
              </a:ext>
            </a:extLst>
          </p:cNvPr>
          <p:cNvPicPr>
            <a:picLocks noChangeAspect="1"/>
          </p:cNvPicPr>
          <p:nvPr/>
        </p:nvPicPr>
        <p:blipFill>
          <a:blip r:embed="rId3"/>
          <a:stretch>
            <a:fillRect/>
          </a:stretch>
        </p:blipFill>
        <p:spPr>
          <a:xfrm>
            <a:off x="650449" y="999241"/>
            <a:ext cx="10972800" cy="5356092"/>
          </a:xfrm>
          <a:prstGeom prst="rect">
            <a:avLst/>
          </a:prstGeom>
        </p:spPr>
      </p:pic>
    </p:spTree>
    <p:extLst>
      <p:ext uri="{BB962C8B-B14F-4D97-AF65-F5344CB8AC3E}">
        <p14:creationId xmlns:p14="http://schemas.microsoft.com/office/powerpoint/2010/main" val="4205164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2621</TotalTime>
  <Words>893</Words>
  <Application>Microsoft Office PowerPoint</Application>
  <PresentationFormat>Widescreen</PresentationFormat>
  <Paragraphs>145</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Black</vt:lpstr>
      <vt:lpstr>Calibri</vt:lpstr>
      <vt:lpstr>Calibri Light</vt:lpstr>
      <vt:lpstr>Wingdings</vt:lpstr>
      <vt:lpstr>Office Theme</vt:lpstr>
      <vt:lpstr>Cloud Computing</vt:lpstr>
      <vt:lpstr>Introduction</vt:lpstr>
      <vt:lpstr>About Us</vt:lpstr>
      <vt:lpstr>Our Major clients</vt:lpstr>
      <vt:lpstr>Course Objectives</vt:lpstr>
      <vt:lpstr>Course Outcome</vt:lpstr>
      <vt:lpstr>Training Methodology</vt:lpstr>
      <vt:lpstr>Course Outline</vt:lpstr>
      <vt:lpstr>Introduction</vt:lpstr>
      <vt:lpstr>What is Cloud Computing ?</vt:lpstr>
      <vt:lpstr>Introduction</vt:lpstr>
      <vt:lpstr>Benefits of Cloud Computing</vt:lpstr>
      <vt:lpstr>Cloud Products</vt:lpstr>
      <vt:lpstr>Cloud Computing Models</vt:lpstr>
      <vt:lpstr>Public Cloud</vt:lpstr>
      <vt:lpstr>Private Cloud</vt:lpstr>
      <vt:lpstr>Hybrid Cloud</vt:lpstr>
      <vt:lpstr>Service Model - IaaSS</vt:lpstr>
      <vt:lpstr>Service Model - PaaS</vt:lpstr>
      <vt:lpstr>Service Model - SaaS</vt:lpstr>
      <vt:lpstr>Major Cloud Providers </vt:lpstr>
      <vt:lpstr>Top 3 Cloud Providers </vt:lpstr>
      <vt:lpstr>Key Advantages of Cloud Computing</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145</cp:revision>
  <dcterms:created xsi:type="dcterms:W3CDTF">2018-01-28T06:02:15Z</dcterms:created>
  <dcterms:modified xsi:type="dcterms:W3CDTF">2020-03-02T00:56:51Z</dcterms:modified>
</cp:coreProperties>
</file>