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1"/>
  </p:notesMasterIdLst>
  <p:handoutMasterIdLst>
    <p:handoutMasterId r:id="rId12"/>
  </p:handoutMasterIdLst>
  <p:sldIdLst>
    <p:sldId id="256" r:id="rId2"/>
    <p:sldId id="281" r:id="rId3"/>
    <p:sldId id="257" r:id="rId4"/>
    <p:sldId id="363" r:id="rId5"/>
    <p:sldId id="393" r:id="rId6"/>
    <p:sldId id="394" r:id="rId7"/>
    <p:sldId id="395" r:id="rId8"/>
    <p:sldId id="396" r:id="rId9"/>
    <p:sldId id="34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67" autoAdjust="0"/>
    <p:restoredTop sz="89962" autoAdjust="0"/>
  </p:normalViewPr>
  <p:slideViewPr>
    <p:cSldViewPr snapToGrid="0">
      <p:cViewPr varScale="1">
        <p:scale>
          <a:sx n="78" d="100"/>
          <a:sy n="78" d="100"/>
        </p:scale>
        <p:origin x="739"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55B4A6-F6ED-41A2-91E7-92EA26A78E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a:extLst>
              <a:ext uri="{FF2B5EF4-FFF2-40B4-BE49-F238E27FC236}">
                <a16:creationId xmlns:a16="http://schemas.microsoft.com/office/drawing/2014/main" id="{92E8005F-CED1-4621-9110-C690C6CDC9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BA3DF1-419F-4396-AE23-2FADD3683DAD}" type="datetimeFigureOut">
              <a:rPr lang="en-IN" smtClean="0"/>
              <a:pPr/>
              <a:t>08-02-2022</a:t>
            </a:fld>
            <a:endParaRPr lang="en-IN"/>
          </a:p>
        </p:txBody>
      </p:sp>
      <p:sp>
        <p:nvSpPr>
          <p:cNvPr id="4" name="Footer Placeholder 3">
            <a:extLst>
              <a:ext uri="{FF2B5EF4-FFF2-40B4-BE49-F238E27FC236}">
                <a16:creationId xmlns:a16="http://schemas.microsoft.com/office/drawing/2014/main" id="{CAC7E25C-2D8D-41AA-8748-E6D60FE01D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5D82668-E5B5-46EE-9C93-F2CE7B1769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15D8C8-2A11-4FB2-BD5D-E4BDAB38F5ED}" type="slidenum">
              <a:rPr lang="en-IN" smtClean="0"/>
              <a:pPr/>
              <a:t>‹#›</a:t>
            </a:fld>
            <a:endParaRPr lang="en-IN"/>
          </a:p>
        </p:txBody>
      </p:sp>
    </p:spTree>
    <p:extLst>
      <p:ext uri="{BB962C8B-B14F-4D97-AF65-F5344CB8AC3E}">
        <p14:creationId xmlns:p14="http://schemas.microsoft.com/office/powerpoint/2010/main" val="228857821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6DFB3-D709-4817-8757-3B1955B6C311}" type="datetimeFigureOut">
              <a:rPr lang="en-IN" smtClean="0"/>
              <a:pPr/>
              <a:t>08-02-2022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57952-1A80-46FA-8548-9774038396A1}" type="slidenum">
              <a:rPr lang="en-IN" smtClean="0"/>
              <a:pPr/>
              <a:t>‹#›</a:t>
            </a:fld>
            <a:endParaRPr lang="en-IN"/>
          </a:p>
        </p:txBody>
      </p:sp>
    </p:spTree>
    <p:extLst>
      <p:ext uri="{BB962C8B-B14F-4D97-AF65-F5344CB8AC3E}">
        <p14:creationId xmlns:p14="http://schemas.microsoft.com/office/powerpoint/2010/main" val="205741509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IN"/>
              <a:t>skill up-skill re-skill</a:t>
            </a:r>
          </a:p>
        </p:txBody>
      </p:sp>
      <p:sp>
        <p:nvSpPr>
          <p:cNvPr id="5" name="Slide Number Placeholder 4"/>
          <p:cNvSpPr>
            <a:spLocks noGrp="1"/>
          </p:cNvSpPr>
          <p:nvPr>
            <p:ph type="sldNum" sz="quarter" idx="5"/>
          </p:nvPr>
        </p:nvSpPr>
        <p:spPr/>
        <p:txBody>
          <a:bodyPr/>
          <a:lstStyle/>
          <a:p>
            <a:fld id="{EEE57952-1A80-46FA-8548-9774038396A1}" type="slidenum">
              <a:rPr lang="en-IN" smtClean="0"/>
              <a:pPr/>
              <a:t>2</a:t>
            </a:fld>
            <a:endParaRPr lang="en-IN"/>
          </a:p>
        </p:txBody>
      </p:sp>
    </p:spTree>
    <p:extLst>
      <p:ext uri="{BB962C8B-B14F-4D97-AF65-F5344CB8AC3E}">
        <p14:creationId xmlns:p14="http://schemas.microsoft.com/office/powerpoint/2010/main" val="2792699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C41B-E9E9-489D-B260-27118C51A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18C4B8-CEE0-48BD-992B-814D7C429E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0E0641-E2DC-4375-B272-231AFBA64930}"/>
              </a:ext>
            </a:extLst>
          </p:cNvPr>
          <p:cNvSpPr>
            <a:spLocks noGrp="1"/>
          </p:cNvSpPr>
          <p:nvPr>
            <p:ph type="dt" sz="half" idx="10"/>
          </p:nvPr>
        </p:nvSpPr>
        <p:spPr/>
        <p:txBody>
          <a:bodyPr/>
          <a:lstStyle/>
          <a:p>
            <a:fld id="{3A6BD9D9-0201-491D-850A-4E48B8CC6FB5}" type="datetime1">
              <a:rPr lang="en-IN" smtClean="0"/>
              <a:pPr/>
              <a:t>08-02-2022</a:t>
            </a:fld>
            <a:endParaRPr lang="en-IN"/>
          </a:p>
        </p:txBody>
      </p:sp>
      <p:sp>
        <p:nvSpPr>
          <p:cNvPr id="5" name="Footer Placeholder 4">
            <a:extLst>
              <a:ext uri="{FF2B5EF4-FFF2-40B4-BE49-F238E27FC236}">
                <a16:creationId xmlns:a16="http://schemas.microsoft.com/office/drawing/2014/main" id="{F14D9137-1D30-43E0-932D-1EB873CE09AC}"/>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575AB4F9-BFE1-4F47-8160-278C84DA051B}"/>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33942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CFDE-0066-424F-8AD8-B8B63F4BB3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767B97-FA2A-4591-8DD4-3BF5963752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81EE0-3A36-4DA0-8C70-B2F55A23D80E}"/>
              </a:ext>
            </a:extLst>
          </p:cNvPr>
          <p:cNvSpPr>
            <a:spLocks noGrp="1"/>
          </p:cNvSpPr>
          <p:nvPr>
            <p:ph type="dt" sz="half" idx="10"/>
          </p:nvPr>
        </p:nvSpPr>
        <p:spPr/>
        <p:txBody>
          <a:bodyPr/>
          <a:lstStyle/>
          <a:p>
            <a:fld id="{75E8E471-E374-414F-ACAE-271604EC180C}" type="datetime1">
              <a:rPr lang="en-IN" smtClean="0"/>
              <a:pPr/>
              <a:t>08-02-2022</a:t>
            </a:fld>
            <a:endParaRPr lang="en-IN"/>
          </a:p>
        </p:txBody>
      </p:sp>
      <p:sp>
        <p:nvSpPr>
          <p:cNvPr id="5" name="Footer Placeholder 4">
            <a:extLst>
              <a:ext uri="{FF2B5EF4-FFF2-40B4-BE49-F238E27FC236}">
                <a16:creationId xmlns:a16="http://schemas.microsoft.com/office/drawing/2014/main" id="{2C591D9F-1AA2-4DC0-ABDD-E386B07AD3FD}"/>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69B10BF8-EA9D-4436-8B54-135D36BD0FF2}"/>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173947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2BC0A2-01C6-47DB-93BE-DB08598B6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BC7C24-10B7-4275-A1D4-1C14E61890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7B6E22-37F2-4165-A9BB-2109D041FDF6}"/>
              </a:ext>
            </a:extLst>
          </p:cNvPr>
          <p:cNvSpPr>
            <a:spLocks noGrp="1"/>
          </p:cNvSpPr>
          <p:nvPr>
            <p:ph type="dt" sz="half" idx="10"/>
          </p:nvPr>
        </p:nvSpPr>
        <p:spPr/>
        <p:txBody>
          <a:bodyPr/>
          <a:lstStyle/>
          <a:p>
            <a:fld id="{06209059-F8BB-4ED7-ABCA-C2BF3D4995E6}" type="datetime1">
              <a:rPr lang="en-IN" smtClean="0"/>
              <a:pPr/>
              <a:t>08-02-2022</a:t>
            </a:fld>
            <a:endParaRPr lang="en-IN"/>
          </a:p>
        </p:txBody>
      </p:sp>
      <p:sp>
        <p:nvSpPr>
          <p:cNvPr id="5" name="Footer Placeholder 4">
            <a:extLst>
              <a:ext uri="{FF2B5EF4-FFF2-40B4-BE49-F238E27FC236}">
                <a16:creationId xmlns:a16="http://schemas.microsoft.com/office/drawing/2014/main" id="{B056818C-8238-4212-9546-A9BA9398E5E5}"/>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1C8C79E6-8F9D-4249-B9F7-352C3C52836A}"/>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49009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8CD0-CC09-4685-A6E3-C9BBA661D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6E0423-F94B-4A20-BA08-6E113BA16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8F264F-4D1D-42F9-B1ED-BEA4739C0173}"/>
              </a:ext>
            </a:extLst>
          </p:cNvPr>
          <p:cNvSpPr>
            <a:spLocks noGrp="1"/>
          </p:cNvSpPr>
          <p:nvPr>
            <p:ph type="dt" sz="half" idx="10"/>
          </p:nvPr>
        </p:nvSpPr>
        <p:spPr/>
        <p:txBody>
          <a:bodyPr/>
          <a:lstStyle/>
          <a:p>
            <a:fld id="{33585BB6-7F57-4C30-AECB-DA0D27197DA6}" type="datetime1">
              <a:rPr lang="en-IN" smtClean="0"/>
              <a:pPr/>
              <a:t>08-02-2022</a:t>
            </a:fld>
            <a:endParaRPr lang="en-IN"/>
          </a:p>
        </p:txBody>
      </p:sp>
      <p:sp>
        <p:nvSpPr>
          <p:cNvPr id="5" name="Footer Placeholder 4">
            <a:extLst>
              <a:ext uri="{FF2B5EF4-FFF2-40B4-BE49-F238E27FC236}">
                <a16:creationId xmlns:a16="http://schemas.microsoft.com/office/drawing/2014/main" id="{F94B44A2-22EA-44B0-B219-7CB71AB849D0}"/>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8008506A-7EAE-470A-B749-0B43FF1F2B85}"/>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316908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3BCC-6658-4BBB-B1FE-8A51C995B3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D09F01-5596-4590-B4B8-A77BBB859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F1DB20-F694-46E7-BA2E-E379D0D00061}"/>
              </a:ext>
            </a:extLst>
          </p:cNvPr>
          <p:cNvSpPr>
            <a:spLocks noGrp="1"/>
          </p:cNvSpPr>
          <p:nvPr>
            <p:ph type="dt" sz="half" idx="10"/>
          </p:nvPr>
        </p:nvSpPr>
        <p:spPr/>
        <p:txBody>
          <a:bodyPr/>
          <a:lstStyle/>
          <a:p>
            <a:fld id="{15BC85B2-39A4-4814-A92A-2973CDC9102C}" type="datetime1">
              <a:rPr lang="en-IN" smtClean="0"/>
              <a:pPr/>
              <a:t>08-02-2022</a:t>
            </a:fld>
            <a:endParaRPr lang="en-IN"/>
          </a:p>
        </p:txBody>
      </p:sp>
      <p:sp>
        <p:nvSpPr>
          <p:cNvPr id="5" name="Footer Placeholder 4">
            <a:extLst>
              <a:ext uri="{FF2B5EF4-FFF2-40B4-BE49-F238E27FC236}">
                <a16:creationId xmlns:a16="http://schemas.microsoft.com/office/drawing/2014/main" id="{D434FA37-DFF6-49FE-A511-D986E4430CAA}"/>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7FAE922A-582D-412F-8D08-1961EBDE9F54}"/>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268632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A0B4-7DDD-456B-868E-04A488A164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B7254B-1F41-4F92-8B68-9C674549E6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4EA022-5DE4-44D3-9F22-F814D27A1D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BB7E97-0CE2-40EF-9035-BABECA59DF67}"/>
              </a:ext>
            </a:extLst>
          </p:cNvPr>
          <p:cNvSpPr>
            <a:spLocks noGrp="1"/>
          </p:cNvSpPr>
          <p:nvPr>
            <p:ph type="dt" sz="half" idx="10"/>
          </p:nvPr>
        </p:nvSpPr>
        <p:spPr/>
        <p:txBody>
          <a:bodyPr/>
          <a:lstStyle/>
          <a:p>
            <a:fld id="{E78293A2-8117-48A4-9605-23EE94DF99C3}" type="datetime1">
              <a:rPr lang="en-IN" smtClean="0"/>
              <a:pPr/>
              <a:t>08-02-2022</a:t>
            </a:fld>
            <a:endParaRPr lang="en-IN"/>
          </a:p>
        </p:txBody>
      </p:sp>
      <p:sp>
        <p:nvSpPr>
          <p:cNvPr id="6" name="Footer Placeholder 5">
            <a:extLst>
              <a:ext uri="{FF2B5EF4-FFF2-40B4-BE49-F238E27FC236}">
                <a16:creationId xmlns:a16="http://schemas.microsoft.com/office/drawing/2014/main" id="{1CA4F199-F1D8-4F41-9729-74072316AE62}"/>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9B038860-A321-47E1-A901-9A31ACA8B6F2}"/>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315668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48B7-EEB8-49FB-A0B5-6537290AA8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CDACF7-9B14-4029-B2E7-54EE46CF7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8BA818-DC40-495F-BA3A-ECE379EED7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E8DDCE-3A75-4288-862A-FEC0EAD1A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44CC0A-DC5F-415B-8B31-0ABF5A8363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00FD2E-C50D-41E4-B63A-E027608F6C65}"/>
              </a:ext>
            </a:extLst>
          </p:cNvPr>
          <p:cNvSpPr>
            <a:spLocks noGrp="1"/>
          </p:cNvSpPr>
          <p:nvPr>
            <p:ph type="dt" sz="half" idx="10"/>
          </p:nvPr>
        </p:nvSpPr>
        <p:spPr/>
        <p:txBody>
          <a:bodyPr/>
          <a:lstStyle/>
          <a:p>
            <a:fld id="{5F75C8FC-84AC-4C10-ACC0-BD7AF63F7665}" type="datetime1">
              <a:rPr lang="en-IN" smtClean="0"/>
              <a:pPr/>
              <a:t>08-02-2022</a:t>
            </a:fld>
            <a:endParaRPr lang="en-IN"/>
          </a:p>
        </p:txBody>
      </p:sp>
      <p:sp>
        <p:nvSpPr>
          <p:cNvPr id="8" name="Footer Placeholder 7">
            <a:extLst>
              <a:ext uri="{FF2B5EF4-FFF2-40B4-BE49-F238E27FC236}">
                <a16:creationId xmlns:a16="http://schemas.microsoft.com/office/drawing/2014/main" id="{CA3C346B-A211-4AB4-8CD0-78AECC55BE95}"/>
              </a:ext>
            </a:extLst>
          </p:cNvPr>
          <p:cNvSpPr>
            <a:spLocks noGrp="1"/>
          </p:cNvSpPr>
          <p:nvPr>
            <p:ph type="ftr" sz="quarter" idx="11"/>
          </p:nvPr>
        </p:nvSpPr>
        <p:spPr/>
        <p:txBody>
          <a:bodyPr/>
          <a:lstStyle/>
          <a:p>
            <a:r>
              <a:rPr lang="en-IN"/>
              <a:t>www.kaushalya.tech</a:t>
            </a:r>
          </a:p>
        </p:txBody>
      </p:sp>
      <p:sp>
        <p:nvSpPr>
          <p:cNvPr id="9" name="Slide Number Placeholder 8">
            <a:extLst>
              <a:ext uri="{FF2B5EF4-FFF2-40B4-BE49-F238E27FC236}">
                <a16:creationId xmlns:a16="http://schemas.microsoft.com/office/drawing/2014/main" id="{CA3B9F66-7773-41D1-BAC7-1779C683FB7B}"/>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196410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23AA-C80A-48BC-AEC6-7DEB48525D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F2A346-0D1B-4256-9132-CB879CE96A29}"/>
              </a:ext>
            </a:extLst>
          </p:cNvPr>
          <p:cNvSpPr>
            <a:spLocks noGrp="1"/>
          </p:cNvSpPr>
          <p:nvPr>
            <p:ph type="dt" sz="half" idx="10"/>
          </p:nvPr>
        </p:nvSpPr>
        <p:spPr/>
        <p:txBody>
          <a:bodyPr/>
          <a:lstStyle/>
          <a:p>
            <a:fld id="{CFF0B640-F7B0-4E9F-B479-2364AFCFD561}" type="datetime1">
              <a:rPr lang="en-IN" smtClean="0"/>
              <a:pPr/>
              <a:t>08-02-2022</a:t>
            </a:fld>
            <a:endParaRPr lang="en-IN"/>
          </a:p>
        </p:txBody>
      </p:sp>
      <p:sp>
        <p:nvSpPr>
          <p:cNvPr id="4" name="Footer Placeholder 3">
            <a:extLst>
              <a:ext uri="{FF2B5EF4-FFF2-40B4-BE49-F238E27FC236}">
                <a16:creationId xmlns:a16="http://schemas.microsoft.com/office/drawing/2014/main" id="{4ED8BFEC-7F4E-42A1-8F8B-C963212FAB32}"/>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EB37053D-177C-48FE-94BB-7D2BD7215589}"/>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359716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B7B5B-8618-4598-A42F-E77A5E7A5185}"/>
              </a:ext>
            </a:extLst>
          </p:cNvPr>
          <p:cNvSpPr>
            <a:spLocks noGrp="1"/>
          </p:cNvSpPr>
          <p:nvPr>
            <p:ph type="dt" sz="half" idx="10"/>
          </p:nvPr>
        </p:nvSpPr>
        <p:spPr/>
        <p:txBody>
          <a:bodyPr/>
          <a:lstStyle/>
          <a:p>
            <a:fld id="{28C955B1-F658-4E21-B29B-5C46404C65AF}" type="datetime1">
              <a:rPr lang="en-IN" smtClean="0"/>
              <a:pPr/>
              <a:t>08-02-2022</a:t>
            </a:fld>
            <a:endParaRPr lang="en-IN"/>
          </a:p>
        </p:txBody>
      </p:sp>
      <p:sp>
        <p:nvSpPr>
          <p:cNvPr id="3" name="Footer Placeholder 2">
            <a:extLst>
              <a:ext uri="{FF2B5EF4-FFF2-40B4-BE49-F238E27FC236}">
                <a16:creationId xmlns:a16="http://schemas.microsoft.com/office/drawing/2014/main" id="{0FC4A9AA-34C8-47A8-8FB6-82529E447BBC}"/>
              </a:ext>
            </a:extLst>
          </p:cNvPr>
          <p:cNvSpPr>
            <a:spLocks noGrp="1"/>
          </p:cNvSpPr>
          <p:nvPr>
            <p:ph type="ftr" sz="quarter" idx="11"/>
          </p:nvPr>
        </p:nvSpPr>
        <p:spPr/>
        <p:txBody>
          <a:bodyPr/>
          <a:lstStyle/>
          <a:p>
            <a:r>
              <a:rPr lang="en-IN"/>
              <a:t>www.kaushalya.tech</a:t>
            </a:r>
          </a:p>
        </p:txBody>
      </p:sp>
      <p:sp>
        <p:nvSpPr>
          <p:cNvPr id="4" name="Slide Number Placeholder 3">
            <a:extLst>
              <a:ext uri="{FF2B5EF4-FFF2-40B4-BE49-F238E27FC236}">
                <a16:creationId xmlns:a16="http://schemas.microsoft.com/office/drawing/2014/main" id="{595BD80E-88A3-4F3A-9F53-55EC3AC338B0}"/>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294171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D3AA-A5E3-4783-9DBA-B91ABD3FA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6D636D-3601-4BD1-ACEB-BBC34281A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60A2C8-4279-438E-87E0-A01F76262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B60658-7026-4AFD-BCDA-22137F6C8610}"/>
              </a:ext>
            </a:extLst>
          </p:cNvPr>
          <p:cNvSpPr>
            <a:spLocks noGrp="1"/>
          </p:cNvSpPr>
          <p:nvPr>
            <p:ph type="dt" sz="half" idx="10"/>
          </p:nvPr>
        </p:nvSpPr>
        <p:spPr/>
        <p:txBody>
          <a:bodyPr/>
          <a:lstStyle/>
          <a:p>
            <a:fld id="{1466127A-0CB8-41EB-AC70-2B05AA20CEB4}" type="datetime1">
              <a:rPr lang="en-IN" smtClean="0"/>
              <a:pPr/>
              <a:t>08-02-2022</a:t>
            </a:fld>
            <a:endParaRPr lang="en-IN"/>
          </a:p>
        </p:txBody>
      </p:sp>
      <p:sp>
        <p:nvSpPr>
          <p:cNvPr id="6" name="Footer Placeholder 5">
            <a:extLst>
              <a:ext uri="{FF2B5EF4-FFF2-40B4-BE49-F238E27FC236}">
                <a16:creationId xmlns:a16="http://schemas.microsoft.com/office/drawing/2014/main" id="{EEB0149A-2D3F-414A-8383-27F6EC7BF8A7}"/>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E88A4C9F-0C49-4ED0-AEAE-CBB1E79DC9AF}"/>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205132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40B7-5D4B-4A58-B13A-74F6D61D6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AFA2D4-EE9C-48E1-87D3-42D611AA0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8C3D02-5D72-4538-BA17-9869B87C7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0D4831-4453-4D03-A9AA-7C6196C82F6E}"/>
              </a:ext>
            </a:extLst>
          </p:cNvPr>
          <p:cNvSpPr>
            <a:spLocks noGrp="1"/>
          </p:cNvSpPr>
          <p:nvPr>
            <p:ph type="dt" sz="half" idx="10"/>
          </p:nvPr>
        </p:nvSpPr>
        <p:spPr/>
        <p:txBody>
          <a:bodyPr/>
          <a:lstStyle/>
          <a:p>
            <a:fld id="{880E169A-C6D0-47B8-83D4-F4CEB7EC43EC}" type="datetime1">
              <a:rPr lang="en-IN" smtClean="0"/>
              <a:pPr/>
              <a:t>08-02-2022</a:t>
            </a:fld>
            <a:endParaRPr lang="en-IN"/>
          </a:p>
        </p:txBody>
      </p:sp>
      <p:sp>
        <p:nvSpPr>
          <p:cNvPr id="6" name="Footer Placeholder 5">
            <a:extLst>
              <a:ext uri="{FF2B5EF4-FFF2-40B4-BE49-F238E27FC236}">
                <a16:creationId xmlns:a16="http://schemas.microsoft.com/office/drawing/2014/main" id="{3356C28A-74DE-4994-8DF8-7BF27E18AACF}"/>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F25F87BE-663F-48C0-BE8A-EAA4B76862E8}"/>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426662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61CC49-6A6E-4458-B7D5-F57D53CAD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F71B4D-5EE4-4B37-8114-5D368C160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161EA-61A4-45FE-B63D-DC877E80F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274BC-1E24-44A8-9040-DB21F7AFD224}" type="datetime1">
              <a:rPr lang="en-IN" smtClean="0"/>
              <a:pPr/>
              <a:t>08-02-2022</a:t>
            </a:fld>
            <a:endParaRPr lang="en-IN"/>
          </a:p>
        </p:txBody>
      </p:sp>
      <p:sp>
        <p:nvSpPr>
          <p:cNvPr id="5" name="Footer Placeholder 4">
            <a:extLst>
              <a:ext uri="{FF2B5EF4-FFF2-40B4-BE49-F238E27FC236}">
                <a16:creationId xmlns:a16="http://schemas.microsoft.com/office/drawing/2014/main" id="{4AC497DB-E57A-4B4A-A292-2720D15BC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www.kaushalya.tech</a:t>
            </a:r>
          </a:p>
        </p:txBody>
      </p:sp>
      <p:sp>
        <p:nvSpPr>
          <p:cNvPr id="6" name="Slide Number Placeholder 5">
            <a:extLst>
              <a:ext uri="{FF2B5EF4-FFF2-40B4-BE49-F238E27FC236}">
                <a16:creationId xmlns:a16="http://schemas.microsoft.com/office/drawing/2014/main" id="{03EC2572-16A3-43B1-A9DF-517466262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0B680-4920-456B-94E7-EB6DEF2EAF04}" type="slidenum">
              <a:rPr lang="en-IN" smtClean="0"/>
              <a:pPr/>
              <a:t>‹#›</a:t>
            </a:fld>
            <a:endParaRPr lang="en-IN"/>
          </a:p>
        </p:txBody>
      </p:sp>
    </p:spTree>
    <p:extLst>
      <p:ext uri="{BB962C8B-B14F-4D97-AF65-F5344CB8AC3E}">
        <p14:creationId xmlns:p14="http://schemas.microsoft.com/office/powerpoint/2010/main" val="3337745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sharpcorner.com/UploadFile/84c85b/using-generics-with-C-Shar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711574"/>
            <a:ext cx="9144000" cy="935575"/>
          </a:xfrm>
        </p:spPr>
        <p:txBody>
          <a:bodyPr>
            <a:normAutofit/>
          </a:bodyPr>
          <a:lstStyle/>
          <a:p>
            <a:r>
              <a:rPr lang="en-IN" sz="4800" dirty="0">
                <a:latin typeface="Arial" panose="020B0604020202020204" pitchFamily="34" charset="0"/>
                <a:cs typeface="Arial" panose="020B0604020202020204" pitchFamily="34" charset="0"/>
              </a:rPr>
              <a:t>Collections in C#</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 </a:t>
            </a:r>
            <a:r>
              <a:rPr lang="en-IN" b="1" dirty="0" err="1">
                <a:latin typeface="Arial" panose="020B0604020202020204" pitchFamily="34" charset="0"/>
                <a:cs typeface="Arial" panose="020B0604020202020204" pitchFamily="34" charset="0"/>
              </a:rPr>
              <a:t>Konandur</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SME</a:t>
            </a:r>
          </a:p>
          <a:p>
            <a:r>
              <a:rPr lang="en-IN" b="1" dirty="0">
                <a:latin typeface="Arial" panose="020B0604020202020204" pitchFamily="34" charset="0"/>
                <a:cs typeface="Arial" panose="020B0604020202020204" pitchFamily="34" charset="0"/>
              </a:rPr>
              <a:t>Steller</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pPr/>
              <a:t>1</a:t>
            </a:fld>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670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normAutofit/>
          </a:bodyPr>
          <a:lstStyle/>
          <a:p>
            <a:r>
              <a:rPr lang="en-IN" sz="48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55000" lnSpcReduction="20000"/>
          </a:bodyPr>
          <a:lstStyle/>
          <a:p>
            <a:r>
              <a:rPr lang="en-IN" dirty="0">
                <a:latin typeface="Arial" panose="020B0604020202020204" pitchFamily="34" charset="0"/>
                <a:cs typeface="Arial" panose="020B0604020202020204" pitchFamily="34" charset="0"/>
              </a:rPr>
              <a:t>Raghu Prasad – BE, MS</a:t>
            </a:r>
          </a:p>
          <a:p>
            <a:r>
              <a:rPr lang="en-IN" dirty="0">
                <a:latin typeface="Arial" panose="020B0604020202020204" pitchFamily="34" charset="0"/>
                <a:cs typeface="Arial" panose="020B0604020202020204" pitchFamily="34" charset="0"/>
              </a:rPr>
              <a:t>Total of 27 years of experience</a:t>
            </a:r>
          </a:p>
          <a:p>
            <a:r>
              <a:rPr lang="en-IN" dirty="0">
                <a:latin typeface="Arial" panose="020B0604020202020204" pitchFamily="34" charset="0"/>
                <a:cs typeface="Arial" panose="020B0604020202020204" pitchFamily="34" charset="0"/>
              </a:rPr>
              <a:t>7 years as a lecturer in an Engineering College</a:t>
            </a:r>
          </a:p>
          <a:p>
            <a:r>
              <a:rPr lang="en-IN" dirty="0">
                <a:latin typeface="Arial" panose="020B0604020202020204" pitchFamily="34" charset="0"/>
                <a:cs typeface="Arial" panose="020B0604020202020204" pitchFamily="34" charset="0"/>
              </a:rPr>
              <a:t>20 Years into IT</a:t>
            </a:r>
          </a:p>
          <a:p>
            <a:r>
              <a:rPr lang="en-IN" dirty="0">
                <a:latin typeface="Arial" panose="020B0604020202020204" pitchFamily="34" charset="0"/>
                <a:cs typeface="Arial" panose="020B0604020202020204" pitchFamily="34" charset="0"/>
              </a:rPr>
              <a:t>Worked with companies like </a:t>
            </a:r>
            <a:r>
              <a:rPr lang="en-IN" dirty="0" err="1">
                <a:latin typeface="Arial" panose="020B0604020202020204" pitchFamily="34" charset="0"/>
                <a:cs typeface="Arial" panose="020B0604020202020204" pitchFamily="34" charset="0"/>
              </a:rPr>
              <a:t>CISCO,CSC,ICICI,First</a:t>
            </a:r>
            <a:r>
              <a:rPr lang="en-IN" dirty="0">
                <a:latin typeface="Arial" panose="020B0604020202020204" pitchFamily="34" charset="0"/>
                <a:cs typeface="Arial" panose="020B0604020202020204" pitchFamily="34" charset="0"/>
              </a:rPr>
              <a:t> Apex – NTT Data</a:t>
            </a:r>
          </a:p>
          <a:p>
            <a:r>
              <a:rPr lang="en-IN" dirty="0">
                <a:latin typeface="Arial" panose="020B0604020202020204" pitchFamily="34" charset="0"/>
                <a:cs typeface="Arial" panose="020B0604020202020204" pitchFamily="34" charset="0"/>
              </a:rPr>
              <a:t>Currently into Corporate training and consultancy</a:t>
            </a:r>
          </a:p>
          <a:p>
            <a:r>
              <a:rPr lang="en-IN" dirty="0">
                <a:latin typeface="Arial" panose="020B0604020202020204" pitchFamily="34" charset="0"/>
                <a:cs typeface="Arial" panose="020B0604020202020204" pitchFamily="34" charset="0"/>
              </a:rPr>
              <a:t>Worked with corporates and public sector</a:t>
            </a:r>
          </a:p>
          <a:p>
            <a:r>
              <a:rPr lang="en-IN" b="1" dirty="0">
                <a:latin typeface="Arial" panose="020B0604020202020204" pitchFamily="34" charset="0"/>
                <a:cs typeface="Arial" panose="020B0604020202020204" pitchFamily="34" charset="0"/>
              </a:rPr>
              <a:t>Service Offerings </a:t>
            </a:r>
            <a:r>
              <a:rPr lang="en-IN" dirty="0">
                <a:latin typeface="Arial" panose="020B0604020202020204" pitchFamily="34" charset="0"/>
                <a:cs typeface="Arial" panose="020B0604020202020204" pitchFamily="34" charset="0"/>
              </a:rPr>
              <a:t>– In person/On-line/Corporate/Academic Institutes</a:t>
            </a:r>
          </a:p>
          <a:p>
            <a:r>
              <a:rPr lang="en-IN" sz="2900" b="1" dirty="0">
                <a:latin typeface="Arial" panose="020B0604020202020204" pitchFamily="34" charset="0"/>
                <a:cs typeface="Arial" panose="020B0604020202020204" pitchFamily="34" charset="0"/>
              </a:rPr>
              <a:t>Consultancy </a:t>
            </a:r>
            <a:r>
              <a:rPr lang="en-IN" dirty="0">
                <a:latin typeface="Arial" panose="020B0604020202020204" pitchFamily="34" charset="0"/>
                <a:cs typeface="Arial" panose="020B0604020202020204" pitchFamily="34" charset="0"/>
              </a:rPr>
              <a:t>– Consultant to vendor of Atal Tinkering Lab/ECIL-ECIT, </a:t>
            </a:r>
            <a:r>
              <a:rPr lang="en-IN" sz="2700" dirty="0" err="1">
                <a:latin typeface="Arial" panose="020B0604020202020204" pitchFamily="34" charset="0"/>
                <a:cs typeface="Arial" panose="020B0604020202020204" pitchFamily="34" charset="0"/>
              </a:rPr>
              <a:t>Incarnus</a:t>
            </a:r>
            <a:r>
              <a:rPr lang="en-IN" sz="2700" dirty="0">
                <a:latin typeface="Arial" panose="020B0604020202020204" pitchFamily="34" charset="0"/>
                <a:cs typeface="Arial" panose="020B0604020202020204" pitchFamily="34" charset="0"/>
              </a:rPr>
              <a:t> – Healthcare Service Provider, </a:t>
            </a:r>
            <a:r>
              <a:rPr lang="en-US" sz="2700" dirty="0">
                <a:latin typeface="Arial" panose="020B0604020202020204" pitchFamily="34" charset="0"/>
                <a:cs typeface="Arial" panose="020B0604020202020204" pitchFamily="34" charset="0"/>
              </a:rPr>
              <a:t>Automation Spectrum Pty </a:t>
            </a:r>
            <a:r>
              <a:rPr lang="en-US" sz="2700" dirty="0" err="1">
                <a:latin typeface="Arial" panose="020B0604020202020204" pitchFamily="34" charset="0"/>
                <a:cs typeface="Arial" panose="020B0604020202020204" pitchFamily="34" charset="0"/>
              </a:rPr>
              <a:t>Ltd,Australia</a:t>
            </a:r>
            <a:r>
              <a:rPr lang="en-US" sz="2700" dirty="0">
                <a:latin typeface="Arial" panose="020B0604020202020204" pitchFamily="34" charset="0"/>
                <a:cs typeface="Arial" panose="020B0604020202020204" pitchFamily="34" charset="0"/>
              </a:rPr>
              <a:t>,</a:t>
            </a:r>
            <a:r>
              <a:rPr lang="en-IN" sz="2700" dirty="0">
                <a:latin typeface="Arial" panose="020B0604020202020204" pitchFamily="34" charset="0"/>
                <a:cs typeface="Arial" panose="020B0604020202020204" pitchFamily="34" charset="0"/>
              </a:rPr>
              <a:t>Tech </a:t>
            </a:r>
            <a:r>
              <a:rPr lang="en-IN" sz="2700" dirty="0" err="1">
                <a:latin typeface="Arial" panose="020B0604020202020204" pitchFamily="34" charset="0"/>
                <a:cs typeface="Arial" panose="020B0604020202020204" pitchFamily="34" charset="0"/>
              </a:rPr>
              <a:t>Varaha,Bengaluru</a:t>
            </a:r>
            <a:endParaRPr lang="en-IN" sz="27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Technologies</a:t>
            </a:r>
            <a:r>
              <a:rPr lang="en-IN" dirty="0">
                <a:latin typeface="Arial" panose="020B0604020202020204" pitchFamily="34" charset="0"/>
                <a:cs typeface="Arial" panose="020B0604020202020204" pitchFamily="34" charset="0"/>
              </a:rPr>
              <a:t> – Java,Python,C#,.</a:t>
            </a:r>
            <a:r>
              <a:rPr lang="en-IN" dirty="0" err="1">
                <a:latin typeface="Arial" panose="020B0604020202020204" pitchFamily="34" charset="0"/>
                <a:cs typeface="Arial" panose="020B0604020202020204" pitchFamily="34" charset="0"/>
              </a:rPr>
              <a:t>Net,Web</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technologies,Java</a:t>
            </a:r>
            <a:r>
              <a:rPr lang="en-IN" dirty="0">
                <a:latin typeface="Arial" panose="020B0604020202020204" pitchFamily="34" charset="0"/>
                <a:cs typeface="Arial" panose="020B0604020202020204" pitchFamily="34" charset="0"/>
              </a:rPr>
              <a:t> Script technologies (MEAN stack),</a:t>
            </a:r>
            <a:r>
              <a:rPr lang="en-IN" dirty="0" err="1">
                <a:latin typeface="Arial" panose="020B0604020202020204" pitchFamily="34" charset="0"/>
                <a:cs typeface="Arial" panose="020B0604020202020204" pitchFamily="34" charset="0"/>
              </a:rPr>
              <a:t>IOT,Test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Automation,Machine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Learning,Artificial</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Intelligence,Blockchain</a:t>
            </a:r>
            <a:r>
              <a:rPr lang="en-IN" dirty="0">
                <a:latin typeface="Arial" panose="020B0604020202020204" pitchFamily="34" charset="0"/>
                <a:cs typeface="Arial" panose="020B0604020202020204" pitchFamily="34" charset="0"/>
              </a:rPr>
              <a:t> and ERP</a:t>
            </a:r>
          </a:p>
          <a:p>
            <a:r>
              <a:rPr lang="en-IN" b="1" dirty="0">
                <a:latin typeface="Arial" panose="020B0604020202020204" pitchFamily="34" charset="0"/>
                <a:cs typeface="Arial" panose="020B0604020202020204" pitchFamily="34" charset="0"/>
              </a:rPr>
              <a:t>Corporate Customers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iLink,Sony,IQVIA,ITC</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Infotech,Philips,L</a:t>
            </a:r>
            <a:r>
              <a:rPr lang="en-IN" dirty="0">
                <a:latin typeface="Arial" panose="020B0604020202020204" pitchFamily="34" charset="0"/>
                <a:cs typeface="Arial" panose="020B0604020202020204" pitchFamily="34" charset="0"/>
              </a:rPr>
              <a:t> &amp; </a:t>
            </a:r>
            <a:r>
              <a:rPr lang="en-IN" dirty="0" err="1">
                <a:latin typeface="Arial" panose="020B0604020202020204" pitchFamily="34" charset="0"/>
                <a:cs typeface="Arial" panose="020B0604020202020204" pitchFamily="34" charset="0"/>
              </a:rPr>
              <a:t>T,NextGen,Incarnus,Aspire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system,Netwoven,SkillUpRight</a:t>
            </a:r>
            <a:endParaRPr lang="en-IN" dirty="0">
              <a:latin typeface="Arial" panose="020B0604020202020204" pitchFamily="34" charset="0"/>
              <a:cs typeface="Arial" panose="020B0604020202020204" pitchFamily="34" charset="0"/>
            </a:endParaRPr>
          </a:p>
          <a:p>
            <a:r>
              <a:rPr lang="en-IN" sz="2700" b="1" dirty="0">
                <a:latin typeface="Arial" panose="020B0604020202020204" pitchFamily="34" charset="0"/>
                <a:cs typeface="Arial" panose="020B0604020202020204" pitchFamily="34" charset="0"/>
              </a:rPr>
              <a:t>Academic Customers </a:t>
            </a:r>
            <a:r>
              <a:rPr lang="en-IN" dirty="0">
                <a:latin typeface="Arial" panose="020B0604020202020204" pitchFamily="34" charset="0"/>
                <a:cs typeface="Arial" panose="020B0604020202020204" pitchFamily="34" charset="0"/>
              </a:rPr>
              <a:t>- BGS-</a:t>
            </a:r>
            <a:r>
              <a:rPr lang="en-IN" dirty="0" err="1">
                <a:latin typeface="Arial" panose="020B0604020202020204" pitchFamily="34" charset="0"/>
                <a:cs typeface="Arial" panose="020B0604020202020204" pitchFamily="34" charset="0"/>
              </a:rPr>
              <a:t>IT,Sindhi</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College,Malnad</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Enginering</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College,S</a:t>
            </a:r>
            <a:r>
              <a:rPr lang="en-IN" dirty="0">
                <a:latin typeface="Arial" panose="020B0604020202020204" pitchFamily="34" charset="0"/>
                <a:cs typeface="Arial" panose="020B0604020202020204" pitchFamily="34" charset="0"/>
              </a:rPr>
              <a:t> B College of Management, REVA </a:t>
            </a:r>
            <a:r>
              <a:rPr lang="en-IN" dirty="0" err="1">
                <a:latin typeface="Arial" panose="020B0604020202020204" pitchFamily="34" charset="0"/>
                <a:cs typeface="Arial" panose="020B0604020202020204" pitchFamily="34" charset="0"/>
              </a:rPr>
              <a:t>University,Nagarjuna</a:t>
            </a:r>
            <a:r>
              <a:rPr lang="en-IN" dirty="0">
                <a:latin typeface="Arial" panose="020B0604020202020204" pitchFamily="34" charset="0"/>
                <a:cs typeface="Arial" panose="020B0604020202020204" pitchFamily="34" charset="0"/>
              </a:rPr>
              <a:t> Engineering </a:t>
            </a:r>
            <a:r>
              <a:rPr lang="en-IN" dirty="0" err="1">
                <a:latin typeface="Arial" panose="020B0604020202020204" pitchFamily="34" charset="0"/>
                <a:cs typeface="Arial" panose="020B0604020202020204" pitchFamily="34" charset="0"/>
              </a:rPr>
              <a:t>College,Dayanand</a:t>
            </a:r>
            <a:r>
              <a:rPr lang="en-IN" dirty="0">
                <a:latin typeface="Arial" panose="020B0604020202020204" pitchFamily="34" charset="0"/>
                <a:cs typeface="Arial" panose="020B0604020202020204" pitchFamily="34" charset="0"/>
              </a:rPr>
              <a:t> Sagar </a:t>
            </a:r>
            <a:r>
              <a:rPr lang="en-IN" dirty="0" err="1">
                <a:latin typeface="Arial" panose="020B0604020202020204" pitchFamily="34" charset="0"/>
                <a:cs typeface="Arial" panose="020B0604020202020204" pitchFamily="34" charset="0"/>
              </a:rPr>
              <a:t>University,Acharya</a:t>
            </a:r>
            <a:r>
              <a:rPr lang="en-IN" dirty="0">
                <a:latin typeface="Arial" panose="020B0604020202020204" pitchFamily="34" charset="0"/>
                <a:cs typeface="Arial" panose="020B0604020202020204" pitchFamily="34" charset="0"/>
              </a:rPr>
              <a:t> Institute of </a:t>
            </a:r>
            <a:r>
              <a:rPr lang="en-IN" dirty="0" err="1">
                <a:latin typeface="Arial" panose="020B0604020202020204" pitchFamily="34" charset="0"/>
                <a:cs typeface="Arial" panose="020B0604020202020204" pitchFamily="34" charset="0"/>
              </a:rPr>
              <a:t>Technology,NIE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Mysore,NIT</a:t>
            </a:r>
            <a:r>
              <a:rPr lang="en-IN" dirty="0">
                <a:latin typeface="Arial" panose="020B0604020202020204" pitchFamily="34" charset="0"/>
                <a:cs typeface="Arial" panose="020B0604020202020204" pitchFamily="34" charset="0"/>
              </a:rPr>
              <a:t>-Imphal, AMC College, </a:t>
            </a:r>
            <a:r>
              <a:rPr lang="en-IN" dirty="0" err="1">
                <a:latin typeface="Arial" panose="020B0604020202020204" pitchFamily="34" charset="0"/>
                <a:cs typeface="Arial" panose="020B0604020202020204" pitchFamily="34" charset="0"/>
              </a:rPr>
              <a:t>Kristu</a:t>
            </a:r>
            <a:r>
              <a:rPr lang="en-IN" dirty="0">
                <a:latin typeface="Arial" panose="020B0604020202020204" pitchFamily="34" charset="0"/>
                <a:cs typeface="Arial" panose="020B0604020202020204" pitchFamily="34" charset="0"/>
              </a:rPr>
              <a:t> Jayanti </a:t>
            </a:r>
            <a:r>
              <a:rPr lang="en-IN" dirty="0" err="1">
                <a:latin typeface="Arial" panose="020B0604020202020204" pitchFamily="34" charset="0"/>
                <a:cs typeface="Arial" panose="020B0604020202020204" pitchFamily="34" charset="0"/>
              </a:rPr>
              <a:t>College,SIT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Tumakuru,etc</a:t>
            </a:r>
            <a:endParaRPr lang="en-IN" dirty="0">
              <a:latin typeface="Arial" panose="020B0604020202020204" pitchFamily="34" charset="0"/>
              <a:cs typeface="Arial" panose="020B0604020202020204" pitchFamily="34" charset="0"/>
            </a:endParaRPr>
          </a:p>
          <a:p>
            <a:endParaRPr lang="en-IN" dirty="0"/>
          </a:p>
          <a:p>
            <a:pPr marL="0" indent="0">
              <a:buNone/>
            </a:pPr>
            <a:endParaRPr lang="en-IN" dirty="0"/>
          </a:p>
        </p:txBody>
      </p:sp>
    </p:spTree>
    <p:extLst>
      <p:ext uri="{BB962C8B-B14F-4D97-AF65-F5344CB8AC3E}">
        <p14:creationId xmlns:p14="http://schemas.microsoft.com/office/powerpoint/2010/main" val="140324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dirty="0">
                <a:latin typeface="Arial" panose="020B0604020202020204" pitchFamily="34" charset="0"/>
                <a:cs typeface="Arial" panose="020B0604020202020204" pitchFamily="34" charset="0"/>
              </a:rPr>
              <a:t>Introduction to Collections</a:t>
            </a:r>
          </a:p>
          <a:p>
            <a:r>
              <a:rPr lang="en-IN" dirty="0">
                <a:latin typeface="Arial" panose="020B0604020202020204" pitchFamily="34" charset="0"/>
                <a:cs typeface="Arial" panose="020B0604020202020204" pitchFamily="34" charset="0"/>
              </a:rPr>
              <a:t>Types of Collections</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3</a:t>
            </a:fld>
            <a:endParaRPr lang="en-IN"/>
          </a:p>
        </p:txBody>
      </p:sp>
    </p:spTree>
    <p:extLst>
      <p:ext uri="{BB962C8B-B14F-4D97-AF65-F5344CB8AC3E}">
        <p14:creationId xmlns:p14="http://schemas.microsoft.com/office/powerpoint/2010/main" val="3691993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Introduction to Collections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77500" lnSpcReduction="20000"/>
          </a:bodyPr>
          <a:lstStyle/>
          <a:p>
            <a:pPr algn="l"/>
            <a:r>
              <a:rPr lang="en-US" b="0" i="0" dirty="0">
                <a:solidFill>
                  <a:srgbClr val="212121"/>
                </a:solidFill>
                <a:effectLst/>
                <a:latin typeface="open sans" panose="020B0606030504020204" pitchFamily="34" charset="0"/>
              </a:rPr>
              <a:t>C# collection types are designed to store, manage and manipulate similar data more efficiently. Data manipulation includes adding, removing, finding, and inserting data in the collection. Collection types implement the following common functionality: </a:t>
            </a:r>
          </a:p>
          <a:p>
            <a:pPr algn="l">
              <a:buFont typeface="Arial" panose="020B0604020202020204" pitchFamily="34" charset="0"/>
              <a:buChar char="•"/>
            </a:pPr>
            <a:r>
              <a:rPr lang="en-US" b="0" i="0" dirty="0">
                <a:solidFill>
                  <a:srgbClr val="212121"/>
                </a:solidFill>
                <a:effectLst/>
                <a:latin typeface="open sans" panose="020B0606030504020204" pitchFamily="34" charset="0"/>
              </a:rPr>
              <a:t>Adding and inserting items to a collection</a:t>
            </a:r>
          </a:p>
          <a:p>
            <a:pPr algn="l">
              <a:buFont typeface="Arial" panose="020B0604020202020204" pitchFamily="34" charset="0"/>
              <a:buChar char="•"/>
            </a:pPr>
            <a:r>
              <a:rPr lang="en-US" b="0" i="0" dirty="0">
                <a:solidFill>
                  <a:srgbClr val="212121"/>
                </a:solidFill>
                <a:effectLst/>
                <a:latin typeface="open sans" panose="020B0606030504020204" pitchFamily="34" charset="0"/>
              </a:rPr>
              <a:t>Removing items from a collection</a:t>
            </a:r>
          </a:p>
          <a:p>
            <a:pPr algn="l">
              <a:buFont typeface="Arial" panose="020B0604020202020204" pitchFamily="34" charset="0"/>
              <a:buChar char="•"/>
            </a:pPr>
            <a:r>
              <a:rPr lang="en-US" b="0" i="0" dirty="0">
                <a:solidFill>
                  <a:srgbClr val="212121"/>
                </a:solidFill>
                <a:effectLst/>
                <a:latin typeface="open sans" panose="020B0606030504020204" pitchFamily="34" charset="0"/>
              </a:rPr>
              <a:t>Finding, sorting, searching items</a:t>
            </a:r>
          </a:p>
          <a:p>
            <a:pPr algn="l">
              <a:buFont typeface="Arial" panose="020B0604020202020204" pitchFamily="34" charset="0"/>
              <a:buChar char="•"/>
            </a:pPr>
            <a:r>
              <a:rPr lang="en-US" b="0" i="0" dirty="0">
                <a:solidFill>
                  <a:srgbClr val="212121"/>
                </a:solidFill>
                <a:effectLst/>
                <a:latin typeface="open sans" panose="020B0606030504020204" pitchFamily="34" charset="0"/>
              </a:rPr>
              <a:t>Replacing items</a:t>
            </a:r>
          </a:p>
          <a:p>
            <a:pPr algn="l">
              <a:buFont typeface="Arial" panose="020B0604020202020204" pitchFamily="34" charset="0"/>
              <a:buChar char="•"/>
            </a:pPr>
            <a:r>
              <a:rPr lang="en-US" b="0" i="0" dirty="0">
                <a:solidFill>
                  <a:srgbClr val="212121"/>
                </a:solidFill>
                <a:effectLst/>
                <a:latin typeface="open sans" panose="020B0606030504020204" pitchFamily="34" charset="0"/>
              </a:rPr>
              <a:t>Copy and clone collections and items</a:t>
            </a:r>
          </a:p>
          <a:p>
            <a:pPr algn="l">
              <a:buFont typeface="Arial" panose="020B0604020202020204" pitchFamily="34" charset="0"/>
              <a:buChar char="•"/>
            </a:pPr>
            <a:r>
              <a:rPr lang="en-US" b="0" i="0" dirty="0">
                <a:solidFill>
                  <a:srgbClr val="212121"/>
                </a:solidFill>
                <a:effectLst/>
                <a:latin typeface="open sans" panose="020B0606030504020204" pitchFamily="34" charset="0"/>
              </a:rPr>
              <a:t>Capacity and Count properties to find the capacity of the collection and number of items in the collection</a:t>
            </a:r>
          </a:p>
          <a:p>
            <a:br>
              <a:rPr lang="en-US" dirty="0"/>
            </a:br>
            <a:br>
              <a:rPr lang="en-US" b="0" i="0" dirty="0">
                <a:solidFill>
                  <a:srgbClr val="212121"/>
                </a:solidFill>
                <a:effectLst/>
                <a:latin typeface="open sans" panose="020B0606030504020204" pitchFamily="34" charset="0"/>
              </a:rPr>
            </a:b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4</a:t>
            </a:fld>
            <a:endParaRPr lang="en-IN"/>
          </a:p>
        </p:txBody>
      </p:sp>
    </p:spTree>
    <p:extLst>
      <p:ext uri="{BB962C8B-B14F-4D97-AF65-F5344CB8AC3E}">
        <p14:creationId xmlns:p14="http://schemas.microsoft.com/office/powerpoint/2010/main" val="18060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Introduction to Collections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lnSpcReduction="10000"/>
          </a:bodyPr>
          <a:lstStyle/>
          <a:p>
            <a:pPr algn="l"/>
            <a:r>
              <a:rPr lang="en-US" b="0" i="0" dirty="0">
                <a:solidFill>
                  <a:srgbClr val="212121"/>
                </a:solidFill>
                <a:effectLst/>
                <a:latin typeface="open sans" panose="020B0606030504020204" pitchFamily="34" charset="0"/>
              </a:rPr>
              <a:t>.NET supports two types of collections, generic collections and non-generic collections. Prior to .NET 2.0, it was just collections and when generics were added to .NET, generics collections were added as well.</a:t>
            </a:r>
          </a:p>
          <a:p>
            <a:pPr algn="l"/>
            <a:r>
              <a:rPr lang="en-US" b="0" i="0" dirty="0">
                <a:solidFill>
                  <a:srgbClr val="212121"/>
                </a:solidFill>
                <a:effectLst/>
                <a:latin typeface="open sans" panose="020B0606030504020204" pitchFamily="34" charset="0"/>
              </a:rPr>
              <a:t>Generic collections with work generic data type. Learn more about generics here: </a:t>
            </a:r>
            <a:r>
              <a:rPr lang="en-US" b="0" i="0" u="none" strike="noStrike" dirty="0">
                <a:solidFill>
                  <a:srgbClr val="1E88E5"/>
                </a:solidFill>
                <a:effectLst/>
                <a:latin typeface="open sans" panose="020B0606030504020204" pitchFamily="34" charset="0"/>
                <a:hlinkClick r:id="rId2"/>
              </a:rPr>
              <a:t>Generics in C#</a:t>
            </a:r>
            <a:r>
              <a:rPr lang="en-US" b="0" i="0" dirty="0">
                <a:solidFill>
                  <a:srgbClr val="212121"/>
                </a:solidFill>
                <a:effectLst/>
                <a:latin typeface="open sans" panose="020B0606030504020204" pitchFamily="34" charset="0"/>
              </a:rPr>
              <a:t>. </a:t>
            </a:r>
          </a:p>
          <a:p>
            <a:pPr algn="l"/>
            <a:endParaRPr lang="en-US" b="0" i="0" dirty="0">
              <a:solidFill>
                <a:srgbClr val="212121"/>
              </a:solidFill>
              <a:effectLst/>
              <a:latin typeface="open sans" panose="020B0606030504020204" pitchFamily="34" charset="0"/>
            </a:endParaRPr>
          </a:p>
          <a:p>
            <a:br>
              <a:rPr lang="en-US" dirty="0"/>
            </a:br>
            <a:br>
              <a:rPr lang="en-US" dirty="0"/>
            </a:br>
            <a:br>
              <a:rPr lang="en-US" b="0" i="0" dirty="0">
                <a:solidFill>
                  <a:srgbClr val="212121"/>
                </a:solidFill>
                <a:effectLst/>
                <a:latin typeface="open sans" panose="020B0606030504020204" pitchFamily="34" charset="0"/>
              </a:rPr>
            </a:b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5</a:t>
            </a:fld>
            <a:endParaRPr lang="en-IN"/>
          </a:p>
        </p:txBody>
      </p:sp>
    </p:spTree>
    <p:extLst>
      <p:ext uri="{BB962C8B-B14F-4D97-AF65-F5344CB8AC3E}">
        <p14:creationId xmlns:p14="http://schemas.microsoft.com/office/powerpoint/2010/main" val="1094194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Types of Collections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62500" lnSpcReduction="20000"/>
          </a:bodyPr>
          <a:lstStyle/>
          <a:p>
            <a:pPr algn="l"/>
            <a:r>
              <a:rPr lang="en-US" b="0" i="0" dirty="0">
                <a:solidFill>
                  <a:srgbClr val="212121"/>
                </a:solidFill>
                <a:effectLst/>
                <a:latin typeface="open sans" panose="020B0606030504020204" pitchFamily="34" charset="0"/>
              </a:rPr>
              <a:t>The following table lists and matches these classes.</a:t>
            </a:r>
          </a:p>
          <a:p>
            <a:br>
              <a:rPr lang="en-US" dirty="0"/>
            </a:br>
            <a:br>
              <a:rPr lang="en-US" dirty="0"/>
            </a:br>
            <a:br>
              <a:rPr lang="en-US" b="0" i="0" dirty="0">
                <a:solidFill>
                  <a:srgbClr val="212121"/>
                </a:solidFill>
                <a:effectLst/>
                <a:latin typeface="open sans" panose="020B0606030504020204" pitchFamily="34" charset="0"/>
              </a:rPr>
            </a:b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1. Non-Generic</a:t>
            </a:r>
          </a:p>
          <a:p>
            <a:r>
              <a:rPr lang="en-US" dirty="0">
                <a:latin typeface="Arial" panose="020B0604020202020204" pitchFamily="34" charset="0"/>
                <a:cs typeface="Arial" panose="020B0604020202020204" pitchFamily="34" charset="0"/>
              </a:rPr>
              <a:t>In non-generic collections, each element can represent a value of a different type. The collection size is not fixed. Items from the collection can be added or removed at runtime. </a:t>
            </a:r>
          </a:p>
          <a:p>
            <a:r>
              <a:rPr lang="en-US" dirty="0">
                <a:latin typeface="Arial" panose="020B0604020202020204" pitchFamily="34" charset="0"/>
                <a:cs typeface="Arial" panose="020B0604020202020204" pitchFamily="34" charset="0"/>
              </a:rPr>
              <a:t>C# </a:t>
            </a:r>
            <a:r>
              <a:rPr lang="en-US" dirty="0" err="1">
                <a:latin typeface="Arial" panose="020B0604020202020204" pitchFamily="34" charset="0"/>
                <a:cs typeface="Arial" panose="020B0604020202020204" pitchFamily="34" charset="0"/>
              </a:rPr>
              <a:t>ArrayList</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ArrayList</a:t>
            </a:r>
            <a:r>
              <a:rPr lang="en-US" dirty="0">
                <a:latin typeface="Arial" panose="020B0604020202020204" pitchFamily="34" charset="0"/>
                <a:cs typeface="Arial" panose="020B0604020202020204" pitchFamily="34" charset="0"/>
              </a:rPr>
              <a:t> class is a collection that can be used for any types or objects. </a:t>
            </a:r>
          </a:p>
          <a:p>
            <a:pPr algn="l">
              <a:buFont typeface="+mj-lt"/>
              <a:buAutoNum type="arabicPeriod"/>
            </a:pPr>
            <a:r>
              <a:rPr lang="en-US" b="0" i="0" dirty="0" err="1">
                <a:solidFill>
                  <a:srgbClr val="212121"/>
                </a:solidFill>
                <a:effectLst/>
                <a:latin typeface="open sans" panose="020B0606030504020204" pitchFamily="34" charset="0"/>
              </a:rPr>
              <a:t>Arraylist</a:t>
            </a:r>
            <a:r>
              <a:rPr lang="en-US" b="0" i="0" dirty="0">
                <a:solidFill>
                  <a:srgbClr val="212121"/>
                </a:solidFill>
                <a:effectLst/>
                <a:latin typeface="open sans" panose="020B0606030504020204" pitchFamily="34" charset="0"/>
              </a:rPr>
              <a:t> is a class that is similar to an array, but it can be used to store values of various types.</a:t>
            </a:r>
          </a:p>
          <a:p>
            <a:pPr algn="l">
              <a:buFont typeface="+mj-lt"/>
              <a:buAutoNum type="arabicPeriod"/>
            </a:pPr>
            <a:r>
              <a:rPr lang="en-US" b="0" i="0" dirty="0">
                <a:solidFill>
                  <a:srgbClr val="212121"/>
                </a:solidFill>
                <a:effectLst/>
                <a:latin typeface="open sans" panose="020B0606030504020204" pitchFamily="34" charset="0"/>
              </a:rPr>
              <a:t>An </a:t>
            </a:r>
            <a:r>
              <a:rPr lang="en-US" b="0" i="0" dirty="0" err="1">
                <a:solidFill>
                  <a:srgbClr val="212121"/>
                </a:solidFill>
                <a:effectLst/>
                <a:latin typeface="open sans" panose="020B0606030504020204" pitchFamily="34" charset="0"/>
              </a:rPr>
              <a:t>Arraylist</a:t>
            </a:r>
            <a:r>
              <a:rPr lang="en-US" b="0" i="0" dirty="0">
                <a:solidFill>
                  <a:srgbClr val="212121"/>
                </a:solidFill>
                <a:effectLst/>
                <a:latin typeface="open sans" panose="020B0606030504020204" pitchFamily="34" charset="0"/>
              </a:rPr>
              <a:t> doesn't have a specific size.</a:t>
            </a:r>
          </a:p>
          <a:p>
            <a:pPr algn="l">
              <a:buFont typeface="+mj-lt"/>
              <a:buAutoNum type="arabicPeriod"/>
            </a:pPr>
            <a:r>
              <a:rPr lang="en-US" b="0" i="0" dirty="0">
                <a:solidFill>
                  <a:srgbClr val="212121"/>
                </a:solidFill>
                <a:effectLst/>
                <a:latin typeface="open sans" panose="020B0606030504020204" pitchFamily="34" charset="0"/>
              </a:rPr>
              <a:t>Any number of elements can be stored.</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6</a:t>
            </a:fld>
            <a:endParaRPr lang="en-IN"/>
          </a:p>
        </p:txBody>
      </p:sp>
      <p:pic>
        <p:nvPicPr>
          <p:cNvPr id="6" name="Picture 5">
            <a:extLst>
              <a:ext uri="{FF2B5EF4-FFF2-40B4-BE49-F238E27FC236}">
                <a16:creationId xmlns:a16="http://schemas.microsoft.com/office/drawing/2014/main" id="{1AFCD600-033B-46E1-9DF7-72F1010C9669}"/>
              </a:ext>
            </a:extLst>
          </p:cNvPr>
          <p:cNvPicPr>
            <a:picLocks noChangeAspect="1"/>
          </p:cNvPicPr>
          <p:nvPr/>
        </p:nvPicPr>
        <p:blipFill>
          <a:blip r:embed="rId2"/>
          <a:stretch>
            <a:fillRect/>
          </a:stretch>
        </p:blipFill>
        <p:spPr>
          <a:xfrm>
            <a:off x="4404852" y="2165090"/>
            <a:ext cx="5407741" cy="1698988"/>
          </a:xfrm>
          <a:prstGeom prst="rect">
            <a:avLst/>
          </a:prstGeom>
        </p:spPr>
      </p:pic>
    </p:spTree>
    <p:extLst>
      <p:ext uri="{BB962C8B-B14F-4D97-AF65-F5344CB8AC3E}">
        <p14:creationId xmlns:p14="http://schemas.microsoft.com/office/powerpoint/2010/main" val="4048690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Types of Collections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62500" lnSpcReduction="20000"/>
          </a:bodyPr>
          <a:lstStyle/>
          <a:p>
            <a:pPr algn="l"/>
            <a:r>
              <a:rPr lang="en-US" b="0" i="0" dirty="0">
                <a:solidFill>
                  <a:srgbClr val="212121"/>
                </a:solidFill>
                <a:effectLst/>
                <a:latin typeface="open sans" panose="020B0606030504020204" pitchFamily="34" charset="0"/>
              </a:rPr>
              <a:t>The following table lists and matches these classes.</a:t>
            </a:r>
          </a:p>
          <a:p>
            <a:br>
              <a:rPr lang="en-US" dirty="0"/>
            </a:br>
            <a:br>
              <a:rPr lang="en-US" dirty="0"/>
            </a:br>
            <a:br>
              <a:rPr lang="en-US" b="0" i="0" dirty="0">
                <a:solidFill>
                  <a:srgbClr val="212121"/>
                </a:solidFill>
                <a:effectLst/>
                <a:latin typeface="open sans" panose="020B0606030504020204" pitchFamily="34" charset="0"/>
              </a:rPr>
            </a:b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1. Non-Generic</a:t>
            </a:r>
          </a:p>
          <a:p>
            <a:r>
              <a:rPr lang="en-US" dirty="0">
                <a:latin typeface="Arial" panose="020B0604020202020204" pitchFamily="34" charset="0"/>
                <a:cs typeface="Arial" panose="020B0604020202020204" pitchFamily="34" charset="0"/>
              </a:rPr>
              <a:t>In non-generic collections, each element can represent a value of a different type. The collection size is not fixed. Items from the collection can be added or removed at runtime. </a:t>
            </a:r>
          </a:p>
          <a:p>
            <a:r>
              <a:rPr lang="en-US" dirty="0">
                <a:latin typeface="Arial" panose="020B0604020202020204" pitchFamily="34" charset="0"/>
                <a:cs typeface="Arial" panose="020B0604020202020204" pitchFamily="34" charset="0"/>
              </a:rPr>
              <a:t>C# </a:t>
            </a:r>
            <a:r>
              <a:rPr lang="en-US" dirty="0" err="1">
                <a:latin typeface="Arial" panose="020B0604020202020204" pitchFamily="34" charset="0"/>
                <a:cs typeface="Arial" panose="020B0604020202020204" pitchFamily="34" charset="0"/>
              </a:rPr>
              <a:t>ArrayList</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ArrayList</a:t>
            </a:r>
            <a:r>
              <a:rPr lang="en-US" dirty="0">
                <a:latin typeface="Arial" panose="020B0604020202020204" pitchFamily="34" charset="0"/>
                <a:cs typeface="Arial" panose="020B0604020202020204" pitchFamily="34" charset="0"/>
              </a:rPr>
              <a:t> class is a collection that can be used for any types or objects. </a:t>
            </a:r>
          </a:p>
          <a:p>
            <a:pPr algn="l">
              <a:buFont typeface="+mj-lt"/>
              <a:buAutoNum type="arabicPeriod"/>
            </a:pPr>
            <a:r>
              <a:rPr lang="en-US" b="0" i="0" dirty="0" err="1">
                <a:solidFill>
                  <a:srgbClr val="212121"/>
                </a:solidFill>
                <a:effectLst/>
                <a:latin typeface="open sans" panose="020B0606030504020204" pitchFamily="34" charset="0"/>
              </a:rPr>
              <a:t>Arraylist</a:t>
            </a:r>
            <a:r>
              <a:rPr lang="en-US" b="0" i="0" dirty="0">
                <a:solidFill>
                  <a:srgbClr val="212121"/>
                </a:solidFill>
                <a:effectLst/>
                <a:latin typeface="open sans" panose="020B0606030504020204" pitchFamily="34" charset="0"/>
              </a:rPr>
              <a:t> is a class that is similar to an array, but it can be used to store values of various types.</a:t>
            </a:r>
          </a:p>
          <a:p>
            <a:pPr algn="l">
              <a:buFont typeface="+mj-lt"/>
              <a:buAutoNum type="arabicPeriod"/>
            </a:pPr>
            <a:r>
              <a:rPr lang="en-US" b="0" i="0" dirty="0">
                <a:solidFill>
                  <a:srgbClr val="212121"/>
                </a:solidFill>
                <a:effectLst/>
                <a:latin typeface="open sans" panose="020B0606030504020204" pitchFamily="34" charset="0"/>
              </a:rPr>
              <a:t>An </a:t>
            </a:r>
            <a:r>
              <a:rPr lang="en-US" b="0" i="0" dirty="0" err="1">
                <a:solidFill>
                  <a:srgbClr val="212121"/>
                </a:solidFill>
                <a:effectLst/>
                <a:latin typeface="open sans" panose="020B0606030504020204" pitchFamily="34" charset="0"/>
              </a:rPr>
              <a:t>Arraylist</a:t>
            </a:r>
            <a:r>
              <a:rPr lang="en-US" b="0" i="0" dirty="0">
                <a:solidFill>
                  <a:srgbClr val="212121"/>
                </a:solidFill>
                <a:effectLst/>
                <a:latin typeface="open sans" panose="020B0606030504020204" pitchFamily="34" charset="0"/>
              </a:rPr>
              <a:t> doesn't have a specific size.</a:t>
            </a:r>
          </a:p>
          <a:p>
            <a:pPr algn="l">
              <a:buFont typeface="+mj-lt"/>
              <a:buAutoNum type="arabicPeriod"/>
            </a:pPr>
            <a:r>
              <a:rPr lang="en-US" b="0" i="0" dirty="0">
                <a:solidFill>
                  <a:srgbClr val="212121"/>
                </a:solidFill>
                <a:effectLst/>
                <a:latin typeface="open sans" panose="020B0606030504020204" pitchFamily="34" charset="0"/>
              </a:rPr>
              <a:t>Any number of elements can be stored.</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7</a:t>
            </a:fld>
            <a:endParaRPr lang="en-IN"/>
          </a:p>
        </p:txBody>
      </p:sp>
      <p:pic>
        <p:nvPicPr>
          <p:cNvPr id="6" name="Picture 5">
            <a:extLst>
              <a:ext uri="{FF2B5EF4-FFF2-40B4-BE49-F238E27FC236}">
                <a16:creationId xmlns:a16="http://schemas.microsoft.com/office/drawing/2014/main" id="{1AFCD600-033B-46E1-9DF7-72F1010C9669}"/>
              </a:ext>
            </a:extLst>
          </p:cNvPr>
          <p:cNvPicPr>
            <a:picLocks noChangeAspect="1"/>
          </p:cNvPicPr>
          <p:nvPr/>
        </p:nvPicPr>
        <p:blipFill>
          <a:blip r:embed="rId2"/>
          <a:stretch>
            <a:fillRect/>
          </a:stretch>
        </p:blipFill>
        <p:spPr>
          <a:xfrm>
            <a:off x="4404852" y="2165090"/>
            <a:ext cx="5407741" cy="1698988"/>
          </a:xfrm>
          <a:prstGeom prst="rect">
            <a:avLst/>
          </a:prstGeom>
        </p:spPr>
      </p:pic>
    </p:spTree>
    <p:extLst>
      <p:ext uri="{BB962C8B-B14F-4D97-AF65-F5344CB8AC3E}">
        <p14:creationId xmlns:p14="http://schemas.microsoft.com/office/powerpoint/2010/main" val="113489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Types of Collections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US" b="0" i="0" dirty="0">
                <a:solidFill>
                  <a:srgbClr val="212121"/>
                </a:solidFill>
                <a:effectLst/>
                <a:latin typeface="open sans" panose="020B0606030504020204" pitchFamily="34" charset="0"/>
              </a:rPr>
              <a:t>C# HashSet is an unordered collection of the unique elements. It was introduced in .NET 3.5 and is found in </a:t>
            </a:r>
            <a:r>
              <a:rPr lang="en-US" b="0" i="0" dirty="0" err="1">
                <a:solidFill>
                  <a:srgbClr val="212121"/>
                </a:solidFill>
                <a:effectLst/>
                <a:latin typeface="open sans" panose="020B0606030504020204" pitchFamily="34" charset="0"/>
              </a:rPr>
              <a:t>System.Collections.Generic</a:t>
            </a:r>
            <a:r>
              <a:rPr lang="en-US" b="0" i="0" dirty="0">
                <a:solidFill>
                  <a:srgbClr val="212121"/>
                </a:solidFill>
                <a:effectLst/>
                <a:latin typeface="open sans" panose="020B0606030504020204" pitchFamily="34" charset="0"/>
              </a:rPr>
              <a:t> namespace. </a:t>
            </a:r>
          </a:p>
          <a:p>
            <a:r>
              <a:rPr lang="en-US" b="0" i="0" dirty="0">
                <a:solidFill>
                  <a:srgbClr val="212121"/>
                </a:solidFill>
                <a:effectLst/>
                <a:latin typeface="open sans" panose="020B0606030504020204" pitchFamily="34" charset="0"/>
              </a:rPr>
              <a:t>It is used in a situation where we want to prevent duplicates from being inserted in the collection. </a:t>
            </a:r>
          </a:p>
          <a:p>
            <a:r>
              <a:rPr lang="en-US" b="0" i="0" dirty="0">
                <a:solidFill>
                  <a:srgbClr val="212121"/>
                </a:solidFill>
                <a:effectLst/>
                <a:latin typeface="open sans" panose="020B0606030504020204" pitchFamily="34" charset="0"/>
              </a:rPr>
              <a:t>As far as performance is concerned, it is better in comparison to the list. </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8</a:t>
            </a:fld>
            <a:endParaRPr lang="en-IN"/>
          </a:p>
        </p:txBody>
      </p:sp>
    </p:spTree>
    <p:extLst>
      <p:ext uri="{BB962C8B-B14F-4D97-AF65-F5344CB8AC3E}">
        <p14:creationId xmlns:p14="http://schemas.microsoft.com/office/powerpoint/2010/main" val="1648702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719131"/>
            <a:ext cx="9144000" cy="935575"/>
          </a:xfrm>
        </p:spPr>
        <p:txBody>
          <a:bodyPr>
            <a:normAutofit fontScale="90000"/>
          </a:bodyPr>
          <a:lstStyle/>
          <a:p>
            <a:br>
              <a:rPr lang="en-IN" sz="4800" dirty="0">
                <a:latin typeface="Arial" panose="020B0604020202020204" pitchFamily="34" charset="0"/>
                <a:cs typeface="Arial" panose="020B0604020202020204" pitchFamily="34" charset="0"/>
              </a:rPr>
            </a:br>
            <a:r>
              <a:rPr lang="en-IN" sz="4800" dirty="0">
                <a:latin typeface="Arial" panose="020B0604020202020204" pitchFamily="34" charset="0"/>
                <a:cs typeface="Arial" panose="020B0604020202020204" pitchFamily="34" charset="0"/>
              </a:rPr>
              <a:t>Thank You</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err="1">
                <a:latin typeface="Arial" panose="020B0604020202020204" pitchFamily="34" charset="0"/>
                <a:cs typeface="Arial" panose="020B0604020202020204" pitchFamily="34" charset="0"/>
              </a:rPr>
              <a:t>Raghu</a:t>
            </a:r>
            <a:r>
              <a:rPr lang="en-IN" b="1" dirty="0">
                <a:latin typeface="Arial" panose="020B0604020202020204" pitchFamily="34" charset="0"/>
                <a:cs typeface="Arial" panose="020B0604020202020204" pitchFamily="34" charset="0"/>
              </a:rPr>
              <a:t> Prasad </a:t>
            </a:r>
            <a:r>
              <a:rPr lang="en-IN" b="1" dirty="0" err="1">
                <a:latin typeface="Arial" panose="020B0604020202020204" pitchFamily="34" charset="0"/>
                <a:cs typeface="Arial" panose="020B0604020202020204" pitchFamily="34" charset="0"/>
              </a:rPr>
              <a:t>Konandur</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9845547471</a:t>
            </a:r>
          </a:p>
          <a:p>
            <a:endParaRPr lang="en-IN" b="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pPr/>
              <a:t>9</a:t>
            </a:fld>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1424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12781</TotalTime>
  <Words>681</Words>
  <Application>Microsoft Office PowerPoint</Application>
  <PresentationFormat>Widescreen</PresentationFormat>
  <Paragraphs>84</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Open Sans</vt:lpstr>
      <vt:lpstr>Office Theme</vt:lpstr>
      <vt:lpstr>Collections in C#</vt:lpstr>
      <vt:lpstr>Introduction</vt:lpstr>
      <vt:lpstr>Topics</vt:lpstr>
      <vt:lpstr>Introduction to Collections</vt:lpstr>
      <vt:lpstr>Introduction to Collections</vt:lpstr>
      <vt:lpstr>Types of Collections</vt:lpstr>
      <vt:lpstr>Types of Collections</vt:lpstr>
      <vt:lpstr>Types of Collections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raghu prasad</dc:creator>
  <cp:lastModifiedBy>raghu prasad</cp:lastModifiedBy>
  <cp:revision>862</cp:revision>
  <dcterms:created xsi:type="dcterms:W3CDTF">2017-06-25T15:07:02Z</dcterms:created>
  <dcterms:modified xsi:type="dcterms:W3CDTF">2022-02-09T10:18:32Z</dcterms:modified>
</cp:coreProperties>
</file>