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1"/>
  </p:notesMasterIdLst>
  <p:handoutMasterIdLst>
    <p:handoutMasterId r:id="rId22"/>
  </p:handoutMasterIdLst>
  <p:sldIdLst>
    <p:sldId id="256" r:id="rId2"/>
    <p:sldId id="281" r:id="rId3"/>
    <p:sldId id="257" r:id="rId4"/>
    <p:sldId id="363" r:id="rId5"/>
    <p:sldId id="364" r:id="rId6"/>
    <p:sldId id="365" r:id="rId7"/>
    <p:sldId id="366" r:id="rId8"/>
    <p:sldId id="367" r:id="rId9"/>
    <p:sldId id="368" r:id="rId10"/>
    <p:sldId id="369" r:id="rId11"/>
    <p:sldId id="370" r:id="rId12"/>
    <p:sldId id="371" r:id="rId13"/>
    <p:sldId id="373" r:id="rId14"/>
    <p:sldId id="374" r:id="rId15"/>
    <p:sldId id="376" r:id="rId16"/>
    <p:sldId id="377" r:id="rId17"/>
    <p:sldId id="375" r:id="rId18"/>
    <p:sldId id="372" r:id="rId19"/>
    <p:sldId id="34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7" autoAdjust="0"/>
    <p:restoredTop sz="89962" autoAdjust="0"/>
  </p:normalViewPr>
  <p:slideViewPr>
    <p:cSldViewPr snapToGrid="0">
      <p:cViewPr varScale="1">
        <p:scale>
          <a:sx n="60" d="100"/>
          <a:sy n="60" d="100"/>
        </p:scale>
        <p:origin x="79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09-09-2022</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09-09-2022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skill up-skill re-skill</a:t>
            </a:r>
          </a:p>
        </p:txBody>
      </p:sp>
      <p:sp>
        <p:nvSpPr>
          <p:cNvPr id="5" name="Slide Number Placeholder 4"/>
          <p:cNvSpPr>
            <a:spLocks noGrp="1"/>
          </p:cNvSpPr>
          <p:nvPr>
            <p:ph type="sldNum" sz="quarter" idx="5"/>
          </p:nvPr>
        </p:nvSpPr>
        <p:spPr/>
        <p:txBody>
          <a:bodyPr/>
          <a:lstStyle/>
          <a:p>
            <a:fld id="{EEE57952-1A80-46FA-8548-9774038396A1}" type="slidenum">
              <a:rPr lang="en-IN" smtClean="0"/>
              <a:pPr/>
              <a:t>2</a:t>
            </a:fld>
            <a:endParaRPr lang="en-IN"/>
          </a:p>
        </p:txBody>
      </p:sp>
    </p:spTree>
    <p:extLst>
      <p:ext uri="{BB962C8B-B14F-4D97-AF65-F5344CB8AC3E}">
        <p14:creationId xmlns:p14="http://schemas.microsoft.com/office/powerpoint/2010/main" val="279269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pPr/>
              <a:t>09-09-2022</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pPr/>
              <a:t>09-09-2022</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pPr/>
              <a:t>09-09-2022</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pPr/>
              <a:t>09-09-2022</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pPr/>
              <a:t>09-09-2022</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pPr/>
              <a:t>09-09-2022</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pPr/>
              <a:t>09-09-2022</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pPr/>
              <a:t>09-09-2022</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pPr/>
              <a:t>09-09-2022</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pPr/>
              <a:t>09-09-2022</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pPr/>
              <a:t>09-09-2022</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09-09-2022</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sharp-video-tutorials.blogspot.com/2012/07/net-program-execution-part-1.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uget.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tnet.microsoft.com/en-us/learn/dotnet/hello-world-tutorial/inst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1574"/>
            <a:ext cx="9144000" cy="935575"/>
          </a:xfrm>
        </p:spPr>
        <p:txBody>
          <a:bodyPr>
            <a:normAutofit/>
          </a:bodyPr>
          <a:lstStyle/>
          <a:p>
            <a:r>
              <a:rPr lang="en-IN" sz="4800" dirty="0">
                <a:latin typeface="Arial" panose="020B0604020202020204" pitchFamily="34" charset="0"/>
                <a:cs typeface="Arial" panose="020B0604020202020204" pitchFamily="34" charset="0"/>
              </a:rPr>
              <a:t>Introduction to .NET</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SME</a:t>
            </a:r>
          </a:p>
          <a:p>
            <a:endParaRPr lang="en-IN"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.NET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20000"/>
          </a:bodyPr>
          <a:lstStyle/>
          <a:p>
            <a:pPr algn="l"/>
            <a:r>
              <a:rPr lang="en-US" b="1" i="0" dirty="0">
                <a:solidFill>
                  <a:srgbClr val="212529"/>
                </a:solidFill>
                <a:effectLst/>
                <a:latin typeface="Segoe UI" panose="020B0502040204020203" pitchFamily="34" charset="0"/>
              </a:rPr>
              <a:t>Create your app</a:t>
            </a:r>
          </a:p>
          <a:p>
            <a:pPr algn="l"/>
            <a:r>
              <a:rPr lang="en-US" b="0" i="0" dirty="0">
                <a:solidFill>
                  <a:srgbClr val="212529"/>
                </a:solidFill>
                <a:effectLst/>
                <a:latin typeface="Segoe UI" panose="020B0502040204020203" pitchFamily="34" charset="0"/>
              </a:rPr>
              <a:t>In your command prompt, run the following command to create your app:</a:t>
            </a:r>
          </a:p>
          <a:p>
            <a:pPr algn="l"/>
            <a:r>
              <a:rPr lang="en-US" dirty="0">
                <a:solidFill>
                  <a:srgbClr val="212529"/>
                </a:solidFill>
                <a:latin typeface="Segoe UI" panose="020B0502040204020203" pitchFamily="34" charset="0"/>
                <a:cs typeface="Arial" panose="020B0604020202020204" pitchFamily="34" charset="0"/>
              </a:rPr>
              <a:t>dotnet new console –o </a:t>
            </a:r>
            <a:r>
              <a:rPr lang="en-US" dirty="0" err="1">
                <a:solidFill>
                  <a:srgbClr val="212529"/>
                </a:solidFill>
                <a:latin typeface="Segoe UI" panose="020B0502040204020203" pitchFamily="34" charset="0"/>
                <a:cs typeface="Arial" panose="020B0604020202020204" pitchFamily="34" charset="0"/>
              </a:rPr>
              <a:t>MyApp</a:t>
            </a:r>
            <a:r>
              <a:rPr lang="en-US" dirty="0">
                <a:solidFill>
                  <a:srgbClr val="212529"/>
                </a:solidFill>
                <a:latin typeface="Segoe UI" panose="020B0502040204020203" pitchFamily="34" charset="0"/>
                <a:cs typeface="Arial" panose="020B0604020202020204" pitchFamily="34" charset="0"/>
              </a:rPr>
              <a:t> –f net6.0</a:t>
            </a: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What do these commands mean?</a:t>
            </a:r>
          </a:p>
          <a:p>
            <a:r>
              <a:rPr lang="en-US" dirty="0">
                <a:latin typeface="Arial" panose="020B0604020202020204" pitchFamily="34" charset="0"/>
                <a:cs typeface="Arial" panose="020B0604020202020204" pitchFamily="34" charset="0"/>
              </a:rPr>
              <a:t>The dotnet new console command creates a new console app for you.</a:t>
            </a:r>
          </a:p>
          <a:p>
            <a:r>
              <a:rPr lang="en-US" dirty="0">
                <a:latin typeface="Arial" panose="020B0604020202020204" pitchFamily="34" charset="0"/>
                <a:cs typeface="Arial" panose="020B0604020202020204" pitchFamily="34" charset="0"/>
              </a:rPr>
              <a:t>The -o parameter creates a directory named </a:t>
            </a:r>
            <a:r>
              <a:rPr lang="en-US" dirty="0" err="1">
                <a:latin typeface="Arial" panose="020B0604020202020204" pitchFamily="34" charset="0"/>
                <a:cs typeface="Arial" panose="020B0604020202020204" pitchFamily="34" charset="0"/>
              </a:rPr>
              <a:t>MyApp</a:t>
            </a:r>
            <a:r>
              <a:rPr lang="en-US" dirty="0">
                <a:latin typeface="Arial" panose="020B0604020202020204" pitchFamily="34" charset="0"/>
                <a:cs typeface="Arial" panose="020B0604020202020204" pitchFamily="34" charset="0"/>
              </a:rPr>
              <a:t> where your app is stored and populates it with the required files.</a:t>
            </a:r>
          </a:p>
          <a:p>
            <a:r>
              <a:rPr lang="en-US" dirty="0">
                <a:latin typeface="Arial" panose="020B0604020202020204" pitchFamily="34" charset="0"/>
                <a:cs typeface="Arial" panose="020B0604020202020204" pitchFamily="34" charset="0"/>
              </a:rPr>
              <a:t>The -f parameter indicates you're creating a .NET 6 application.</a:t>
            </a:r>
          </a:p>
          <a:p>
            <a:r>
              <a:rPr lang="en-US" dirty="0">
                <a:latin typeface="Arial" panose="020B0604020202020204" pitchFamily="34" charset="0"/>
                <a:cs typeface="Arial" panose="020B0604020202020204" pitchFamily="34" charset="0"/>
              </a:rPr>
              <a:t>The command cd </a:t>
            </a:r>
            <a:r>
              <a:rPr lang="en-US" dirty="0" err="1">
                <a:latin typeface="Arial" panose="020B0604020202020204" pitchFamily="34" charset="0"/>
                <a:cs typeface="Arial" panose="020B0604020202020204" pitchFamily="34" charset="0"/>
              </a:rPr>
              <a:t>MyApp</a:t>
            </a:r>
            <a:r>
              <a:rPr lang="en-US" dirty="0">
                <a:latin typeface="Arial" panose="020B0604020202020204" pitchFamily="34" charset="0"/>
                <a:cs typeface="Arial" panose="020B0604020202020204" pitchFamily="34" charset="0"/>
              </a:rPr>
              <a:t> changes your current directory to the one just created for the new app.</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10</a:t>
            </a:fld>
            <a:endParaRPr lang="en-IN"/>
          </a:p>
        </p:txBody>
      </p:sp>
    </p:spTree>
    <p:extLst>
      <p:ext uri="{BB962C8B-B14F-4D97-AF65-F5344CB8AC3E}">
        <p14:creationId xmlns:p14="http://schemas.microsoft.com/office/powerpoint/2010/main" val="327008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.NET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US" b="0" i="0" dirty="0">
                <a:solidFill>
                  <a:srgbClr val="212529"/>
                </a:solidFill>
                <a:effectLst/>
                <a:latin typeface="Segoe UI" panose="020B0502040204020203" pitchFamily="34" charset="0"/>
              </a:rPr>
              <a:t>Run your app</a:t>
            </a:r>
          </a:p>
          <a:p>
            <a:pPr algn="l"/>
            <a:r>
              <a:rPr lang="en-US" b="0" i="0" dirty="0">
                <a:solidFill>
                  <a:srgbClr val="212529"/>
                </a:solidFill>
                <a:effectLst/>
                <a:latin typeface="Segoe UI" panose="020B0502040204020203" pitchFamily="34" charset="0"/>
              </a:rPr>
              <a:t>In your command prompt, run the following command:</a:t>
            </a:r>
          </a:p>
          <a:p>
            <a:r>
              <a:rPr lang="en-IN" dirty="0">
                <a:latin typeface="Arial" panose="020B0604020202020204" pitchFamily="34" charset="0"/>
                <a:cs typeface="Arial" panose="020B0604020202020204" pitchFamily="34" charset="0"/>
              </a:rPr>
              <a:t>dotnet run</a:t>
            </a: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11</a:t>
            </a:fld>
            <a:endParaRPr lang="en-IN"/>
          </a:p>
        </p:txBody>
      </p:sp>
    </p:spTree>
    <p:extLst>
      <p:ext uri="{BB962C8B-B14F-4D97-AF65-F5344CB8AC3E}">
        <p14:creationId xmlns:p14="http://schemas.microsoft.com/office/powerpoint/2010/main" val="103768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Application Execution</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12</a:t>
            </a:fld>
            <a:endParaRPr lang="en-IN"/>
          </a:p>
        </p:txBody>
      </p:sp>
      <p:sp>
        <p:nvSpPr>
          <p:cNvPr id="8" name="Content Placeholder 7">
            <a:extLst>
              <a:ext uri="{FF2B5EF4-FFF2-40B4-BE49-F238E27FC236}">
                <a16:creationId xmlns:a16="http://schemas.microsoft.com/office/drawing/2014/main" id="{DF55908E-78F9-5E51-5EBC-0707FE37AD7C}"/>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F4F9B144-8CDC-0ACF-C4BC-AFEF6254E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418" y="1825625"/>
            <a:ext cx="3630908" cy="42593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5E6891-49DB-E267-5E26-EEBE72FFC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823" y="1733661"/>
            <a:ext cx="45307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99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Application Execution</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13</a:t>
            </a:fld>
            <a:endParaRPr lang="en-IN"/>
          </a:p>
        </p:txBody>
      </p:sp>
      <p:sp>
        <p:nvSpPr>
          <p:cNvPr id="8" name="Content Placeholder 7">
            <a:extLst>
              <a:ext uri="{FF2B5EF4-FFF2-40B4-BE49-F238E27FC236}">
                <a16:creationId xmlns:a16="http://schemas.microsoft.com/office/drawing/2014/main" id="{DF55908E-78F9-5E51-5EBC-0707FE37AD7C}"/>
              </a:ext>
            </a:extLst>
          </p:cNvPr>
          <p:cNvSpPr>
            <a:spLocks noGrp="1"/>
          </p:cNvSpPr>
          <p:nvPr>
            <p:ph idx="1"/>
          </p:nvPr>
        </p:nvSpPr>
        <p:spPr/>
        <p:txBody>
          <a:bodyPr/>
          <a:lstStyle/>
          <a:p>
            <a:r>
              <a:rPr lang="en-US" b="0" i="0" dirty="0">
                <a:solidFill>
                  <a:srgbClr val="333333"/>
                </a:solidFill>
                <a:effectLst/>
                <a:latin typeface="Arial" panose="020B0604020202020204" pitchFamily="34" charset="0"/>
              </a:rPr>
              <a:t>Common Language Runtime (CLR)</a:t>
            </a:r>
          </a:p>
          <a:p>
            <a:r>
              <a:rPr lang="en-US" b="0" i="0" dirty="0">
                <a:solidFill>
                  <a:srgbClr val="333333"/>
                </a:solidFill>
                <a:effectLst/>
                <a:latin typeface="Arial" panose="020B0604020202020204" pitchFamily="34" charset="0"/>
              </a:rPr>
              <a:t>Intermediate Language (IL)/Common Intermediate language (CIL)/Microsoft Intermediate language (MSIL)</a:t>
            </a:r>
          </a:p>
          <a:p>
            <a:r>
              <a:rPr lang="en-US" b="0" i="0" dirty="0">
                <a:solidFill>
                  <a:srgbClr val="333333"/>
                </a:solidFill>
                <a:effectLst/>
                <a:latin typeface="Arial" panose="020B0604020202020204" pitchFamily="34" charset="0"/>
              </a:rPr>
              <a:t> .NET the application execution consists of 2 steps</a:t>
            </a:r>
            <a:br>
              <a:rPr lang="en-US" dirty="0"/>
            </a:br>
            <a:r>
              <a:rPr lang="en-US" b="0" i="0" dirty="0">
                <a:solidFill>
                  <a:srgbClr val="333333"/>
                </a:solidFill>
                <a:effectLst/>
                <a:latin typeface="Arial" panose="020B0604020202020204" pitchFamily="34" charset="0"/>
              </a:rPr>
              <a:t>1. Language compiler, compiles the Source Code into Intermediate Language (IL)</a:t>
            </a:r>
            <a:br>
              <a:rPr lang="en-US" dirty="0"/>
            </a:br>
            <a:r>
              <a:rPr lang="en-US" b="0" i="0" dirty="0">
                <a:solidFill>
                  <a:srgbClr val="333333"/>
                </a:solidFill>
                <a:effectLst/>
                <a:latin typeface="Arial" panose="020B0604020202020204" pitchFamily="34" charset="0"/>
              </a:rPr>
              <a:t>2. JIT compiler in CLR converts, the IL into native code which can then be run on the underlying operating system.</a:t>
            </a:r>
            <a:br>
              <a:rPr lang="en-US" dirty="0"/>
            </a:br>
            <a:endParaRPr lang="en-US" dirty="0"/>
          </a:p>
        </p:txBody>
      </p:sp>
    </p:spTree>
    <p:extLst>
      <p:ext uri="{BB962C8B-B14F-4D97-AF65-F5344CB8AC3E}">
        <p14:creationId xmlns:p14="http://schemas.microsoft.com/office/powerpoint/2010/main" val="383728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Application Execution</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14</a:t>
            </a:fld>
            <a:endParaRPr lang="en-IN"/>
          </a:p>
        </p:txBody>
      </p:sp>
      <p:sp>
        <p:nvSpPr>
          <p:cNvPr id="8" name="Content Placeholder 7">
            <a:extLst>
              <a:ext uri="{FF2B5EF4-FFF2-40B4-BE49-F238E27FC236}">
                <a16:creationId xmlns:a16="http://schemas.microsoft.com/office/drawing/2014/main" id="{DF55908E-78F9-5E51-5EBC-0707FE37AD7C}"/>
              </a:ext>
            </a:extLst>
          </p:cNvPr>
          <p:cNvSpPr>
            <a:spLocks noGrp="1"/>
          </p:cNvSpPr>
          <p:nvPr>
            <p:ph idx="1"/>
          </p:nvPr>
        </p:nvSpPr>
        <p:spPr/>
        <p:txBody>
          <a:bodyPr/>
          <a:lstStyle/>
          <a:p>
            <a:br>
              <a:rPr lang="en-US" dirty="0"/>
            </a:br>
            <a:endParaRPr lang="en-US" dirty="0"/>
          </a:p>
        </p:txBody>
      </p:sp>
      <p:pic>
        <p:nvPicPr>
          <p:cNvPr id="4" name="Picture 3">
            <a:extLst>
              <a:ext uri="{FF2B5EF4-FFF2-40B4-BE49-F238E27FC236}">
                <a16:creationId xmlns:a16="http://schemas.microsoft.com/office/drawing/2014/main" id="{7E3EF308-2900-1BCD-9A44-C731E3D4609D}"/>
              </a:ext>
            </a:extLst>
          </p:cNvPr>
          <p:cNvPicPr>
            <a:picLocks noChangeAspect="1"/>
          </p:cNvPicPr>
          <p:nvPr/>
        </p:nvPicPr>
        <p:blipFill>
          <a:blip r:embed="rId2"/>
          <a:stretch>
            <a:fillRect/>
          </a:stretch>
        </p:blipFill>
        <p:spPr>
          <a:xfrm>
            <a:off x="1435395" y="1656319"/>
            <a:ext cx="9175898" cy="4610337"/>
          </a:xfrm>
          <a:prstGeom prst="rect">
            <a:avLst/>
          </a:prstGeom>
        </p:spPr>
      </p:pic>
    </p:spTree>
    <p:extLst>
      <p:ext uri="{BB962C8B-B14F-4D97-AF65-F5344CB8AC3E}">
        <p14:creationId xmlns:p14="http://schemas.microsoft.com/office/powerpoint/2010/main" val="182900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Assemblies in  .NET</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15</a:t>
            </a:fld>
            <a:endParaRPr lang="en-IN"/>
          </a:p>
        </p:txBody>
      </p:sp>
      <p:sp>
        <p:nvSpPr>
          <p:cNvPr id="8" name="Content Placeholder 7">
            <a:extLst>
              <a:ext uri="{FF2B5EF4-FFF2-40B4-BE49-F238E27FC236}">
                <a16:creationId xmlns:a16="http://schemas.microsoft.com/office/drawing/2014/main" id="{DF55908E-78F9-5E51-5EBC-0707FE37AD7C}"/>
              </a:ext>
            </a:extLst>
          </p:cNvPr>
          <p:cNvSpPr>
            <a:spLocks noGrp="1"/>
          </p:cNvSpPr>
          <p:nvPr>
            <p:ph idx="1"/>
          </p:nvPr>
        </p:nvSpPr>
        <p:spPr/>
        <p:txBody>
          <a:bodyPr/>
          <a:lstStyle/>
          <a:p>
            <a:r>
              <a:rPr lang="en-US" dirty="0"/>
              <a:t>Assemblies are the fundamental units of deployment, version control, reuse, activation scoping, and security permissions for .NET-based applications. An assembly is a collection of types and resources that are built to work together and form a logical unit of functionality. Assemblies take the form of executable (.exe) or dynamic link library (.</a:t>
            </a:r>
            <a:r>
              <a:rPr lang="en-US" dirty="0" err="1"/>
              <a:t>dll</a:t>
            </a:r>
            <a:r>
              <a:rPr lang="en-US" dirty="0"/>
              <a:t>) files, and are the building blocks of .NET applications. They provide the common language runtime with the information it needs to be aware of type implementations.</a:t>
            </a:r>
            <a:br>
              <a:rPr lang="en-US" dirty="0"/>
            </a:br>
            <a:endParaRPr lang="en-US" dirty="0"/>
          </a:p>
        </p:txBody>
      </p:sp>
    </p:spTree>
    <p:extLst>
      <p:ext uri="{BB962C8B-B14F-4D97-AF65-F5344CB8AC3E}">
        <p14:creationId xmlns:p14="http://schemas.microsoft.com/office/powerpoint/2010/main" val="60891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Assemblies in  .NET</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16</a:t>
            </a:fld>
            <a:endParaRPr lang="en-IN"/>
          </a:p>
        </p:txBody>
      </p:sp>
      <p:sp>
        <p:nvSpPr>
          <p:cNvPr id="8" name="Content Placeholder 7">
            <a:extLst>
              <a:ext uri="{FF2B5EF4-FFF2-40B4-BE49-F238E27FC236}">
                <a16:creationId xmlns:a16="http://schemas.microsoft.com/office/drawing/2014/main" id="{DF55908E-78F9-5E51-5EBC-0707FE37AD7C}"/>
              </a:ext>
            </a:extLst>
          </p:cNvPr>
          <p:cNvSpPr>
            <a:spLocks noGrp="1"/>
          </p:cNvSpPr>
          <p:nvPr>
            <p:ph idx="1"/>
          </p:nvPr>
        </p:nvSpPr>
        <p:spPr/>
        <p:txBody>
          <a:bodyPr>
            <a:noAutofit/>
          </a:bodyPr>
          <a:lstStyle/>
          <a:p>
            <a:r>
              <a:rPr lang="en-US" sz="1800" b="1" dirty="0"/>
              <a:t>Assemblies have the following properties:</a:t>
            </a:r>
          </a:p>
          <a:p>
            <a:r>
              <a:rPr lang="en-US" sz="1800" b="1" dirty="0"/>
              <a:t>Assemblies are implemented as .exe or .</a:t>
            </a:r>
            <a:r>
              <a:rPr lang="en-US" sz="1800" b="1" dirty="0" err="1"/>
              <a:t>dll</a:t>
            </a:r>
            <a:r>
              <a:rPr lang="en-US" sz="1800" b="1" dirty="0"/>
              <a:t> files.</a:t>
            </a:r>
          </a:p>
          <a:p>
            <a:r>
              <a:rPr lang="en-US" sz="1800" b="1" dirty="0"/>
              <a:t>For libraries that target .NET Framework, you can share assemblies between applications by putting them in the global assembly cache (GAC). You must strong-name assemblies before you can include them in the GAC. For more information, see Strong-named assemblies.</a:t>
            </a:r>
          </a:p>
          <a:p>
            <a:r>
              <a:rPr lang="en-US" sz="1800" b="1" dirty="0"/>
              <a:t>Assemblies are only loaded into memory if they're required. If they aren't used, they aren't loaded. Therefore, assemblies can be an efficient way to manage resources in larger projects.</a:t>
            </a:r>
          </a:p>
          <a:p>
            <a:r>
              <a:rPr lang="en-US" sz="1800" b="1" dirty="0"/>
              <a:t>You can programmatically obtain information about an assembly by using reflection. For more information, see Reflection (C#) or Reflection (Visual Basic).</a:t>
            </a:r>
          </a:p>
          <a:p>
            <a:r>
              <a:rPr lang="en-US" sz="1800" b="1" dirty="0"/>
              <a:t>You can load an assembly just to inspect it by using the </a:t>
            </a:r>
            <a:r>
              <a:rPr lang="en-US" sz="1800" b="1" dirty="0" err="1"/>
              <a:t>MetadataLoadContext</a:t>
            </a:r>
            <a:r>
              <a:rPr lang="en-US" sz="1800" b="1" dirty="0"/>
              <a:t> class on .NET and .NET Framework. </a:t>
            </a:r>
            <a:r>
              <a:rPr lang="en-US" sz="1800" b="1" dirty="0" err="1"/>
              <a:t>MetadataLoadContext</a:t>
            </a:r>
            <a:r>
              <a:rPr lang="en-US" sz="1800" b="1" dirty="0"/>
              <a:t> replaces the </a:t>
            </a:r>
            <a:r>
              <a:rPr lang="en-US" sz="1800" b="1" dirty="0" err="1"/>
              <a:t>Assembly.ReflectionOnlyLoad</a:t>
            </a:r>
            <a:r>
              <a:rPr lang="en-US" sz="1800" b="1" dirty="0"/>
              <a:t> methods.</a:t>
            </a:r>
            <a:br>
              <a:rPr lang="en-US" sz="1400" b="1" dirty="0"/>
            </a:br>
            <a:endParaRPr lang="en-US" sz="1400" b="1" dirty="0"/>
          </a:p>
        </p:txBody>
      </p:sp>
    </p:spTree>
    <p:extLst>
      <p:ext uri="{BB962C8B-B14F-4D97-AF65-F5344CB8AC3E}">
        <p14:creationId xmlns:p14="http://schemas.microsoft.com/office/powerpoint/2010/main" val="2451052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Global Assembly Cache (GAC)</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17</a:t>
            </a:fld>
            <a:endParaRPr lang="en-IN"/>
          </a:p>
        </p:txBody>
      </p:sp>
      <p:sp>
        <p:nvSpPr>
          <p:cNvPr id="8" name="Content Placeholder 7">
            <a:extLst>
              <a:ext uri="{FF2B5EF4-FFF2-40B4-BE49-F238E27FC236}">
                <a16:creationId xmlns:a16="http://schemas.microsoft.com/office/drawing/2014/main" id="{DF55908E-78F9-5E51-5EBC-0707FE37AD7C}"/>
              </a:ext>
            </a:extLst>
          </p:cNvPr>
          <p:cNvSpPr>
            <a:spLocks noGrp="1"/>
          </p:cNvSpPr>
          <p:nvPr>
            <p:ph idx="1"/>
          </p:nvPr>
        </p:nvSpPr>
        <p:spPr/>
        <p:txBody>
          <a:bodyPr>
            <a:normAutofit lnSpcReduction="10000"/>
          </a:bodyPr>
          <a:lstStyle/>
          <a:p>
            <a:r>
              <a:rPr lang="en-US" dirty="0"/>
              <a:t>Each computer where the Common Language Runtime is installed has a machine-wide code cache called the Global Assembly Cache. The Global Assembly Cache stores assemblies specifically designated to be shared by several applications on the computer.</a:t>
            </a:r>
          </a:p>
          <a:p>
            <a:r>
              <a:rPr lang="en-US" dirty="0"/>
              <a:t>You should share assemblies by installing them into the Global Assembly Cache only when you need to. As a general guideline, keep assembly dependencies private, and locate assemblies in the application directory unless sharing an assembly is explicitly required. In addition, it is not necessary to install assemblies into the Global Assembly Cache to make them accessible to COM interop or unmanaged code.</a:t>
            </a:r>
          </a:p>
        </p:txBody>
      </p:sp>
    </p:spTree>
    <p:extLst>
      <p:ext uri="{BB962C8B-B14F-4D97-AF65-F5344CB8AC3E}">
        <p14:creationId xmlns:p14="http://schemas.microsoft.com/office/powerpoint/2010/main" val="4203797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18</a:t>
            </a:fld>
            <a:endParaRPr lang="en-IN"/>
          </a:p>
        </p:txBody>
      </p:sp>
      <p:sp>
        <p:nvSpPr>
          <p:cNvPr id="8" name="Content Placeholder 7">
            <a:extLst>
              <a:ext uri="{FF2B5EF4-FFF2-40B4-BE49-F238E27FC236}">
                <a16:creationId xmlns:a16="http://schemas.microsoft.com/office/drawing/2014/main" id="{DF55908E-78F9-5E51-5EBC-0707FE37AD7C}"/>
              </a:ext>
            </a:extLst>
          </p:cNvPr>
          <p:cNvSpPr>
            <a:spLocks noGrp="1"/>
          </p:cNvSpPr>
          <p:nvPr>
            <p:ph idx="1"/>
          </p:nvPr>
        </p:nvSpPr>
        <p:spPr/>
        <p:txBody>
          <a:bodyPr/>
          <a:lstStyle/>
          <a:p>
            <a:r>
              <a:rPr lang="en-US" dirty="0">
                <a:hlinkClick r:id="rId2"/>
              </a:rPr>
              <a:t>https://csharp-video-tutorials.blogspot.com/2012/07/net-program-execution-part-1.html</a:t>
            </a:r>
            <a:endParaRPr lang="en-US" dirty="0"/>
          </a:p>
          <a:p>
            <a:r>
              <a:rPr lang="en-US" dirty="0"/>
              <a:t>https://www.geeksforgeeks.org/what-is-reflection-in-c-sharp/</a:t>
            </a:r>
          </a:p>
        </p:txBody>
      </p:sp>
    </p:spTree>
    <p:extLst>
      <p:ext uri="{BB962C8B-B14F-4D97-AF65-F5344CB8AC3E}">
        <p14:creationId xmlns:p14="http://schemas.microsoft.com/office/powerpoint/2010/main" val="231469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9131"/>
            <a:ext cx="9144000" cy="935575"/>
          </a:xfrm>
        </p:spPr>
        <p:txBody>
          <a:bodyPr>
            <a:normAutofit fontScale="90000"/>
          </a:bodyPr>
          <a:lstStyle/>
          <a:p>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err="1">
                <a:latin typeface="Arial" panose="020B0604020202020204" pitchFamily="34" charset="0"/>
                <a:cs typeface="Arial" panose="020B0604020202020204" pitchFamily="34" charset="0"/>
              </a:rPr>
              <a:t>Raghu</a:t>
            </a:r>
            <a:r>
              <a:rPr lang="en-IN" b="1" dirty="0">
                <a:latin typeface="Arial" panose="020B0604020202020204" pitchFamily="34" charset="0"/>
                <a:cs typeface="Arial" panose="020B0604020202020204" pitchFamily="34" charset="0"/>
              </a:rPr>
              <a:t>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19</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550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27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20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sz="2900" b="1" dirty="0">
                <a:latin typeface="Arial" panose="020B0604020202020204" pitchFamily="34" charset="0"/>
                <a:cs typeface="Arial" panose="020B0604020202020204" pitchFamily="34" charset="0"/>
              </a:rPr>
              <a:t>Consultancy </a:t>
            </a:r>
            <a:r>
              <a:rPr lang="en-IN" dirty="0">
                <a:latin typeface="Arial" panose="020B0604020202020204" pitchFamily="34" charset="0"/>
                <a:cs typeface="Arial" panose="020B0604020202020204" pitchFamily="34" charset="0"/>
              </a:rPr>
              <a:t>– Consultant to vendor of Atal Tinkering Lab/ECIL-ECIT, </a:t>
            </a:r>
            <a:r>
              <a:rPr lang="en-IN" sz="2700" dirty="0" err="1">
                <a:latin typeface="Arial" panose="020B0604020202020204" pitchFamily="34" charset="0"/>
                <a:cs typeface="Arial" panose="020B0604020202020204" pitchFamily="34" charset="0"/>
              </a:rPr>
              <a:t>Incarnus</a:t>
            </a:r>
            <a:r>
              <a:rPr lang="en-IN" sz="2700" dirty="0">
                <a:latin typeface="Arial" panose="020B0604020202020204" pitchFamily="34" charset="0"/>
                <a:cs typeface="Arial" panose="020B0604020202020204" pitchFamily="34" charset="0"/>
              </a:rPr>
              <a:t> – Healthcare Service Provider, </a:t>
            </a:r>
            <a:r>
              <a:rPr lang="en-US" sz="2700" dirty="0">
                <a:latin typeface="Arial" panose="020B0604020202020204" pitchFamily="34" charset="0"/>
                <a:cs typeface="Arial" panose="020B0604020202020204" pitchFamily="34" charset="0"/>
              </a:rPr>
              <a:t>Automation Spectrum Pty </a:t>
            </a:r>
            <a:r>
              <a:rPr lang="en-US" sz="2700" dirty="0" err="1">
                <a:latin typeface="Arial" panose="020B0604020202020204" pitchFamily="34" charset="0"/>
                <a:cs typeface="Arial" panose="020B0604020202020204" pitchFamily="34" charset="0"/>
              </a:rPr>
              <a:t>Ltd,Australia</a:t>
            </a:r>
            <a:r>
              <a:rPr lang="en-US" sz="2700" dirty="0">
                <a:latin typeface="Arial" panose="020B0604020202020204" pitchFamily="34" charset="0"/>
                <a:cs typeface="Arial" panose="020B0604020202020204" pitchFamily="34" charset="0"/>
              </a:rPr>
              <a:t>,</a:t>
            </a:r>
            <a:r>
              <a:rPr lang="en-IN" sz="2700" dirty="0">
                <a:latin typeface="Arial" panose="020B0604020202020204" pitchFamily="34" charset="0"/>
                <a:cs typeface="Arial" panose="020B0604020202020204" pitchFamily="34" charset="0"/>
              </a:rPr>
              <a:t>Tech </a:t>
            </a:r>
            <a:r>
              <a:rPr lang="en-IN" sz="2700" dirty="0" err="1">
                <a:latin typeface="Arial" panose="020B0604020202020204" pitchFamily="34" charset="0"/>
                <a:cs typeface="Arial" panose="020B0604020202020204" pitchFamily="34" charset="0"/>
              </a:rPr>
              <a:t>Varaha,Bengaluru</a:t>
            </a:r>
            <a:endParaRPr lang="en-IN" sz="27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Java,Python,C#,.</a:t>
            </a:r>
            <a:r>
              <a:rPr lang="en-IN" dirty="0" err="1">
                <a:latin typeface="Arial" panose="020B0604020202020204" pitchFamily="34" charset="0"/>
                <a:cs typeface="Arial" panose="020B0604020202020204" pitchFamily="34" charset="0"/>
              </a:rPr>
              <a:t>Net,Web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Intelligence,Blockchain</a:t>
            </a:r>
            <a:r>
              <a:rPr lang="en-IN" dirty="0">
                <a:latin typeface="Arial" panose="020B0604020202020204" pitchFamily="34" charset="0"/>
                <a:cs typeface="Arial" panose="020B0604020202020204" pitchFamily="34" charset="0"/>
              </a:rPr>
              <a:t> and ERP</a:t>
            </a:r>
          </a:p>
          <a:p>
            <a:r>
              <a:rPr lang="en-IN" b="1" dirty="0">
                <a:latin typeface="Arial" panose="020B0604020202020204" pitchFamily="34" charset="0"/>
                <a:cs typeface="Arial" panose="020B0604020202020204" pitchFamily="34" charset="0"/>
              </a:rPr>
              <a:t>Corporate 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iLink,Sony,IQVIA,ITC</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Infotech,Philips,L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system,Netwoven,SkillUpRight</a:t>
            </a:r>
            <a:endParaRPr lang="en-IN" dirty="0">
              <a:latin typeface="Arial" panose="020B0604020202020204" pitchFamily="34" charset="0"/>
              <a:cs typeface="Arial" panose="020B0604020202020204" pitchFamily="34" charset="0"/>
            </a:endParaRPr>
          </a:p>
          <a:p>
            <a:r>
              <a:rPr lang="en-IN" sz="2700" b="1" dirty="0">
                <a:latin typeface="Arial" panose="020B0604020202020204" pitchFamily="34" charset="0"/>
                <a:cs typeface="Arial" panose="020B0604020202020204" pitchFamily="34" charset="0"/>
              </a:rPr>
              <a:t>Academic Customers </a:t>
            </a:r>
            <a:r>
              <a:rPr lang="en-IN" dirty="0">
                <a:latin typeface="Arial" panose="020B0604020202020204" pitchFamily="34" charset="0"/>
                <a:cs typeface="Arial" panose="020B0604020202020204" pitchFamily="34" charset="0"/>
              </a:rPr>
              <a:t>- BGS-</a:t>
            </a:r>
            <a:r>
              <a:rPr lang="en-IN" dirty="0" err="1">
                <a:latin typeface="Arial" panose="020B0604020202020204" pitchFamily="34" charset="0"/>
                <a:cs typeface="Arial" panose="020B0604020202020204" pitchFamily="34" charset="0"/>
              </a:rPr>
              <a:t>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Engineering </a:t>
            </a:r>
            <a:r>
              <a:rPr lang="en-IN" dirty="0" err="1">
                <a:latin typeface="Arial" panose="020B0604020202020204" pitchFamily="34" charset="0"/>
                <a:cs typeface="Arial" panose="020B0604020202020204" pitchFamily="34" charset="0"/>
              </a:rPr>
              <a:t>College,Dayanand</a:t>
            </a:r>
            <a:r>
              <a:rPr lang="en-IN" dirty="0">
                <a:latin typeface="Arial" panose="020B0604020202020204" pitchFamily="34" charset="0"/>
                <a:cs typeface="Arial" panose="020B0604020202020204" pitchFamily="34" charset="0"/>
              </a:rPr>
              <a:t> Sagar </a:t>
            </a:r>
            <a:r>
              <a:rPr lang="en-IN" dirty="0" err="1">
                <a:latin typeface="Arial" panose="020B0604020202020204" pitchFamily="34" charset="0"/>
                <a:cs typeface="Arial" panose="020B0604020202020204" pitchFamily="34" charset="0"/>
              </a:rPr>
              <a:t>University,Acharya</a:t>
            </a:r>
            <a:r>
              <a:rPr lang="en-IN" dirty="0">
                <a:latin typeface="Arial" panose="020B0604020202020204" pitchFamily="34" charset="0"/>
                <a:cs typeface="Arial" panose="020B0604020202020204" pitchFamily="34" charset="0"/>
              </a:rPr>
              <a:t> Institute of </a:t>
            </a:r>
            <a:r>
              <a:rPr lang="en-IN" dirty="0" err="1">
                <a:latin typeface="Arial" panose="020B0604020202020204" pitchFamily="34" charset="0"/>
                <a:cs typeface="Arial" panose="020B0604020202020204" pitchFamily="34" charset="0"/>
              </a:rPr>
              <a:t>Technology,NIE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Mysore,NIT</a:t>
            </a:r>
            <a:r>
              <a:rPr lang="en-IN" dirty="0">
                <a:latin typeface="Arial" panose="020B0604020202020204" pitchFamily="34" charset="0"/>
                <a:cs typeface="Arial" panose="020B0604020202020204" pitchFamily="34" charset="0"/>
              </a:rPr>
              <a:t>-Imphal, AMC College, </a:t>
            </a:r>
            <a:r>
              <a:rPr lang="en-IN" dirty="0" err="1">
                <a:latin typeface="Arial" panose="020B0604020202020204" pitchFamily="34" charset="0"/>
                <a:cs typeface="Arial" panose="020B0604020202020204" pitchFamily="34" charset="0"/>
              </a:rPr>
              <a:t>Kristu</a:t>
            </a:r>
            <a:r>
              <a:rPr lang="en-IN" dirty="0">
                <a:latin typeface="Arial" panose="020B0604020202020204" pitchFamily="34" charset="0"/>
                <a:cs typeface="Arial" panose="020B0604020202020204" pitchFamily="34" charset="0"/>
              </a:rPr>
              <a:t> Jayanti </a:t>
            </a:r>
            <a:r>
              <a:rPr lang="en-IN" dirty="0" err="1">
                <a:latin typeface="Arial" panose="020B0604020202020204" pitchFamily="34" charset="0"/>
                <a:cs typeface="Arial" panose="020B0604020202020204" pitchFamily="34" charset="0"/>
              </a:rPr>
              <a:t>College,SIT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Tumakuru,etc</a:t>
            </a:r>
            <a:endParaRPr lang="en-IN" dirty="0">
              <a:latin typeface="Arial" panose="020B0604020202020204" pitchFamily="34" charset="0"/>
              <a:cs typeface="Arial" panose="020B0604020202020204" pitchFamily="34" charset="0"/>
            </a:endParaRP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Introduction to .NET</a:t>
            </a:r>
          </a:p>
          <a:p>
            <a:r>
              <a:rPr lang="en-IN" dirty="0">
                <a:latin typeface="Arial" panose="020B0604020202020204" pitchFamily="34" charset="0"/>
                <a:cs typeface="Arial" panose="020B0604020202020204" pitchFamily="34" charset="0"/>
              </a:rPr>
              <a:t>Application Execution</a:t>
            </a:r>
          </a:p>
          <a:p>
            <a:r>
              <a:rPr lang="en-IN" dirty="0">
                <a:latin typeface="Arial" panose="020B0604020202020204" pitchFamily="34" charset="0"/>
                <a:cs typeface="Arial" panose="020B0604020202020204" pitchFamily="34" charset="0"/>
              </a:rPr>
              <a:t>Assemblies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.NET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20000"/>
          </a:bodyPr>
          <a:lstStyle/>
          <a:p>
            <a:r>
              <a:rPr lang="en-US" b="1" i="0" dirty="0">
                <a:solidFill>
                  <a:srgbClr val="212529"/>
                </a:solidFill>
                <a:effectLst/>
                <a:latin typeface="Segoe UI" panose="020B0502040204020203" pitchFamily="34" charset="0"/>
              </a:rPr>
              <a:t>.NET </a:t>
            </a:r>
            <a:r>
              <a:rPr lang="en-US" b="0" i="0" dirty="0">
                <a:solidFill>
                  <a:srgbClr val="212529"/>
                </a:solidFill>
                <a:effectLst/>
                <a:latin typeface="Segoe UI" panose="020B0502040204020203" pitchFamily="34" charset="0"/>
              </a:rPr>
              <a:t>is a free, cross-platform, open source developer platform for building many different types of applications.</a:t>
            </a:r>
          </a:p>
          <a:p>
            <a:r>
              <a:rPr lang="en-US" b="0" i="0" dirty="0">
                <a:solidFill>
                  <a:srgbClr val="212529"/>
                </a:solidFill>
                <a:effectLst/>
                <a:latin typeface="Segoe UI" panose="020B0502040204020203" pitchFamily="34" charset="0"/>
              </a:rPr>
              <a:t>With .NET, you can use multiple languages, editors, and libraries to build for web, mobile, desktop, games, IoT, and more.</a:t>
            </a:r>
            <a:endParaRPr lang="en-US" dirty="0">
              <a:solidFill>
                <a:srgbClr val="212529"/>
              </a:solidFill>
              <a:latin typeface="Segoe UI" panose="020B0502040204020203" pitchFamily="34" charset="0"/>
            </a:endParaRPr>
          </a:p>
          <a:p>
            <a:pPr algn="l"/>
            <a:r>
              <a:rPr lang="en-US" b="1" i="0" dirty="0">
                <a:solidFill>
                  <a:srgbClr val="212529"/>
                </a:solidFill>
                <a:effectLst/>
                <a:latin typeface="Segoe UI" panose="020B0502040204020203" pitchFamily="34" charset="0"/>
              </a:rPr>
              <a:t>Languages</a:t>
            </a:r>
          </a:p>
          <a:p>
            <a:pPr algn="l"/>
            <a:r>
              <a:rPr lang="en-US" b="0" i="0" dirty="0">
                <a:solidFill>
                  <a:srgbClr val="212529"/>
                </a:solidFill>
                <a:effectLst/>
                <a:latin typeface="Segoe UI" panose="020B0502040204020203" pitchFamily="34" charset="0"/>
              </a:rPr>
              <a:t>You can write .NET apps in C#, F#, or Visual Basic.</a:t>
            </a:r>
          </a:p>
          <a:p>
            <a:pPr algn="l">
              <a:buFont typeface="Arial" panose="020B0604020202020204" pitchFamily="34" charset="0"/>
              <a:buChar char="•"/>
            </a:pPr>
            <a:r>
              <a:rPr lang="en-US" b="0" i="0" dirty="0">
                <a:solidFill>
                  <a:srgbClr val="212529"/>
                </a:solidFill>
                <a:effectLst/>
                <a:latin typeface="Segoe UI" panose="020B0502040204020203" pitchFamily="34" charset="0"/>
              </a:rPr>
              <a:t>C# is a simple, modern, object-oriented, and type-safe programming language.</a:t>
            </a:r>
          </a:p>
          <a:p>
            <a:pPr algn="l">
              <a:buFont typeface="Arial" panose="020B0604020202020204" pitchFamily="34" charset="0"/>
              <a:buChar char="•"/>
            </a:pPr>
            <a:r>
              <a:rPr lang="en-US" b="0" i="0" dirty="0">
                <a:solidFill>
                  <a:srgbClr val="212529"/>
                </a:solidFill>
                <a:effectLst/>
                <a:latin typeface="Segoe UI" panose="020B0502040204020203" pitchFamily="34" charset="0"/>
              </a:rPr>
              <a:t>F# is a programming language that makes it easy to write succinct, robust, and performant code.</a:t>
            </a:r>
          </a:p>
          <a:p>
            <a:pPr algn="l">
              <a:buFont typeface="Arial" panose="020B0604020202020204" pitchFamily="34" charset="0"/>
              <a:buChar char="•"/>
            </a:pPr>
            <a:r>
              <a:rPr lang="en-US" b="0" i="0" dirty="0">
                <a:solidFill>
                  <a:srgbClr val="212529"/>
                </a:solidFill>
                <a:effectLst/>
                <a:latin typeface="Segoe UI" panose="020B0502040204020203" pitchFamily="34" charset="0"/>
              </a:rPr>
              <a:t>Visual Basic is an approachable language with a simple syntax for building type-safe, object-oriented apps.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spTree>
    <p:extLst>
      <p:ext uri="{BB962C8B-B14F-4D97-AF65-F5344CB8AC3E}">
        <p14:creationId xmlns:p14="http://schemas.microsoft.com/office/powerpoint/2010/main" val="1806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.NET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US" b="1" i="0" dirty="0">
                <a:solidFill>
                  <a:srgbClr val="212529"/>
                </a:solidFill>
                <a:effectLst/>
                <a:latin typeface="Segoe UI" panose="020B0502040204020203" pitchFamily="34" charset="0"/>
              </a:rPr>
              <a:t>Cross Platform</a:t>
            </a:r>
          </a:p>
          <a:p>
            <a:pPr algn="l"/>
            <a:r>
              <a:rPr lang="en-US" b="0" i="0" dirty="0">
                <a:solidFill>
                  <a:srgbClr val="212529"/>
                </a:solidFill>
                <a:effectLst/>
                <a:latin typeface="Segoe UI" panose="020B0502040204020203" pitchFamily="34" charset="0"/>
              </a:rPr>
              <a:t>Whether you're working in C#, F#, or Visual Basic, your code will run natively on any compatible operating system. You can build many types of apps with .NET. Some are cross-platform, and some target a specific set of operating systems and devices.</a:t>
            </a:r>
          </a:p>
          <a:p>
            <a:r>
              <a:rPr lang="en-US" b="1" i="0" dirty="0">
                <a:solidFill>
                  <a:srgbClr val="212529"/>
                </a:solidFill>
                <a:effectLst/>
                <a:latin typeface="Segoe UI" panose="020B0502040204020203" pitchFamily="34" charset="0"/>
              </a:rPr>
              <a:t>One consistent API</a:t>
            </a:r>
          </a:p>
          <a:p>
            <a:r>
              <a:rPr lang="en-US" b="0" i="0" dirty="0">
                <a:solidFill>
                  <a:srgbClr val="212529"/>
                </a:solidFill>
                <a:effectLst/>
                <a:latin typeface="Segoe UI" panose="020B0502040204020203" pitchFamily="34" charset="0"/>
              </a:rPr>
              <a:t>.NET provides a standard set of base class libraries and APIs that are common to all .NET applications.</a:t>
            </a:r>
            <a:endParaRPr lang="en-US" b="1" i="0" dirty="0">
              <a:solidFill>
                <a:srgbClr val="212529"/>
              </a:solidFill>
              <a:effectLst/>
              <a:latin typeface="Segoe UI" panose="020B0502040204020203" pitchFamily="34" charset="0"/>
            </a:endParaRPr>
          </a:p>
          <a:p>
            <a:pPr algn="l"/>
            <a:endParaRPr lang="en-US" b="0" i="0" dirty="0">
              <a:solidFill>
                <a:srgbClr val="212529"/>
              </a:solidFill>
              <a:effectLst/>
              <a:latin typeface="Segoe UI" panose="020B0502040204020203"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spTree>
    <p:extLst>
      <p:ext uri="{BB962C8B-B14F-4D97-AF65-F5344CB8AC3E}">
        <p14:creationId xmlns:p14="http://schemas.microsoft.com/office/powerpoint/2010/main" val="132153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.NET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b="1" i="0" dirty="0">
                <a:solidFill>
                  <a:srgbClr val="212529"/>
                </a:solidFill>
                <a:effectLst/>
                <a:latin typeface="Segoe UI" panose="020B0502040204020203" pitchFamily="34" charset="0"/>
              </a:rPr>
              <a:t>One consistent API</a:t>
            </a:r>
          </a:p>
          <a:p>
            <a:r>
              <a:rPr lang="en-US" b="0" i="0" dirty="0">
                <a:solidFill>
                  <a:srgbClr val="212529"/>
                </a:solidFill>
                <a:effectLst/>
                <a:latin typeface="Segoe UI" panose="020B0502040204020203" pitchFamily="34" charset="0"/>
              </a:rPr>
              <a:t>.NET provides a standard set of base class libraries and APIs that are common to all .NET applications.</a:t>
            </a:r>
            <a:endParaRPr lang="en-US" b="1" i="0" dirty="0">
              <a:solidFill>
                <a:srgbClr val="212529"/>
              </a:solidFill>
              <a:effectLst/>
              <a:latin typeface="Segoe UI" panose="020B0502040204020203" pitchFamily="34" charset="0"/>
            </a:endParaRPr>
          </a:p>
          <a:p>
            <a:pPr algn="l"/>
            <a:r>
              <a:rPr lang="en-US" b="0" i="0" dirty="0">
                <a:solidFill>
                  <a:srgbClr val="212529"/>
                </a:solidFill>
                <a:effectLst/>
                <a:latin typeface="Segoe UI" panose="020B0502040204020203" pitchFamily="34" charset="0"/>
              </a:rPr>
              <a:t>Each app model can also expose additional APIs that are specific to the operating systems it runs on, or the capabilities it provides. For example, ASP.NET is the cross-platform web framework that provides additional APIs for building web apps that run on Linux or Windows.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spTree>
    <p:extLst>
      <p:ext uri="{BB962C8B-B14F-4D97-AF65-F5344CB8AC3E}">
        <p14:creationId xmlns:p14="http://schemas.microsoft.com/office/powerpoint/2010/main" val="343520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.NET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US" b="1" i="0" dirty="0">
                <a:solidFill>
                  <a:srgbClr val="212529"/>
                </a:solidFill>
                <a:effectLst/>
                <a:latin typeface="Segoe UI" panose="020B0502040204020203" pitchFamily="34" charset="0"/>
              </a:rPr>
              <a:t>Libraries</a:t>
            </a:r>
          </a:p>
          <a:p>
            <a:pPr algn="l"/>
            <a:r>
              <a:rPr lang="en-US" b="0" i="0" dirty="0">
                <a:solidFill>
                  <a:srgbClr val="212529"/>
                </a:solidFill>
                <a:effectLst/>
                <a:latin typeface="Segoe UI" panose="020B0502040204020203" pitchFamily="34" charset="0"/>
              </a:rPr>
              <a:t>To extend functionality, Microsoft and others maintain a healthy .NET package ecosystem.</a:t>
            </a:r>
          </a:p>
          <a:p>
            <a:pPr algn="l"/>
            <a:r>
              <a:rPr lang="en-US" b="0" i="0" u="sng" dirty="0">
                <a:solidFill>
                  <a:srgbClr val="512BD4"/>
                </a:solidFill>
                <a:effectLst/>
                <a:latin typeface="Segoe UI" panose="020B0502040204020203" pitchFamily="34" charset="0"/>
                <a:hlinkClick r:id="rId2"/>
              </a:rPr>
              <a:t>NuGet</a:t>
            </a:r>
            <a:r>
              <a:rPr lang="en-US" b="0" i="0" dirty="0">
                <a:solidFill>
                  <a:srgbClr val="212529"/>
                </a:solidFill>
                <a:effectLst/>
                <a:latin typeface="Segoe UI" panose="020B0502040204020203" pitchFamily="34" charset="0"/>
              </a:rPr>
              <a:t> is a package manager built specifically for .NET that contains over 100,000 packages.</a:t>
            </a:r>
          </a:p>
          <a:p>
            <a:pPr algn="l"/>
            <a:r>
              <a:rPr lang="en-US" b="1" i="0" dirty="0">
                <a:solidFill>
                  <a:srgbClr val="212529"/>
                </a:solidFill>
                <a:effectLst/>
                <a:latin typeface="Segoe UI" panose="020B0502040204020203" pitchFamily="34" charset="0"/>
              </a:rPr>
              <a:t>Application models</a:t>
            </a:r>
          </a:p>
          <a:p>
            <a:r>
              <a:rPr lang="en-US" dirty="0">
                <a:solidFill>
                  <a:srgbClr val="212529"/>
                </a:solidFill>
                <a:latin typeface="Segoe UI" panose="020B0502040204020203" pitchFamily="34" charset="0"/>
              </a:rPr>
              <a:t>You can build many types of apps with .NET. To help you build apps faster, app models are built on top of the base libraries.</a:t>
            </a:r>
          </a:p>
          <a:p>
            <a:pPr algn="l"/>
            <a:endParaRPr lang="en-US" b="0" i="0" dirty="0">
              <a:solidFill>
                <a:srgbClr val="212529"/>
              </a:solidFill>
              <a:effectLst/>
              <a:latin typeface="Segoe UI" panose="020B0502040204020203"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spTree>
    <p:extLst>
      <p:ext uri="{BB962C8B-B14F-4D97-AF65-F5344CB8AC3E}">
        <p14:creationId xmlns:p14="http://schemas.microsoft.com/office/powerpoint/2010/main" val="204350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.NET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US" b="1" i="0" dirty="0">
                <a:solidFill>
                  <a:srgbClr val="212529"/>
                </a:solidFill>
                <a:effectLst/>
                <a:latin typeface="Segoe UI" panose="020B0502040204020203" pitchFamily="34" charset="0"/>
              </a:rPr>
              <a:t>Application models</a:t>
            </a:r>
          </a:p>
          <a:p>
            <a:pPr algn="l"/>
            <a:endParaRPr lang="en-US" b="0" i="0" dirty="0">
              <a:solidFill>
                <a:srgbClr val="212529"/>
              </a:solidFill>
              <a:effectLst/>
              <a:latin typeface="Segoe UI" panose="020B0502040204020203"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pic>
        <p:nvPicPr>
          <p:cNvPr id="6" name="Picture 5">
            <a:extLst>
              <a:ext uri="{FF2B5EF4-FFF2-40B4-BE49-F238E27FC236}">
                <a16:creationId xmlns:a16="http://schemas.microsoft.com/office/drawing/2014/main" id="{C57A901C-89D5-3E33-1190-1063790B8DF2}"/>
              </a:ext>
            </a:extLst>
          </p:cNvPr>
          <p:cNvPicPr>
            <a:picLocks noChangeAspect="1"/>
          </p:cNvPicPr>
          <p:nvPr/>
        </p:nvPicPr>
        <p:blipFill>
          <a:blip r:embed="rId2"/>
          <a:stretch>
            <a:fillRect/>
          </a:stretch>
        </p:blipFill>
        <p:spPr>
          <a:xfrm>
            <a:off x="904381" y="2309604"/>
            <a:ext cx="10515600" cy="3791145"/>
          </a:xfrm>
          <a:prstGeom prst="rect">
            <a:avLst/>
          </a:prstGeom>
        </p:spPr>
      </p:pic>
    </p:spTree>
    <p:extLst>
      <p:ext uri="{BB962C8B-B14F-4D97-AF65-F5344CB8AC3E}">
        <p14:creationId xmlns:p14="http://schemas.microsoft.com/office/powerpoint/2010/main" val="372488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.NET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US" b="1" i="0" dirty="0">
                <a:solidFill>
                  <a:srgbClr val="212529"/>
                </a:solidFill>
                <a:effectLst/>
                <a:latin typeface="Segoe UI" panose="020B0502040204020203" pitchFamily="34" charset="0"/>
              </a:rPr>
              <a:t>Download and Install</a:t>
            </a:r>
          </a:p>
          <a:p>
            <a:pPr algn="l"/>
            <a:r>
              <a:rPr lang="en-US" b="0" i="0" dirty="0">
                <a:solidFill>
                  <a:srgbClr val="212529"/>
                </a:solidFill>
                <a:effectLst/>
                <a:latin typeface="Segoe UI" panose="020B0502040204020203" pitchFamily="34" charset="0"/>
              </a:rPr>
              <a:t>To start building .NET apps, download and install the .NET SDK (Software Development Kit).</a:t>
            </a:r>
          </a:p>
          <a:p>
            <a:pPr algn="l"/>
            <a:r>
              <a:rPr lang="en-US" b="0" i="0" dirty="0">
                <a:solidFill>
                  <a:srgbClr val="212529"/>
                </a:solidFill>
                <a:effectLst/>
                <a:latin typeface="Segoe UI" panose="020B0502040204020203" pitchFamily="34" charset="0"/>
                <a:hlinkClick r:id="rId2"/>
              </a:rPr>
              <a:t>https://dotnet.microsoft.com/en-us/learn/dotnet/hello-world-tutorial/install</a:t>
            </a:r>
            <a:endParaRPr lang="en-US" dirty="0">
              <a:solidFill>
                <a:srgbClr val="212529"/>
              </a:solidFill>
              <a:latin typeface="Segoe UI" panose="020B0502040204020203" pitchFamily="34" charset="0"/>
            </a:endParaRPr>
          </a:p>
          <a:p>
            <a:r>
              <a:rPr lang="en-US" b="0" i="0" dirty="0">
                <a:solidFill>
                  <a:srgbClr val="212529"/>
                </a:solidFill>
                <a:effectLst/>
                <a:latin typeface="Segoe UI" panose="020B0502040204020203" pitchFamily="34" charset="0"/>
              </a:rPr>
              <a:t>Check everything installed correctly</a:t>
            </a:r>
          </a:p>
          <a:p>
            <a:pPr algn="l"/>
            <a:r>
              <a:rPr lang="en-US" b="0" i="0" dirty="0">
                <a:solidFill>
                  <a:srgbClr val="212529"/>
                </a:solidFill>
                <a:effectLst/>
                <a:latin typeface="Segoe UI" panose="020B0502040204020203" pitchFamily="34" charset="0"/>
              </a:rPr>
              <a:t>Type </a:t>
            </a:r>
            <a:r>
              <a:rPr lang="en-US" b="1" i="0" dirty="0">
                <a:solidFill>
                  <a:srgbClr val="212529"/>
                </a:solidFill>
                <a:effectLst/>
                <a:latin typeface="Segoe UI" panose="020B0502040204020203" pitchFamily="34" charset="0"/>
              </a:rPr>
              <a:t>dotnet</a:t>
            </a:r>
            <a:r>
              <a:rPr lang="en-US" b="0" i="0" dirty="0">
                <a:solidFill>
                  <a:srgbClr val="212529"/>
                </a:solidFill>
                <a:effectLst/>
                <a:latin typeface="Segoe UI" panose="020B0502040204020203" pitchFamily="34" charset="0"/>
              </a:rPr>
              <a:t> in command prompt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9</a:t>
            </a:fld>
            <a:endParaRPr lang="en-IN"/>
          </a:p>
        </p:txBody>
      </p:sp>
    </p:spTree>
    <p:extLst>
      <p:ext uri="{BB962C8B-B14F-4D97-AF65-F5344CB8AC3E}">
        <p14:creationId xmlns:p14="http://schemas.microsoft.com/office/powerpoint/2010/main" val="176747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11746</TotalTime>
  <Words>1254</Words>
  <Application>Microsoft Office PowerPoint</Application>
  <PresentationFormat>Widescreen</PresentationFormat>
  <Paragraphs>126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Segoe UI</vt:lpstr>
      <vt:lpstr>Office Theme</vt:lpstr>
      <vt:lpstr>Introduction to .NET</vt:lpstr>
      <vt:lpstr>Introduction</vt:lpstr>
      <vt:lpstr>Topics</vt:lpstr>
      <vt:lpstr>Introduction to .NET</vt:lpstr>
      <vt:lpstr>Introduction to .NET</vt:lpstr>
      <vt:lpstr>Introduction to .NET</vt:lpstr>
      <vt:lpstr>Introduction to .NET</vt:lpstr>
      <vt:lpstr>Introduction to .NET</vt:lpstr>
      <vt:lpstr>Introduction to .NET</vt:lpstr>
      <vt:lpstr>Introduction to .NET</vt:lpstr>
      <vt:lpstr>Introduction to .NET</vt:lpstr>
      <vt:lpstr>Application Execution</vt:lpstr>
      <vt:lpstr>Application Execution</vt:lpstr>
      <vt:lpstr>Application Execution</vt:lpstr>
      <vt:lpstr>Assemblies in  .NET</vt:lpstr>
      <vt:lpstr>Assemblies in  .NET</vt:lpstr>
      <vt:lpstr>Global Assembly Cache (GAC)</vt:lpstr>
      <vt:lpstr>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cp:lastModifiedBy>
  <cp:revision>893</cp:revision>
  <dcterms:created xsi:type="dcterms:W3CDTF">2017-06-25T15:07:02Z</dcterms:created>
  <dcterms:modified xsi:type="dcterms:W3CDTF">2022-09-09T02:01:30Z</dcterms:modified>
</cp:coreProperties>
</file>