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7" r:id="rId3"/>
    <p:sldId id="277" r:id="rId4"/>
    <p:sldId id="257" r:id="rId5"/>
    <p:sldId id="278" r:id="rId6"/>
    <p:sldId id="279" r:id="rId7"/>
    <p:sldId id="280" r:id="rId8"/>
    <p:sldId id="275" r:id="rId9"/>
    <p:sldId id="256" r:id="rId10"/>
    <p:sldId id="258" r:id="rId11"/>
    <p:sldId id="259" r:id="rId12"/>
    <p:sldId id="262" r:id="rId13"/>
    <p:sldId id="263" r:id="rId14"/>
    <p:sldId id="270" r:id="rId15"/>
    <p:sldId id="269" r:id="rId16"/>
    <p:sldId id="271" r:id="rId17"/>
    <p:sldId id="264" r:id="rId18"/>
    <p:sldId id="265" r:id="rId19"/>
    <p:sldId id="276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t Sagu" initials="AS" lastIdx="1" clrIdx="0">
    <p:extLst>
      <p:ext uri="{19B8F6BF-5375-455C-9EA6-DF929625EA0E}">
        <p15:presenceInfo xmlns:p15="http://schemas.microsoft.com/office/powerpoint/2012/main" userId="S::sagu@amit51.onmicrosoft.com::9b7b6793-05ad-4607-aeb1-cb1f5b5370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2C3A-5AA7-4855-A77C-D6D711B38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C6D50-59BF-48BB-99A9-4704006CC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D84AD-B986-45F2-A3A6-C0FA8245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9558-0253-4AA1-8FD2-6B7D033C1D8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8697B-886F-4B6A-A845-DD4CC3A3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8E643-D003-48F5-83F4-2B4C0CCC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2A55-A763-44D2-83DF-EE94C1A9B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9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1B72-9082-42AA-9D49-3501A5C8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3D618-6C2D-451D-87DD-90C57302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DFCB2-404F-4065-9B60-8A7E9F17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9558-0253-4AA1-8FD2-6B7D033C1D8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0C047-72AF-4923-942A-D9AC85671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12500-3B52-454B-B7E4-BAFD6118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2A55-A763-44D2-83DF-EE94C1A9B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9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CE30A-4D3F-43E7-ADC7-20B739B44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7ECC5-1E64-4B51-B8B3-7DF24C899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E26D8-E40C-402C-815D-56AAB636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9558-0253-4AA1-8FD2-6B7D033C1D8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432AD-9201-4FA1-8CB9-9520A49F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7789D-328E-4AC8-95DD-BF5F8682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2A55-A763-44D2-83DF-EE94C1A9B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8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F746-4E56-47AC-B788-3C05DAE3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9B56-71F8-4E0F-B42E-A975850B3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BC0B4-E61B-45B4-82F1-989EE9FC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9558-0253-4AA1-8FD2-6B7D033C1D8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7AC75-2F60-4E72-ABBB-E3DE91AD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7151-F2AE-4504-B106-45AF633B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2A55-A763-44D2-83DF-EE94C1A9B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6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C96F-E6C8-4DF0-AF72-89C4F551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38AB4-72EF-4DF5-A7D2-8DA1297EC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977B6-B0CE-4AD6-9C42-5D5FC2E2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9558-0253-4AA1-8FD2-6B7D033C1D8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5F882-AB08-4DE7-8556-F3708DA7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B5D70-6E86-4F84-85C4-3CF4BEE8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2A55-A763-44D2-83DF-EE94C1A9B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5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1693-C3F8-497C-BBB9-858E8271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CD30C-A169-4587-AC29-27934EE1E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D247C-4CFD-47C5-8500-17AF6B35C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C2DB6-6AF6-47FA-9488-CD85A3B3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9558-0253-4AA1-8FD2-6B7D033C1D8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E6A38-2EBF-4814-829A-1E2AC3F1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F0745-58D8-4E5C-9125-B464E65A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2A55-A763-44D2-83DF-EE94C1A9B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7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A60F-7375-4196-B7DC-E38EAE40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51324-02B5-45E8-8DC8-EF48CCA4E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702E9-BDAA-4A8D-A3E2-B0C27586D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636E3-9E07-4D21-A421-2D44846C0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957E2-E69A-4FE7-80E3-7C087369B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B93D2C-A1D5-4035-885F-34646B29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9558-0253-4AA1-8FD2-6B7D033C1D8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AE4FA-B2B5-4B17-98E5-6421A43A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B74300-4D2E-489B-ABD9-C61B5C2F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2A55-A763-44D2-83DF-EE94C1A9B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3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551F-8F66-4472-82B5-BA77B384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D1582-3DE7-4B43-816D-4A6FBB38C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9558-0253-4AA1-8FD2-6B7D033C1D8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1DFD6-24B4-4ECD-BEEF-8BF0F339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45462-5B01-4D3A-923B-FBEE31E1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2A55-A763-44D2-83DF-EE94C1A9B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0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86462-9841-447A-8D4D-A5F68667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9558-0253-4AA1-8FD2-6B7D033C1D8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7D61B-5EE5-44BA-BBBF-ACCC94FC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344DA-FA4C-488A-A9AA-4B7728F5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2A55-A763-44D2-83DF-EE94C1A9B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6030-AFCE-4B95-84BB-7741EC336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C154C-8923-41D4-9CC6-FE89E4F6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C3B17-E57C-4F1F-8087-5FC3A9D74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C2F2A-49F8-4E6D-AFC4-D0BD3A17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9558-0253-4AA1-8FD2-6B7D033C1D8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90B46-0A4C-49A3-8B52-495DFD14C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A1BBC-CFBD-4D4F-965C-423EB0D0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2A55-A763-44D2-83DF-EE94C1A9B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5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B8A5-0C54-416A-AC69-6D66FBBC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1B978-CFE3-4285-A4B4-81944444B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E687F-AF8C-48EF-B31F-60152CD92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A140A-751D-4279-820E-10A0155E3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9558-0253-4AA1-8FD2-6B7D033C1D8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474BC-0BD8-4713-9D1D-A2AAAE45D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D9F39-8F37-41B1-87D3-012432E3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2A55-A763-44D2-83DF-EE94C1A9B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5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851AA4-E61A-40B9-8918-0D642636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829E0-7FAE-4EBE-8084-45EEA8BEC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E211A-1EEE-4334-86A5-64A4D63B0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F9558-0253-4AA1-8FD2-6B7D033C1D8F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4706A-817E-48A3-81A9-D2D3C9D6C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48A45-2D59-462D-AE53-6D058B9F4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A2A55-A763-44D2-83DF-EE94C1A9B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8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netambition.ne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1641-294A-41D5-B294-31A3C6FF8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350" y="2551112"/>
            <a:ext cx="8677275" cy="1163706"/>
          </a:xfrm>
        </p:spPr>
        <p:txBody>
          <a:bodyPr/>
          <a:lstStyle/>
          <a:p>
            <a:pPr algn="ctr"/>
            <a:r>
              <a:rPr lang="en-US" sz="4400" b="1" dirty="0"/>
              <a:t>NET Ambition </a:t>
            </a:r>
            <a:br>
              <a:rPr lang="en-US" sz="2500" b="1" dirty="0"/>
            </a:br>
            <a:r>
              <a:rPr lang="en-US" sz="2400" b="1" dirty="0"/>
              <a:t>Make Learn Easy</a:t>
            </a:r>
            <a:endParaRPr lang="en-US" sz="25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6B8C3-EAB6-4781-BE43-803BA2C84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6888"/>
            <a:ext cx="9144000" cy="1655762"/>
          </a:xfrm>
        </p:spPr>
        <p:txBody>
          <a:bodyPr/>
          <a:lstStyle/>
          <a:p>
            <a:r>
              <a:rPr lang="en-US" dirty="0"/>
              <a:t>Online Classes For NET &amp; JRF and other Computer Science Subjects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6BCF83-02FE-43A5-AB05-5738692A74DE}"/>
              </a:ext>
            </a:extLst>
          </p:cNvPr>
          <p:cNvSpPr txBox="1"/>
          <p:nvPr/>
        </p:nvSpPr>
        <p:spPr>
          <a:xfrm>
            <a:off x="885825" y="5753894"/>
            <a:ext cx="2886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 or WhatsApp: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9467702051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E61D5-8B7F-49F8-9AF6-EF9B924716BB}"/>
              </a:ext>
            </a:extLst>
          </p:cNvPr>
          <p:cNvSpPr txBox="1"/>
          <p:nvPr/>
        </p:nvSpPr>
        <p:spPr>
          <a:xfrm>
            <a:off x="8239126" y="5530782"/>
            <a:ext cx="363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Faculty: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Amit Sagu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X NET, JRF, HTET, Ph.D. Pursuing (IoT, Machine Learning), M.Sc. (CS)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1C136-0D15-4231-952A-1FDA12C89DE0}"/>
              </a:ext>
            </a:extLst>
          </p:cNvPr>
          <p:cNvSpPr txBox="1"/>
          <p:nvPr/>
        </p:nvSpPr>
        <p:spPr>
          <a:xfrm>
            <a:off x="4476750" y="387205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www.netambition.net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17D559-C3C0-4EB0-B782-520EBE078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60392"/>
            <a:ext cx="25622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61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E20E1-8BD4-40C2-AD43-A5154757D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53750" cy="3965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chemeClr val="accent5"/>
                </a:solidFill>
                <a:effectLst/>
                <a:ea typeface="Source Sans Pro" panose="020B0503030403020204" pitchFamily="34" charset="0"/>
              </a:rPr>
              <a:t>The types of applications that can be built in the .NET framework is classified broadly into the following categories :</a:t>
            </a: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  <a:ea typeface="Source Sans Pro" panose="020B0503030403020204" pitchFamily="34" charset="0"/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ea typeface="Source Sans Pro" panose="020B0503030403020204" pitchFamily="34" charset="0"/>
              </a:rPr>
              <a:t>WinForms </a:t>
            </a:r>
          </a:p>
          <a:p>
            <a:endParaRPr lang="en-US" sz="2400" dirty="0">
              <a:solidFill>
                <a:schemeClr val="accent5"/>
              </a:solidFill>
              <a:ea typeface="Source Sans Pro" panose="020B0503030403020204" pitchFamily="34" charset="0"/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ea typeface="Source Sans Pro" panose="020B0503030403020204" pitchFamily="34" charset="0"/>
              </a:rPr>
              <a:t>ASP.NET </a:t>
            </a:r>
          </a:p>
          <a:p>
            <a:endParaRPr lang="en-US" sz="2400" dirty="0">
              <a:solidFill>
                <a:schemeClr val="accent5"/>
              </a:solidFill>
              <a:ea typeface="Source Sans Pro" panose="020B0503030403020204" pitchFamily="34" charset="0"/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ea typeface="Source Sans Pro" panose="020B0503030403020204" pitchFamily="34" charset="0"/>
              </a:rPr>
              <a:t>ADO.NET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24F205-E3B3-4DF8-96F0-ECCAA5B403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77041"/>
            <a:ext cx="10515600" cy="70173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Language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A8DF8C-947E-446E-990C-5D64605DCE6A}"/>
              </a:ext>
            </a:extLst>
          </p:cNvPr>
          <p:cNvSpPr txBox="1"/>
          <p:nvPr/>
        </p:nvSpPr>
        <p:spPr>
          <a:xfrm>
            <a:off x="2609850" y="3105834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This is used for developing Forms-based applications, which would run on an end user machine</a:t>
            </a:r>
            <a:endParaRPr lang="en-US" sz="2800" dirty="0">
              <a:solidFill>
                <a:schemeClr val="accent2">
                  <a:lumMod val="50000"/>
                </a:schemeClr>
              </a:solidFill>
              <a:ea typeface="Source Sans Pro" panose="020B0503030403020204" pitchFamily="34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DD02AE-C4FD-4228-B885-303C222F21AE}"/>
              </a:ext>
            </a:extLst>
          </p:cNvPr>
          <p:cNvSpPr txBox="1"/>
          <p:nvPr/>
        </p:nvSpPr>
        <p:spPr>
          <a:xfrm>
            <a:off x="2609849" y="3875852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This is used for developing web-based applications, which are made to run on any browser such as Internet Explorer, Chrome or Firefox. (Active Server Page)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9C2FFE-D581-4EF6-8A54-29B7DED0BEE9}"/>
              </a:ext>
            </a:extLst>
          </p:cNvPr>
          <p:cNvSpPr txBox="1"/>
          <p:nvPr/>
        </p:nvSpPr>
        <p:spPr>
          <a:xfrm>
            <a:off x="2619375" y="4837877"/>
            <a:ext cx="917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This technology is used to develop applications to interact with Databases such as Oracle or Microsoft SQL Server (ActiveX Data Object)</a:t>
            </a:r>
          </a:p>
        </p:txBody>
      </p:sp>
    </p:spTree>
    <p:extLst>
      <p:ext uri="{BB962C8B-B14F-4D97-AF65-F5344CB8AC3E}">
        <p14:creationId xmlns:p14="http://schemas.microsoft.com/office/powerpoint/2010/main" val="1031952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4103E-6E86-4B6B-9E54-B964308C3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</a:rPr>
              <a:t>A class library is a collection of methods and functions that can be used for the core purpose.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e.g. -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class library with methods to handle all file-level operations. So there is a method which can be used to read the text from a file. Similarly, there is a method to write text to a file.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DEB1C9-8C65-4FAD-BE7A-9C26DB7422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77041"/>
            <a:ext cx="10515600" cy="70173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Library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7389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9CA0-7A45-45B9-9ED0-587ACB0A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FCL (Framework Class Library)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EBAC16-CB0A-4443-B3BE-434E53DEAD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/>
              <a:t>Library</a:t>
            </a:r>
            <a:endParaRPr lang="en-US" b="1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847A1B-1B42-4EFA-914E-860C19CF3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2471737"/>
            <a:ext cx="4676775" cy="4105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C1B01C-7365-4236-929A-4CC3241B169C}"/>
              </a:ext>
            </a:extLst>
          </p:cNvPr>
          <p:cNvSpPr txBox="1"/>
          <p:nvPr/>
        </p:nvSpPr>
        <p:spPr>
          <a:xfrm>
            <a:off x="6581774" y="2695575"/>
            <a:ext cx="4538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tx2"/>
                </a:solidFill>
                <a:effectLst/>
              </a:rPr>
              <a:t>The BCL (Base Class Library) is the core of the FCL and provides basic functionalities.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417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8AA7E4-4CC5-4325-ACF4-C1110B8DA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309" y="1128303"/>
            <a:ext cx="6122991" cy="353508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D0D8D-28C4-4A2B-9D6A-61C4F2D1F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4812253"/>
            <a:ext cx="11172825" cy="1816381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i="0" dirty="0">
                <a:solidFill>
                  <a:schemeClr val="tx2"/>
                </a:solidFill>
                <a:effectLst/>
                <a:ea typeface="Verdana" panose="020B0604030504040204" pitchFamily="34" charset="0"/>
              </a:rPr>
              <a:t>It is a program execution engine that loads and executes the program. It converts the program into native code. It acts as an interface between the framework and operating system.</a:t>
            </a:r>
          </a:p>
          <a:p>
            <a:pPr marL="0" indent="0" algn="just">
              <a:buNone/>
            </a:pPr>
            <a:endParaRPr lang="en-US" b="1" i="0" dirty="0">
              <a:solidFill>
                <a:schemeClr val="tx2"/>
              </a:solidFill>
              <a:effectLst/>
              <a:ea typeface="Verdana" panose="020B060403050404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6EF425-1D16-4947-B574-F7780622B4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229366"/>
            <a:ext cx="10515600" cy="70173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Common Language Runtim</a:t>
            </a:r>
            <a:r>
              <a:rPr lang="en-US" b="1" dirty="0"/>
              <a:t>e (CLR)</a:t>
            </a:r>
          </a:p>
        </p:txBody>
      </p:sp>
    </p:spTree>
    <p:extLst>
      <p:ext uri="{BB962C8B-B14F-4D97-AF65-F5344CB8AC3E}">
        <p14:creationId xmlns:p14="http://schemas.microsoft.com/office/powerpoint/2010/main" val="709294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E7EE90-7C4A-4A31-8185-FA6CC2D68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176" y="1190547"/>
            <a:ext cx="9077474" cy="473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71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E4E3177-B2EF-427C-9A12-CACD9F508606}"/>
              </a:ext>
            </a:extLst>
          </p:cNvPr>
          <p:cNvSpPr txBox="1"/>
          <p:nvPr/>
        </p:nvSpPr>
        <p:spPr>
          <a:xfrm>
            <a:off x="757238" y="636697"/>
            <a:ext cx="10677524" cy="6046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3239"/>
                </a:solidFill>
                <a:effectLst/>
                <a:cs typeface="Times New Roman" panose="02020603050405020304" pitchFamily="18" charset="0"/>
              </a:rPr>
              <a:t>Suppose we have written a C# program and save it in a file.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73239"/>
              </a:solidFill>
              <a:effectLst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3239"/>
                </a:solidFill>
                <a:effectLst/>
                <a:cs typeface="Times New Roman" panose="02020603050405020304" pitchFamily="18" charset="0"/>
              </a:rPr>
              <a:t>Language specific compiler compiles the source code into the </a:t>
            </a:r>
            <a:r>
              <a:rPr lang="en-US" sz="2000" b="1" i="1" dirty="0">
                <a:solidFill>
                  <a:srgbClr val="273239"/>
                </a:solidFill>
                <a:effectLst/>
                <a:cs typeface="Times New Roman" panose="02020603050405020304" pitchFamily="18" charset="0"/>
              </a:rPr>
              <a:t>MSIL(Microsoft Intermediate Language)</a:t>
            </a:r>
            <a:r>
              <a:rPr lang="en-US" sz="2000" b="0" i="0" dirty="0">
                <a:solidFill>
                  <a:srgbClr val="273239"/>
                </a:solidFill>
                <a:effectLst/>
                <a:cs typeface="Times New Roman" panose="02020603050405020304" pitchFamily="18" charset="0"/>
              </a:rPr>
              <a:t> which is also know as the </a:t>
            </a:r>
            <a:r>
              <a:rPr lang="en-US" sz="2000" b="1" i="1" dirty="0">
                <a:solidFill>
                  <a:srgbClr val="273239"/>
                </a:solidFill>
                <a:effectLst/>
                <a:cs typeface="Times New Roman" panose="02020603050405020304" pitchFamily="18" charset="0"/>
              </a:rPr>
              <a:t>CIL(Common Intermediate Language)</a:t>
            </a:r>
            <a:r>
              <a:rPr lang="en-US" sz="2000" b="0" i="0" dirty="0">
                <a:solidFill>
                  <a:srgbClr val="273239"/>
                </a:solidFill>
                <a:effectLst/>
                <a:cs typeface="Times New Roman" panose="02020603050405020304" pitchFamily="18" charset="0"/>
              </a:rPr>
              <a:t> or </a:t>
            </a:r>
            <a:r>
              <a:rPr lang="en-US" sz="2000" b="1" i="1" dirty="0">
                <a:solidFill>
                  <a:srgbClr val="273239"/>
                </a:solidFill>
                <a:effectLst/>
                <a:cs typeface="Times New Roman" panose="02020603050405020304" pitchFamily="18" charset="0"/>
              </a:rPr>
              <a:t>IL(Intermediate Language)</a:t>
            </a:r>
            <a:r>
              <a:rPr lang="en-US" sz="2000" b="0" i="0" dirty="0">
                <a:solidFill>
                  <a:srgbClr val="273239"/>
                </a:solidFill>
                <a:effectLst/>
                <a:cs typeface="Times New Roman" panose="02020603050405020304" pitchFamily="18" charset="0"/>
              </a:rPr>
              <a:t> along with its metadata. 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rgbClr val="273239"/>
                </a:solidFill>
                <a:effectLst/>
                <a:cs typeface="Times New Roman" panose="02020603050405020304" pitchFamily="18" charset="0"/>
              </a:rPr>
              <a:t>Metadata </a:t>
            </a:r>
            <a:r>
              <a:rPr lang="en-US" sz="2000" b="0" i="0" dirty="0">
                <a:solidFill>
                  <a:srgbClr val="273239"/>
                </a:solidFill>
                <a:effectLst/>
                <a:cs typeface="Times New Roman" panose="02020603050405020304" pitchFamily="18" charset="0"/>
              </a:rPr>
              <a:t>includes the all the types, actual implementation of each function of the program. MSIL is machine independent code.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73239"/>
              </a:solidFill>
              <a:effectLst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3239"/>
                </a:solidFill>
                <a:effectLst/>
                <a:cs typeface="Times New Roman" panose="02020603050405020304" pitchFamily="18" charset="0"/>
              </a:rPr>
              <a:t>Now CLR comes into existence. CLR provides the services and runtime environment to the MSIL code. Internally CLR includes the JIT(Just-In-Time) compiler which converts the MSIL code to machine code which further executed by CPU.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73239"/>
              </a:solidFill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41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BC41F5-5017-4AAD-AE7F-4676667C0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540" y="1581634"/>
            <a:ext cx="6413635" cy="42471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9A900F-F5E2-4FCD-B732-1D368A931007}"/>
              </a:ext>
            </a:extLst>
          </p:cNvPr>
          <p:cNvSpPr txBox="1"/>
          <p:nvPr/>
        </p:nvSpPr>
        <p:spPr>
          <a:xfrm>
            <a:off x="3971925" y="919732"/>
            <a:ext cx="3057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Architecture of CLR</a:t>
            </a:r>
          </a:p>
        </p:txBody>
      </p:sp>
    </p:spTree>
    <p:extLst>
      <p:ext uri="{BB962C8B-B14F-4D97-AF65-F5344CB8AC3E}">
        <p14:creationId xmlns:p14="http://schemas.microsoft.com/office/powerpoint/2010/main" val="3428411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22ABD-6526-4A28-8BE5-5452C498B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b="1" dirty="0">
              <a:solidFill>
                <a:schemeClr val="accent2">
                  <a:lumMod val="75000"/>
                </a:schemeClr>
              </a:solidFill>
              <a:ea typeface="Verdana" panose="020B0604030504040204" pitchFamily="34" charset="0"/>
            </a:endParaRPr>
          </a:p>
          <a:p>
            <a:pPr marL="0" indent="0" algn="ctr">
              <a:buNone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Main components of CLR:</a:t>
            </a:r>
          </a:p>
          <a:p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Common Language Specification (CLS)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Common Type System (CTS)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Garbage Collection (GC)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Just In – Time Compiler (JIT)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83DD92-AE99-43D6-98C6-2189AF322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290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98A8179-116D-46CD-93DC-8041D652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8528057B-8ECD-4D5C-BA67-6B1B0110F08F}"/>
              </a:ext>
            </a:extLst>
          </p:cNvPr>
          <p:cNvSpPr txBox="1">
            <a:spLocks/>
          </p:cNvSpPr>
          <p:nvPr/>
        </p:nvSpPr>
        <p:spPr>
          <a:xfrm>
            <a:off x="766762" y="554392"/>
            <a:ext cx="10658475" cy="701731"/>
          </a:xfrm>
          <a:prstGeom prst="rect">
            <a:avLst/>
          </a:prstGeom>
          <a:solidFill>
            <a:schemeClr val="accent2"/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Common Language Runtime (CLR)</a:t>
            </a:r>
          </a:p>
        </p:txBody>
      </p:sp>
    </p:spTree>
    <p:extLst>
      <p:ext uri="{BB962C8B-B14F-4D97-AF65-F5344CB8AC3E}">
        <p14:creationId xmlns:p14="http://schemas.microsoft.com/office/powerpoint/2010/main" val="2923542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C41EA-0950-4CE9-ABD2-FA45D5CAC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8267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Common Language Specification (CLS) : </a:t>
            </a:r>
            <a:r>
              <a:rPr lang="en-US" sz="2400" b="0" i="0" dirty="0">
                <a:effectLst/>
              </a:rPr>
              <a:t>It is responsible for converting the different .NET programming language syntactical rules and regulations into CLR understandable format. Basically, it provides the Language Interoperability.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Common Type System (CTS) :</a:t>
            </a:r>
            <a:r>
              <a:rPr lang="en-US" sz="2400" b="0" i="0" dirty="0">
                <a:effectLst/>
              </a:rPr>
              <a:t>Every programming language has its own data type system, so CTS is responsible for understanding all the data type of system.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Garbage Collection (GC): </a:t>
            </a:r>
            <a:r>
              <a:rPr lang="en-US" sz="2400" dirty="0"/>
              <a:t>I</a:t>
            </a:r>
            <a:r>
              <a:rPr lang="en-US" sz="2400" b="0" i="0" dirty="0">
                <a:effectLst/>
              </a:rPr>
              <a:t>t is used to provide the </a:t>
            </a:r>
            <a:r>
              <a:rPr lang="en-US" sz="2400" b="0" i="1" dirty="0">
                <a:effectLst/>
              </a:rPr>
              <a:t>Automatic Memory Management</a:t>
            </a:r>
            <a:r>
              <a:rPr lang="en-US" sz="2400" b="0" i="0" dirty="0">
                <a:effectLst/>
              </a:rPr>
              <a:t> feature.</a:t>
            </a:r>
          </a:p>
          <a:p>
            <a:endParaRPr lang="en-US" sz="2400" b="0" i="0" dirty="0">
              <a:effectLst/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Just In – Time Compiler (JIT) : </a:t>
            </a:r>
            <a:r>
              <a:rPr lang="en-US" sz="2400" b="0" i="0" dirty="0">
                <a:effectLst/>
              </a:rPr>
              <a:t>It is responsible for converting the CIL(Common Intermediate Language) into machine code or native code using the Common Language Runtime environment.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  <a:latin typeface="Roboto"/>
            </a:endParaRP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7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C55FE44F-A02B-4D51-AA2C-A5E650F21B7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75" y="714375"/>
            <a:ext cx="6443862" cy="5719763"/>
          </a:xfrm>
        </p:spPr>
      </p:pic>
    </p:spTree>
    <p:extLst>
      <p:ext uri="{BB962C8B-B14F-4D97-AF65-F5344CB8AC3E}">
        <p14:creationId xmlns:p14="http://schemas.microsoft.com/office/powerpoint/2010/main" val="94601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697E-6069-4498-A6C5-FECAAE47B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10010775" cy="2387600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.NET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EBA2A-DC95-489B-B4EA-9C9575F54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34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E224-0ADA-4A21-B2E2-A738666C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b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r>
              <a:rPr lang="en-US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.Net</a:t>
            </a: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Framework Design Principle</a:t>
            </a:r>
            <a:b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6B11-8F90-46DD-99CF-9C1ABEF90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Interoperability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Portability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US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Security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Memory management</a:t>
            </a:r>
            <a:endParaRPr lang="en-US" b="1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Simplified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09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3942-EB27-403F-882B-B3C70202B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4188"/>
            <a:ext cx="9144000" cy="2387600"/>
          </a:xfrm>
        </p:spPr>
        <p:txBody>
          <a:bodyPr>
            <a:normAutofit/>
          </a:bodyPr>
          <a:lstStyle/>
          <a:p>
            <a:r>
              <a:rPr lang="en-US" sz="16600" b="1" dirty="0">
                <a:solidFill>
                  <a:schemeClr val="accent1"/>
                </a:solidFill>
                <a:latin typeface="+mn-lt"/>
              </a:rPr>
              <a:t>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18037-138B-4BF4-BB22-80B1DE232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7818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chemeClr val="tx2"/>
                </a:solidFill>
                <a:effectLst/>
                <a:latin typeface="verdana" panose="020B0604030504040204" pitchFamily="34" charset="0"/>
              </a:rPr>
              <a:t>designed and developed by Microsoft and the first beta version released in 2000.</a:t>
            </a:r>
          </a:p>
          <a:p>
            <a:endParaRPr lang="en-US" dirty="0">
              <a:solidFill>
                <a:schemeClr val="tx2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The first version of the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.Net</a:t>
            </a:r>
            <a:r>
              <a:rPr lang="en-US" b="0" i="0" dirty="0">
                <a:solidFill>
                  <a:srgbClr val="FF0000"/>
                </a:solidFill>
                <a:effectLst/>
                <a:latin typeface="Source Sans Pro" panose="020B0604020202020204" pitchFamily="34" charset="0"/>
              </a:rPr>
              <a:t> framework was released in the year 2002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08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7300-F693-4548-AF82-1EDF9847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Goals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9667F-48ED-40FF-BD6A-9A92E174B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Web Applications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Windows Applications 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phone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30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F3CA-BC08-4BFA-9B14-E62317B2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Salient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E4242-6063-4DF6-853A-30FF5E0E8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2060"/>
                </a:solidFill>
                <a:effectLst/>
                <a:cs typeface="Times New Roman" panose="02020603050405020304" pitchFamily="18" charset="0"/>
              </a:rPr>
              <a:t>Less Coding and Increased Reuse of Code</a:t>
            </a:r>
          </a:p>
          <a:p>
            <a:r>
              <a:rPr lang="en-US" b="1" i="0" dirty="0">
                <a:solidFill>
                  <a:srgbClr val="002060"/>
                </a:solidFill>
                <a:effectLst/>
                <a:cs typeface="Times New Roman" panose="02020603050405020304" pitchFamily="18" charset="0"/>
              </a:rPr>
              <a:t>Reliability</a:t>
            </a:r>
          </a:p>
          <a:p>
            <a:r>
              <a:rPr lang="en-US" b="1" i="0" dirty="0">
                <a:solidFill>
                  <a:srgbClr val="002060"/>
                </a:solidFill>
                <a:effectLst/>
                <a:cs typeface="Times New Roman" panose="02020603050405020304" pitchFamily="18" charset="0"/>
              </a:rPr>
              <a:t>Security</a:t>
            </a:r>
          </a:p>
          <a:p>
            <a:r>
              <a:rPr lang="en-US" b="1" dirty="0">
                <a:solidFill>
                  <a:srgbClr val="002060"/>
                </a:solidFill>
                <a:cs typeface="Times New Roman" panose="02020603050405020304" pitchFamily="18" charset="0"/>
              </a:rPr>
              <a:t>Language Interoperability </a:t>
            </a:r>
            <a:endParaRPr lang="en-US" b="1" i="0" dirty="0">
              <a:solidFill>
                <a:srgbClr val="002060"/>
              </a:solidFill>
              <a:effectLst/>
              <a:cs typeface="Times New Roman" panose="02020603050405020304" pitchFamily="18" charset="0"/>
            </a:endParaRPr>
          </a:p>
          <a:p>
            <a:r>
              <a:rPr lang="en-US" b="1" i="0" dirty="0">
                <a:solidFill>
                  <a:srgbClr val="002060"/>
                </a:solidFill>
                <a:effectLst/>
                <a:cs typeface="Times New Roman" panose="02020603050405020304" pitchFamily="18" charset="0"/>
              </a:rPr>
              <a:t>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0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DEAC-4792-4826-B7CE-E5036307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100" b="1" i="0" dirty="0">
                <a:solidFill>
                  <a:schemeClr val="accent1"/>
                </a:solidFill>
                <a:effectLst/>
                <a:latin typeface="+mn-lt"/>
              </a:rPr>
              <a:t>11 Programming Languages which are designed and developed by Microsoft are:</a:t>
            </a:r>
            <a:br>
              <a:rPr lang="en-US" b="0" i="0" dirty="0">
                <a:effectLst/>
                <a:latin typeface="Robot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5BB2A-33BF-4CE4-AD5F-47A3D8A20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/>
                </a:solidFill>
                <a:effectLst/>
              </a:rPr>
              <a:t>C#.NET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/>
                </a:solidFill>
                <a:effectLst/>
              </a:rPr>
              <a:t>VB.NET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/>
                </a:solidFill>
                <a:effectLst/>
              </a:rPr>
              <a:t>C++.NET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/>
                </a:solidFill>
                <a:effectLst/>
              </a:rPr>
              <a:t>J#.NET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/>
                </a:solidFill>
                <a:effectLst/>
              </a:rPr>
              <a:t>F#.NET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/>
                </a:solidFill>
                <a:effectLst/>
              </a:rPr>
              <a:t>JSCRIPT.NET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/>
                </a:solidFill>
                <a:effectLst/>
              </a:rPr>
              <a:t>WINDOWS POWERSHELL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/>
                </a:solidFill>
                <a:effectLst/>
              </a:rPr>
              <a:t>IRON RUBY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/>
                </a:solidFill>
                <a:effectLst/>
              </a:rPr>
              <a:t>IRON PYTHON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/>
                </a:solidFill>
                <a:effectLst/>
              </a:rPr>
              <a:t>C OMEGA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/>
                </a:solidFill>
                <a:effectLst/>
              </a:rPr>
              <a:t>ASML(Abstract State Machine Language)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3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3A01B8B-546B-42B0-82C3-9E7968A1F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782888"/>
            <a:ext cx="7218362" cy="38036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925B2F-9634-445A-8A07-1AC4F901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+mn-lt"/>
              </a:rPr>
              <a:t>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632A5-CA75-422C-BDA0-3550C39395F8}"/>
              </a:ext>
            </a:extLst>
          </p:cNvPr>
          <p:cNvSpPr txBox="1"/>
          <p:nvPr/>
        </p:nvSpPr>
        <p:spPr>
          <a:xfrm>
            <a:off x="838200" y="1619249"/>
            <a:ext cx="10382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444444"/>
                </a:solidFill>
                <a:effectLst/>
                <a:latin typeface="opensans"/>
              </a:rPr>
              <a:t>Visual Studio is a very powerful Integrated Development Environment (IDE) where we actually write our C# or .NET programs. It is popular because it supports code editing, interface design, server management, debugging, and performance analysis. </a:t>
            </a:r>
            <a:r>
              <a:rPr lang="en-US" sz="2400" dirty="0">
                <a:solidFill>
                  <a:srgbClr val="444444"/>
                </a:solidFill>
                <a:latin typeface="opensans"/>
              </a:rPr>
              <a:t>We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opensans"/>
              </a:rPr>
              <a:t> can download </a:t>
            </a:r>
            <a:r>
              <a:rPr lang="en-US" sz="2400" b="0" i="0" u="none" strike="noStrike" dirty="0">
                <a:solidFill>
                  <a:srgbClr val="1DA0AB"/>
                </a:solidFill>
                <a:effectLst/>
                <a:latin typeface="opensans"/>
              </a:rPr>
              <a:t>Visual Studio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opensans"/>
              </a:rPr>
              <a:t> for free.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599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C55FE44F-A02B-4D51-AA2C-A5E650F21B7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75" y="714375"/>
            <a:ext cx="6443862" cy="5719763"/>
          </a:xfrm>
        </p:spPr>
      </p:pic>
    </p:spTree>
    <p:extLst>
      <p:ext uri="{BB962C8B-B14F-4D97-AF65-F5344CB8AC3E}">
        <p14:creationId xmlns:p14="http://schemas.microsoft.com/office/powerpoint/2010/main" val="3301145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CBC3-D0DF-449A-BD22-BE302BB80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500" y="-1292666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1"/>
                </a:solidFill>
                <a:latin typeface="+mn-lt"/>
              </a:rPr>
              <a:t>.NET Architecture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6A3E24-344E-4CC1-AEDA-C48B0D924C20}"/>
              </a:ext>
            </a:extLst>
          </p:cNvPr>
          <p:cNvSpPr txBox="1"/>
          <p:nvPr/>
        </p:nvSpPr>
        <p:spPr>
          <a:xfrm>
            <a:off x="1504946" y="1849990"/>
            <a:ext cx="3790951" cy="76944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b="1" dirty="0"/>
              <a:t>Language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A27595-B9AC-40DB-8B6A-8A6477307464}"/>
              </a:ext>
            </a:extLst>
          </p:cNvPr>
          <p:cNvSpPr txBox="1"/>
          <p:nvPr/>
        </p:nvSpPr>
        <p:spPr>
          <a:xfrm>
            <a:off x="1504945" y="3263407"/>
            <a:ext cx="3790951" cy="76944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b="1" dirty="0"/>
              <a:t>Library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CD962F-B674-415A-9F38-2F6E88272396}"/>
              </a:ext>
            </a:extLst>
          </p:cNvPr>
          <p:cNvSpPr txBox="1"/>
          <p:nvPr/>
        </p:nvSpPr>
        <p:spPr>
          <a:xfrm>
            <a:off x="1504945" y="4453146"/>
            <a:ext cx="3790951" cy="212365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b="1" dirty="0"/>
              <a:t>Common Language Runtime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F4691-BD71-4DF4-AB5C-668677FE1CE6}"/>
              </a:ext>
            </a:extLst>
          </p:cNvPr>
          <p:cNvSpPr txBox="1"/>
          <p:nvPr/>
        </p:nvSpPr>
        <p:spPr>
          <a:xfrm>
            <a:off x="5457828" y="2286773"/>
            <a:ext cx="430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WinForms, ADO.NET, ASP.NET,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235365-43E3-48BC-A53D-CB03242412C8}"/>
              </a:ext>
            </a:extLst>
          </p:cNvPr>
          <p:cNvSpPr txBox="1"/>
          <p:nvPr/>
        </p:nvSpPr>
        <p:spPr>
          <a:xfrm>
            <a:off x="5514976" y="3716208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Framework Class Libraries ( FCL 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87FE28-C02F-4A9E-8D3E-A16EC9F1A985}"/>
              </a:ext>
            </a:extLst>
          </p:cNvPr>
          <p:cNvSpPr txBox="1"/>
          <p:nvPr/>
        </p:nvSpPr>
        <p:spPr>
          <a:xfrm>
            <a:off x="5514976" y="6038850"/>
            <a:ext cx="542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Common Language Runtime ( Execution Engine )</a:t>
            </a:r>
          </a:p>
        </p:txBody>
      </p:sp>
    </p:spTree>
    <p:extLst>
      <p:ext uri="{BB962C8B-B14F-4D97-AF65-F5344CB8AC3E}">
        <p14:creationId xmlns:p14="http://schemas.microsoft.com/office/powerpoint/2010/main" val="145365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758</Words>
  <Application>Microsoft Office PowerPoint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erdana</vt:lpstr>
      <vt:lpstr>opensans</vt:lpstr>
      <vt:lpstr>Roboto</vt:lpstr>
      <vt:lpstr>Source Sans Pro</vt:lpstr>
      <vt:lpstr>verdana</vt:lpstr>
      <vt:lpstr>Office Theme</vt:lpstr>
      <vt:lpstr>NET Ambition  Make Learn Easy</vt:lpstr>
      <vt:lpstr>.NET Architecture</vt:lpstr>
      <vt:lpstr>.NET</vt:lpstr>
      <vt:lpstr>Goals and Applications</vt:lpstr>
      <vt:lpstr>Salient Features </vt:lpstr>
      <vt:lpstr>11 Programming Languages which are designed and developed by Microsoft are: </vt:lpstr>
      <vt:lpstr>IDE</vt:lpstr>
      <vt:lpstr>PowerPoint Presentation</vt:lpstr>
      <vt:lpstr>.NET Architecture </vt:lpstr>
      <vt:lpstr>Language</vt:lpstr>
      <vt:lpstr>Library</vt:lpstr>
      <vt:lpstr>Library</vt:lpstr>
      <vt:lpstr>Common Language Runtime (CLR)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.Net Framework Design Principle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Architecture </dc:title>
  <dc:creator>Amit Sagu</dc:creator>
  <cp:lastModifiedBy>raghu prasad</cp:lastModifiedBy>
  <cp:revision>19</cp:revision>
  <dcterms:created xsi:type="dcterms:W3CDTF">2020-08-10T08:20:44Z</dcterms:created>
  <dcterms:modified xsi:type="dcterms:W3CDTF">2022-09-19T07:37:35Z</dcterms:modified>
</cp:coreProperties>
</file>