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8401" y="4145282"/>
            <a:ext cx="4687338"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8" y="6057150"/>
            <a:ext cx="5500158"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p>
          </p:txBody>
        </p:sp>
      </p:grpSp>
      <p:sp>
        <p:nvSpPr>
          <p:cNvPr id="2" name="Title 1"/>
          <p:cNvSpPr>
            <a:spLocks noGrp="1"/>
          </p:cNvSpPr>
          <p:nvPr>
            <p:ph type="ctrTitle"/>
          </p:nvPr>
        </p:nvSpPr>
        <p:spPr>
          <a:xfrm>
            <a:off x="1625600" y="584201"/>
            <a:ext cx="8737600"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600" y="2616200"/>
            <a:ext cx="8737600"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36A44B7B-97EC-43C7-9234-9AE8FE06C73E}" type="datetimeFigureOut">
              <a:rPr lang="en-US" smtClean="0"/>
              <a:t>9/14/2022</a:t>
            </a:fld>
            <a:endParaRPr lang="en-US"/>
          </a:p>
        </p:txBody>
      </p:sp>
      <p:sp>
        <p:nvSpPr>
          <p:cNvPr id="23" name="Footer Placeholder 22"/>
          <p:cNvSpPr>
            <a:spLocks noGrp="1"/>
          </p:cNvSpPr>
          <p:nvPr>
            <p:ph type="ftr" sz="quarter" idx="11"/>
          </p:nvPr>
        </p:nvSpPr>
        <p:spPr/>
        <p:txBody>
          <a:bodyPr/>
          <a:lstStyle/>
          <a:p>
            <a:endParaRPr lang="en-US"/>
          </a:p>
        </p:txBody>
      </p:sp>
      <p:sp>
        <p:nvSpPr>
          <p:cNvPr id="24" name="Slide Number Placeholder 23"/>
          <p:cNvSpPr>
            <a:spLocks noGrp="1"/>
          </p:cNvSpPr>
          <p:nvPr>
            <p:ph type="sldNum" sz="quarter" idx="12"/>
          </p:nvPr>
        </p:nvSpPr>
        <p:spPr/>
        <p:txBody>
          <a:bodyPr/>
          <a:lstStyle/>
          <a:p>
            <a:fld id="{B35495D2-B22C-4F3C-BEE6-6F6AD32925EA}" type="slidenum">
              <a:rPr lang="en-US" smtClean="0"/>
              <a:t>‹#›</a:t>
            </a:fld>
            <a:endParaRPr lang="en-US"/>
          </a:p>
        </p:txBody>
      </p:sp>
    </p:spTree>
    <p:extLst>
      <p:ext uri="{BB962C8B-B14F-4D97-AF65-F5344CB8AC3E}">
        <p14:creationId xmlns:p14="http://schemas.microsoft.com/office/powerpoint/2010/main" val="463787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6A44B7B-97EC-43C7-9234-9AE8FE06C73E}"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495D2-B22C-4F3C-BEE6-6F6AD32925EA}" type="slidenum">
              <a:rPr lang="en-US" smtClean="0"/>
              <a:t>‹#›</a:t>
            </a:fld>
            <a:endParaRPr lang="en-US"/>
          </a:p>
        </p:txBody>
      </p:sp>
    </p:spTree>
    <p:extLst>
      <p:ext uri="{BB962C8B-B14F-4D97-AF65-F5344CB8AC3E}">
        <p14:creationId xmlns:p14="http://schemas.microsoft.com/office/powerpoint/2010/main" val="3653593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84200"/>
            <a:ext cx="2743200"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9200" y="584200"/>
            <a:ext cx="7416800"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6A44B7B-97EC-43C7-9234-9AE8FE06C73E}"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495D2-B22C-4F3C-BEE6-6F6AD32925EA}" type="slidenum">
              <a:rPr lang="en-US" smtClean="0"/>
              <a:t>‹#›</a:t>
            </a:fld>
            <a:endParaRPr lang="en-US"/>
          </a:p>
        </p:txBody>
      </p:sp>
    </p:spTree>
    <p:extLst>
      <p:ext uri="{BB962C8B-B14F-4D97-AF65-F5344CB8AC3E}">
        <p14:creationId xmlns:p14="http://schemas.microsoft.com/office/powerpoint/2010/main" val="189491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6A44B7B-97EC-43C7-9234-9AE8FE06C73E}"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495D2-B22C-4F3C-BEE6-6F6AD32925EA}" type="slidenum">
              <a:rPr lang="en-US" smtClean="0"/>
              <a:t>‹#›</a:t>
            </a:fld>
            <a:endParaRPr lang="en-US"/>
          </a:p>
        </p:txBody>
      </p:sp>
    </p:spTree>
    <p:extLst>
      <p:ext uri="{BB962C8B-B14F-4D97-AF65-F5344CB8AC3E}">
        <p14:creationId xmlns:p14="http://schemas.microsoft.com/office/powerpoint/2010/main" val="3809068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8401" y="4145282"/>
            <a:ext cx="4687338"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601" y="2209802"/>
            <a:ext cx="8940800"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600" y="4951267"/>
            <a:ext cx="7071361"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A44B7B-97EC-43C7-9234-9AE8FE06C73E}"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495D2-B22C-4F3C-BEE6-6F6AD32925EA}" type="slidenum">
              <a:rPr lang="en-US" smtClean="0"/>
              <a:t>‹#›</a:t>
            </a:fld>
            <a:endParaRPr lang="en-US"/>
          </a:p>
        </p:txBody>
      </p:sp>
    </p:spTree>
    <p:extLst>
      <p:ext uri="{BB962C8B-B14F-4D97-AF65-F5344CB8AC3E}">
        <p14:creationId xmlns:p14="http://schemas.microsoft.com/office/powerpoint/2010/main" val="381701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9201" y="1706880"/>
            <a:ext cx="5080000"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2401" y="1706880"/>
            <a:ext cx="5080000"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36A44B7B-97EC-43C7-9234-9AE8FE06C73E}"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495D2-B22C-4F3C-BEE6-6F6AD32925EA}" type="slidenum">
              <a:rPr lang="en-US" smtClean="0"/>
              <a:t>‹#›</a:t>
            </a:fld>
            <a:endParaRPr lang="en-US"/>
          </a:p>
        </p:txBody>
      </p:sp>
    </p:spTree>
    <p:extLst>
      <p:ext uri="{BB962C8B-B14F-4D97-AF65-F5344CB8AC3E}">
        <p14:creationId xmlns:p14="http://schemas.microsoft.com/office/powerpoint/2010/main" val="135239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9200" y="1701800"/>
            <a:ext cx="5084064"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9201" y="2717800"/>
            <a:ext cx="5080000"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8336" y="1701800"/>
            <a:ext cx="5084064"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2401" y="2717800"/>
            <a:ext cx="5080000"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36A44B7B-97EC-43C7-9234-9AE8FE06C73E}" type="datetimeFigureOut">
              <a:rPr lang="en-US" smtClean="0"/>
              <a:t>9/14/2022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495D2-B22C-4F3C-BEE6-6F6AD32925EA}" type="slidenum">
              <a:rPr lang="en-US" smtClean="0"/>
              <a:t>‹#›</a:t>
            </a:fld>
            <a:endParaRPr lang="en-US"/>
          </a:p>
        </p:txBody>
      </p:sp>
    </p:spTree>
    <p:extLst>
      <p:ext uri="{BB962C8B-B14F-4D97-AF65-F5344CB8AC3E}">
        <p14:creationId xmlns:p14="http://schemas.microsoft.com/office/powerpoint/2010/main" val="89642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36A44B7B-97EC-43C7-9234-9AE8FE06C73E}" type="datetimeFigureOut">
              <a:rPr lang="en-US" smtClean="0"/>
              <a:t>9/14/2022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495D2-B22C-4F3C-BEE6-6F6AD32925EA}" type="slidenum">
              <a:rPr lang="en-US" smtClean="0"/>
              <a:t>‹#›</a:t>
            </a:fld>
            <a:endParaRPr lang="en-US"/>
          </a:p>
        </p:txBody>
      </p:sp>
    </p:spTree>
    <p:extLst>
      <p:ext uri="{BB962C8B-B14F-4D97-AF65-F5344CB8AC3E}">
        <p14:creationId xmlns:p14="http://schemas.microsoft.com/office/powerpoint/2010/main" val="4060343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A44B7B-97EC-43C7-9234-9AE8FE06C73E}" type="datetimeFigureOut">
              <a:rPr lang="en-US" smtClean="0"/>
              <a:t>9/14/2022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495D2-B22C-4F3C-BEE6-6F6AD32925EA}" type="slidenum">
              <a:rPr lang="en-US" smtClean="0"/>
              <a:t>‹#›</a:t>
            </a:fld>
            <a:endParaRPr lang="en-US"/>
          </a:p>
        </p:txBody>
      </p:sp>
    </p:spTree>
    <p:extLst>
      <p:ext uri="{BB962C8B-B14F-4D97-AF65-F5344CB8AC3E}">
        <p14:creationId xmlns:p14="http://schemas.microsoft.com/office/powerpoint/2010/main" val="3357905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1701800"/>
            <a:ext cx="4064000"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9200" y="4241800"/>
            <a:ext cx="4064000"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6400" y="584200"/>
            <a:ext cx="6096001"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36A44B7B-97EC-43C7-9234-9AE8FE06C73E}"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495D2-B22C-4F3C-BEE6-6F6AD32925EA}" type="slidenum">
              <a:rPr lang="en-US" smtClean="0"/>
              <a:t>‹#›</a:t>
            </a:fld>
            <a:endParaRPr lang="en-US"/>
          </a:p>
        </p:txBody>
      </p:sp>
    </p:spTree>
    <p:extLst>
      <p:ext uri="{BB962C8B-B14F-4D97-AF65-F5344CB8AC3E}">
        <p14:creationId xmlns:p14="http://schemas.microsoft.com/office/powerpoint/2010/main" val="970950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1701800"/>
            <a:ext cx="4064000"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9200" y="4241800"/>
            <a:ext cx="4064000"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6400" y="584200"/>
            <a:ext cx="6096001"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36A44B7B-97EC-43C7-9234-9AE8FE06C73E}"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495D2-B22C-4F3C-BEE6-6F6AD32925EA}" type="slidenum">
              <a:rPr lang="en-US" smtClean="0"/>
              <a:t>‹#›</a:t>
            </a:fld>
            <a:endParaRPr lang="en-US"/>
          </a:p>
        </p:txBody>
      </p:sp>
    </p:spTree>
    <p:extLst>
      <p:ext uri="{BB962C8B-B14F-4D97-AF65-F5344CB8AC3E}">
        <p14:creationId xmlns:p14="http://schemas.microsoft.com/office/powerpoint/2010/main" val="2101405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4" y="-3174"/>
            <a:ext cx="820207"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Placeholder 1"/>
          <p:cNvSpPr>
            <a:spLocks noGrp="1"/>
          </p:cNvSpPr>
          <p:nvPr>
            <p:ph type="title"/>
          </p:nvPr>
        </p:nvSpPr>
        <p:spPr>
          <a:xfrm>
            <a:off x="1219201" y="274637"/>
            <a:ext cx="10363200"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9201" y="1701797"/>
            <a:ext cx="10363200"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9200" y="6356353"/>
            <a:ext cx="2235200"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36A44B7B-97EC-43C7-9234-9AE8FE06C73E}" type="datetimeFigureOut">
              <a:rPr lang="en-US" smtClean="0"/>
              <a:t>9/14/2022</a:t>
            </a:fld>
            <a:endParaRPr lang="en-US"/>
          </a:p>
        </p:txBody>
      </p:sp>
      <p:sp>
        <p:nvSpPr>
          <p:cNvPr id="5" name="Footer Placeholder 4"/>
          <p:cNvSpPr>
            <a:spLocks noGrp="1"/>
          </p:cNvSpPr>
          <p:nvPr>
            <p:ph type="ftr" sz="quarter" idx="3"/>
          </p:nvPr>
        </p:nvSpPr>
        <p:spPr>
          <a:xfrm>
            <a:off x="3454401" y="6356353"/>
            <a:ext cx="5283200"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66401" y="6356353"/>
            <a:ext cx="1016000"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B35495D2-B22C-4F3C-BEE6-6F6AD32925EA}" type="slidenum">
              <a:rPr lang="en-US" smtClean="0"/>
              <a:t>‹#›</a:t>
            </a:fld>
            <a:endParaRPr lang="en-US"/>
          </a:p>
        </p:txBody>
      </p:sp>
    </p:spTree>
    <p:extLst>
      <p:ext uri="{BB962C8B-B14F-4D97-AF65-F5344CB8AC3E}">
        <p14:creationId xmlns:p14="http://schemas.microsoft.com/office/powerpoint/2010/main" val="17386086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8829" y="1905001"/>
            <a:ext cx="8735325" cy="2000251"/>
          </a:xfrm>
        </p:spPr>
        <p:txBody>
          <a:bodyPr>
            <a:normAutofit/>
          </a:bodyPr>
          <a:lstStyle/>
          <a:p>
            <a:r>
              <a:rPr lang="en-US" sz="6600" dirty="0" err="1"/>
              <a:t>SqlConnection</a:t>
            </a:r>
            <a:r>
              <a:rPr lang="en-US" sz="6600" dirty="0"/>
              <a:t> Class</a:t>
            </a:r>
            <a:br>
              <a:rPr lang="en-US" sz="6600" dirty="0"/>
            </a:br>
            <a:r>
              <a:rPr lang="en-US" sz="6600" dirty="0"/>
              <a:t>in </a:t>
            </a:r>
            <a:r>
              <a:rPr lang="en-US" sz="6600" dirty="0" err="1"/>
              <a:t>ADO.Net</a:t>
            </a:r>
            <a:endParaRPr lang="en-US" sz="6600" dirty="0"/>
          </a:p>
        </p:txBody>
      </p:sp>
      <p:sp>
        <p:nvSpPr>
          <p:cNvPr id="5" name="Subtitle 4"/>
          <p:cNvSpPr>
            <a:spLocks noGrp="1"/>
          </p:cNvSpPr>
          <p:nvPr>
            <p:ph type="subTitle" idx="1"/>
          </p:nvPr>
        </p:nvSpPr>
        <p:spPr>
          <a:xfrm>
            <a:off x="1614291" y="4038600"/>
            <a:ext cx="8735325" cy="1752600"/>
          </a:xfrm>
        </p:spPr>
        <p:txBody>
          <a:bodyPr>
            <a:normAutofit/>
          </a:bodyPr>
          <a:lstStyle/>
          <a:p>
            <a:r>
              <a:rPr lang="en-US" sz="2400" dirty="0"/>
              <a:t>Presenter: </a:t>
            </a:r>
            <a:r>
              <a:rPr lang="en-US" dirty="0"/>
              <a:t>RAGHU PRASAD</a:t>
            </a:r>
            <a:endParaRPr lang="en-US" sz="2400" dirty="0"/>
          </a:p>
        </p:txBody>
      </p:sp>
      <p:sp>
        <p:nvSpPr>
          <p:cNvPr id="3" name="TextBox 2"/>
          <p:cNvSpPr txBox="1"/>
          <p:nvPr/>
        </p:nvSpPr>
        <p:spPr>
          <a:xfrm>
            <a:off x="10349615" y="228601"/>
            <a:ext cx="1538626" cy="646331"/>
          </a:xfrm>
          <a:prstGeom prst="rect">
            <a:avLst/>
          </a:prstGeom>
          <a:noFill/>
        </p:spPr>
        <p:txBody>
          <a:bodyPr wrap="none" rtlCol="0">
            <a:spAutoFit/>
          </a:bodyPr>
          <a:lstStyle/>
          <a:p>
            <a:r>
              <a:rPr lang="en-US" sz="3600" b="1" i="1" dirty="0"/>
              <a:t>PART-2</a:t>
            </a:r>
          </a:p>
        </p:txBody>
      </p:sp>
    </p:spTree>
    <p:extLst>
      <p:ext uri="{BB962C8B-B14F-4D97-AF65-F5344CB8AC3E}">
        <p14:creationId xmlns:p14="http://schemas.microsoft.com/office/powerpoint/2010/main" val="295178893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Object Of </a:t>
            </a:r>
            <a:r>
              <a:rPr lang="en-US" dirty="0" err="1"/>
              <a:t>SQLConnection</a:t>
            </a:r>
            <a:r>
              <a:rPr lang="en-US" dirty="0"/>
              <a:t> Class of </a:t>
            </a:r>
            <a:r>
              <a:rPr lang="en-US" dirty="0" err="1"/>
              <a:t>ADO.Net</a:t>
            </a:r>
            <a:endParaRPr lang="en-US" dirty="0"/>
          </a:p>
        </p:txBody>
      </p:sp>
      <p:sp>
        <p:nvSpPr>
          <p:cNvPr id="3" name="Content Placeholder 2"/>
          <p:cNvSpPr>
            <a:spLocks noGrp="1"/>
          </p:cNvSpPr>
          <p:nvPr>
            <p:ph idx="1"/>
          </p:nvPr>
        </p:nvSpPr>
        <p:spPr/>
        <p:txBody>
          <a:bodyPr>
            <a:normAutofit/>
          </a:bodyPr>
          <a:lstStyle/>
          <a:p>
            <a:r>
              <a:rPr lang="en-US" sz="2400" dirty="0"/>
              <a:t>String </a:t>
            </a:r>
            <a:r>
              <a:rPr lang="en-US" sz="2400" dirty="0" err="1"/>
              <a:t>cs</a:t>
            </a:r>
            <a:r>
              <a:rPr lang="en-US" sz="2400" dirty="0"/>
              <a:t> = “Data Source=</a:t>
            </a:r>
            <a:r>
              <a:rPr lang="en-US" sz="2400" dirty="0" err="1"/>
              <a:t>MyServerName;Initial</a:t>
            </a:r>
            <a:r>
              <a:rPr lang="en-US" sz="2400" dirty="0"/>
              <a:t> Catalog=</a:t>
            </a:r>
            <a:r>
              <a:rPr lang="en-US" sz="2400" dirty="0" err="1"/>
              <a:t>MyDatabaseName;Integrated</a:t>
            </a:r>
            <a:r>
              <a:rPr lang="en-US" sz="2400" dirty="0"/>
              <a:t> Security=true;”;</a:t>
            </a:r>
          </a:p>
          <a:p>
            <a:r>
              <a:rPr lang="en-US" sz="2400" dirty="0" err="1"/>
              <a:t>SqlConnection</a:t>
            </a:r>
            <a:r>
              <a:rPr lang="en-US" sz="2400" dirty="0"/>
              <a:t> con = new </a:t>
            </a:r>
            <a:r>
              <a:rPr lang="en-US" sz="2400" dirty="0" err="1"/>
              <a:t>SqlConnection</a:t>
            </a:r>
            <a:r>
              <a:rPr lang="en-US" sz="2400" dirty="0"/>
              <a:t>(</a:t>
            </a:r>
            <a:r>
              <a:rPr lang="en-US" sz="2400" dirty="0" err="1"/>
              <a:t>cs</a:t>
            </a:r>
            <a:r>
              <a:rPr lang="en-US" sz="2400" dirty="0"/>
              <a:t>);</a:t>
            </a:r>
          </a:p>
          <a:p>
            <a:pPr marL="0" indent="0">
              <a:buNone/>
            </a:pPr>
            <a:endParaRPr lang="en-US" sz="2400" dirty="0"/>
          </a:p>
        </p:txBody>
      </p:sp>
    </p:spTree>
    <p:extLst>
      <p:ext uri="{BB962C8B-B14F-4D97-AF65-F5344CB8AC3E}">
        <p14:creationId xmlns:p14="http://schemas.microsoft.com/office/powerpoint/2010/main" val="275447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SQLConnection</a:t>
            </a:r>
            <a:r>
              <a:rPr lang="en-US" dirty="0"/>
              <a:t> Class of </a:t>
            </a:r>
            <a:r>
              <a:rPr lang="en-US" dirty="0" err="1"/>
              <a:t>ADO.Net</a:t>
            </a:r>
            <a:endParaRPr lang="en-US" dirty="0"/>
          </a:p>
        </p:txBody>
      </p:sp>
      <p:sp>
        <p:nvSpPr>
          <p:cNvPr id="3" name="Content Placeholder 2"/>
          <p:cNvSpPr>
            <a:spLocks noGrp="1"/>
          </p:cNvSpPr>
          <p:nvPr>
            <p:ph idx="1"/>
          </p:nvPr>
        </p:nvSpPr>
        <p:spPr/>
        <p:txBody>
          <a:bodyPr>
            <a:normAutofit/>
          </a:bodyPr>
          <a:lstStyle/>
          <a:p>
            <a:r>
              <a:rPr lang="en-US" sz="2600" dirty="0"/>
              <a:t>When we have to perform an operation on database, we must have to Open and close the connection.</a:t>
            </a:r>
          </a:p>
          <a:p>
            <a:r>
              <a:rPr lang="en-US" sz="2600" b="1" dirty="0"/>
              <a:t>Example:</a:t>
            </a:r>
          </a:p>
          <a:p>
            <a:r>
              <a:rPr lang="en-US" dirty="0" err="1"/>
              <a:t>SqlConnection</a:t>
            </a:r>
            <a:r>
              <a:rPr lang="en-US" dirty="0"/>
              <a:t> con = new </a:t>
            </a:r>
            <a:r>
              <a:rPr lang="en-US" dirty="0" err="1"/>
              <a:t>SqlConnection</a:t>
            </a:r>
            <a:r>
              <a:rPr lang="en-US" dirty="0"/>
              <a:t>(</a:t>
            </a:r>
            <a:r>
              <a:rPr lang="en-US" dirty="0" err="1"/>
              <a:t>cs</a:t>
            </a:r>
            <a:r>
              <a:rPr lang="en-US" dirty="0"/>
              <a:t>);</a:t>
            </a:r>
          </a:p>
          <a:p>
            <a:r>
              <a:rPr lang="en-US" sz="2600" b="1" dirty="0" err="1"/>
              <a:t>Con.Open</a:t>
            </a:r>
            <a:r>
              <a:rPr lang="en-US" sz="2600" b="1" dirty="0"/>
              <a:t>();</a:t>
            </a:r>
          </a:p>
          <a:p>
            <a:r>
              <a:rPr lang="en-US" sz="2600" b="1" dirty="0"/>
              <a:t>….Execute Database Queries Here…</a:t>
            </a:r>
          </a:p>
          <a:p>
            <a:r>
              <a:rPr lang="en-US" sz="2600" b="1" dirty="0" err="1"/>
              <a:t>Con.Close</a:t>
            </a:r>
            <a:r>
              <a:rPr lang="en-US" sz="2600" b="1" dirty="0"/>
              <a:t>();</a:t>
            </a:r>
          </a:p>
          <a:p>
            <a:r>
              <a:rPr lang="en-US" sz="2600" b="1" dirty="0"/>
              <a:t>At this stage we have to use State Property Of Connection Class.</a:t>
            </a:r>
          </a:p>
          <a:p>
            <a:endParaRPr lang="en-US" sz="2600" dirty="0"/>
          </a:p>
        </p:txBody>
      </p:sp>
    </p:spTree>
    <p:extLst>
      <p:ext uri="{BB962C8B-B14F-4D97-AF65-F5344CB8AC3E}">
        <p14:creationId xmlns:p14="http://schemas.microsoft.com/office/powerpoint/2010/main" val="3634999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SQLConnection</a:t>
            </a:r>
            <a:r>
              <a:rPr lang="en-US" dirty="0"/>
              <a:t> Class of </a:t>
            </a:r>
            <a:r>
              <a:rPr lang="en-US" dirty="0" err="1"/>
              <a:t>ADO.Net</a:t>
            </a:r>
            <a:endParaRPr lang="en-US" dirty="0"/>
          </a:p>
        </p:txBody>
      </p:sp>
      <p:sp>
        <p:nvSpPr>
          <p:cNvPr id="3" name="Content Placeholder 2"/>
          <p:cNvSpPr>
            <a:spLocks noGrp="1"/>
          </p:cNvSpPr>
          <p:nvPr>
            <p:ph idx="1"/>
          </p:nvPr>
        </p:nvSpPr>
        <p:spPr/>
        <p:txBody>
          <a:bodyPr>
            <a:normAutofit lnSpcReduction="10000"/>
          </a:bodyPr>
          <a:lstStyle/>
          <a:p>
            <a:r>
              <a:rPr lang="en-US" dirty="0"/>
              <a:t>To ensure that connections are always closed, open the connection inside of a using block, as shown in the following code fragment.</a:t>
            </a:r>
          </a:p>
          <a:p>
            <a:r>
              <a:rPr lang="en-US" dirty="0"/>
              <a:t>Doing so ensures that the connection is automatically closed when the code exits the block.</a:t>
            </a:r>
          </a:p>
          <a:p>
            <a:r>
              <a:rPr lang="en-US" sz="2600" dirty="0"/>
              <a:t>using (</a:t>
            </a:r>
            <a:r>
              <a:rPr lang="en-US" sz="2600" dirty="0" err="1"/>
              <a:t>SqlConnection</a:t>
            </a:r>
            <a:r>
              <a:rPr lang="en-US" sz="2600" dirty="0"/>
              <a:t> con = new </a:t>
            </a:r>
            <a:r>
              <a:rPr lang="en-US" sz="2600" dirty="0" err="1"/>
              <a:t>SqlConnection</a:t>
            </a:r>
            <a:r>
              <a:rPr lang="en-US" sz="2600" dirty="0"/>
              <a:t>(</a:t>
            </a:r>
            <a:r>
              <a:rPr lang="en-US" sz="2600" dirty="0" err="1"/>
              <a:t>connectionString</a:t>
            </a:r>
            <a:r>
              <a:rPr lang="en-US" sz="2600" dirty="0"/>
              <a:t>))</a:t>
            </a:r>
          </a:p>
          <a:p>
            <a:r>
              <a:rPr lang="en-US" sz="2600" dirty="0"/>
              <a:t>    {</a:t>
            </a:r>
          </a:p>
          <a:p>
            <a:r>
              <a:rPr lang="en-US" sz="2600" dirty="0"/>
              <a:t>        </a:t>
            </a:r>
            <a:r>
              <a:rPr lang="en-US" sz="2600" dirty="0" err="1"/>
              <a:t>con.Open</a:t>
            </a:r>
            <a:r>
              <a:rPr lang="en-US" sz="2600" dirty="0"/>
              <a:t>();</a:t>
            </a:r>
          </a:p>
          <a:p>
            <a:r>
              <a:rPr lang="en-US" sz="2600" dirty="0"/>
              <a:t>        // Do work here; connection closed on following line.</a:t>
            </a:r>
          </a:p>
          <a:p>
            <a:r>
              <a:rPr lang="en-US" sz="2600" dirty="0"/>
              <a:t>    }</a:t>
            </a:r>
          </a:p>
        </p:txBody>
      </p:sp>
    </p:spTree>
    <p:extLst>
      <p:ext uri="{BB962C8B-B14F-4D97-AF65-F5344CB8AC3E}">
        <p14:creationId xmlns:p14="http://schemas.microsoft.com/office/powerpoint/2010/main" val="94725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 Questions Related to Using Keyword</a:t>
            </a:r>
          </a:p>
        </p:txBody>
      </p:sp>
      <p:sp>
        <p:nvSpPr>
          <p:cNvPr id="3" name="Content Placeholder 2"/>
          <p:cNvSpPr>
            <a:spLocks noGrp="1"/>
          </p:cNvSpPr>
          <p:nvPr>
            <p:ph idx="1"/>
          </p:nvPr>
        </p:nvSpPr>
        <p:spPr/>
        <p:txBody>
          <a:bodyPr>
            <a:normAutofit/>
          </a:bodyPr>
          <a:lstStyle/>
          <a:p>
            <a:r>
              <a:rPr lang="en-US" sz="2600" dirty="0"/>
              <a:t>Tell the 2 usage of </a:t>
            </a:r>
            <a:r>
              <a:rPr lang="en-US" sz="2600" b="1" dirty="0"/>
              <a:t>using</a:t>
            </a:r>
            <a:r>
              <a:rPr lang="en-US" sz="2600" dirty="0"/>
              <a:t> keyword ?</a:t>
            </a:r>
          </a:p>
          <a:p>
            <a:r>
              <a:rPr lang="en-US" sz="2600" dirty="0"/>
              <a:t>1. Using is used for adding namespace in a file.</a:t>
            </a:r>
          </a:p>
          <a:p>
            <a:pPr lvl="1"/>
            <a:r>
              <a:rPr lang="en-US" sz="2200" dirty="0"/>
              <a:t>Example: Using </a:t>
            </a:r>
            <a:r>
              <a:rPr lang="en-US" sz="2200" dirty="0" err="1"/>
              <a:t>System.Data.SqlClient</a:t>
            </a:r>
            <a:endParaRPr lang="en-US" sz="2200" dirty="0"/>
          </a:p>
          <a:p>
            <a:r>
              <a:rPr lang="en-US" sz="2600" dirty="0"/>
              <a:t>2. Using is used for automatically closing of the Connection.</a:t>
            </a:r>
          </a:p>
          <a:p>
            <a:r>
              <a:rPr lang="en-US" sz="2400" dirty="0"/>
              <a:t>Using block is used to close the connection automatically. We don't need to call close () method explicitly, using block do this for ours implicitly when the code exits the block.</a:t>
            </a:r>
          </a:p>
          <a:p>
            <a:endParaRPr lang="en-US" sz="2600" dirty="0"/>
          </a:p>
        </p:txBody>
      </p:sp>
    </p:spTree>
    <p:extLst>
      <p:ext uri="{BB962C8B-B14F-4D97-AF65-F5344CB8AC3E}">
        <p14:creationId xmlns:p14="http://schemas.microsoft.com/office/powerpoint/2010/main" val="417582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 Of </a:t>
            </a:r>
            <a:r>
              <a:rPr lang="en-US" dirty="0" err="1"/>
              <a:t>SQLConnection</a:t>
            </a:r>
            <a:r>
              <a:rPr lang="en-US" dirty="0"/>
              <a:t> Class of </a:t>
            </a:r>
            <a:r>
              <a:rPr lang="en-US" dirty="0" err="1"/>
              <a:t>ADO.Net</a:t>
            </a:r>
            <a:endParaRPr lang="en-US" dirty="0"/>
          </a:p>
        </p:txBody>
      </p:sp>
      <p:sp>
        <p:nvSpPr>
          <p:cNvPr id="3" name="Content Placeholder 2"/>
          <p:cNvSpPr>
            <a:spLocks noGrp="1"/>
          </p:cNvSpPr>
          <p:nvPr>
            <p:ph idx="1"/>
          </p:nvPr>
        </p:nvSpPr>
        <p:spPr/>
        <p:txBody>
          <a:bodyPr>
            <a:normAutofit/>
          </a:bodyPr>
          <a:lstStyle/>
          <a:p>
            <a:r>
              <a:rPr lang="en-US" b="1" dirty="0" err="1"/>
              <a:t>SqlConnection</a:t>
            </a:r>
            <a:r>
              <a:rPr lang="en-US" b="1" dirty="0"/>
              <a:t>()	</a:t>
            </a:r>
          </a:p>
          <a:p>
            <a:pPr lvl="1"/>
            <a:r>
              <a:rPr lang="en-US" dirty="0"/>
              <a:t>Initializes a new instance of the </a:t>
            </a:r>
            <a:r>
              <a:rPr lang="en-US" dirty="0" err="1"/>
              <a:t>SqlConnection</a:t>
            </a:r>
            <a:r>
              <a:rPr lang="en-US" dirty="0"/>
              <a:t> class.</a:t>
            </a:r>
          </a:p>
          <a:p>
            <a:r>
              <a:rPr lang="en-US" b="1" dirty="0" err="1"/>
              <a:t>SqlConnection</a:t>
            </a:r>
            <a:r>
              <a:rPr lang="en-US" b="1" dirty="0"/>
              <a:t>(String)	</a:t>
            </a:r>
          </a:p>
          <a:p>
            <a:pPr lvl="1"/>
            <a:r>
              <a:rPr lang="en-US" dirty="0"/>
              <a:t>Initializes a new instance of the </a:t>
            </a:r>
            <a:r>
              <a:rPr lang="en-US" dirty="0" err="1"/>
              <a:t>SqlConnection</a:t>
            </a:r>
            <a:r>
              <a:rPr lang="en-US" dirty="0"/>
              <a:t> class when given a string that contains the connection string.</a:t>
            </a:r>
          </a:p>
          <a:p>
            <a:r>
              <a:rPr lang="en-US" b="1" dirty="0" err="1"/>
              <a:t>SqlConnection</a:t>
            </a:r>
            <a:r>
              <a:rPr lang="en-US" b="1" dirty="0"/>
              <a:t>(String, </a:t>
            </a:r>
            <a:r>
              <a:rPr lang="en-US" b="1" dirty="0" err="1"/>
              <a:t>SqlCredential</a:t>
            </a:r>
            <a:r>
              <a:rPr lang="en-US" b="1" dirty="0"/>
              <a:t>)</a:t>
            </a:r>
            <a:r>
              <a:rPr lang="en-US" dirty="0"/>
              <a:t>	</a:t>
            </a:r>
          </a:p>
          <a:p>
            <a:pPr lvl="1"/>
            <a:r>
              <a:rPr lang="en-US" dirty="0"/>
              <a:t>Initializes a new instance of the </a:t>
            </a:r>
            <a:r>
              <a:rPr lang="en-US" dirty="0" err="1"/>
              <a:t>SqlConnection</a:t>
            </a:r>
            <a:r>
              <a:rPr lang="en-US" dirty="0"/>
              <a:t> class given a connection string, that does not use Integrated Security = true and a </a:t>
            </a:r>
            <a:r>
              <a:rPr lang="en-US" dirty="0" err="1"/>
              <a:t>SqlCredential</a:t>
            </a:r>
            <a:r>
              <a:rPr lang="en-US" dirty="0"/>
              <a:t> object that contains the user ID and password.</a:t>
            </a:r>
          </a:p>
        </p:txBody>
      </p:sp>
    </p:spTree>
    <p:extLst>
      <p:ext uri="{BB962C8B-B14F-4D97-AF65-F5344CB8AC3E}">
        <p14:creationId xmlns:p14="http://schemas.microsoft.com/office/powerpoint/2010/main" val="4238285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SQLConnection</a:t>
            </a:r>
            <a:r>
              <a:rPr lang="en-US" dirty="0"/>
              <a:t> Class of </a:t>
            </a:r>
            <a:r>
              <a:rPr lang="en-US" dirty="0" err="1"/>
              <a:t>ADO.Net</a:t>
            </a:r>
            <a:endParaRPr lang="en-US" dirty="0"/>
          </a:p>
        </p:txBody>
      </p:sp>
      <p:sp>
        <p:nvSpPr>
          <p:cNvPr id="3" name="Content Placeholder 2"/>
          <p:cNvSpPr>
            <a:spLocks noGrp="1"/>
          </p:cNvSpPr>
          <p:nvPr>
            <p:ph idx="1"/>
          </p:nvPr>
        </p:nvSpPr>
        <p:spPr/>
        <p:txBody>
          <a:bodyPr>
            <a:normAutofit/>
          </a:bodyPr>
          <a:lstStyle/>
          <a:p>
            <a:r>
              <a:rPr lang="en-US" dirty="0" err="1"/>
              <a:t>SqlConnection</a:t>
            </a:r>
            <a:r>
              <a:rPr lang="en-US" dirty="0"/>
              <a:t> class uses </a:t>
            </a:r>
            <a:r>
              <a:rPr lang="en-US" b="1" dirty="0" err="1"/>
              <a:t>SqlDataAdapter</a:t>
            </a:r>
            <a:r>
              <a:rPr lang="en-US" dirty="0"/>
              <a:t> and </a:t>
            </a:r>
            <a:r>
              <a:rPr lang="en-US" b="1" dirty="0" err="1"/>
              <a:t>SqlCommand</a:t>
            </a:r>
            <a:r>
              <a:rPr lang="en-US" dirty="0"/>
              <a:t> classes together to increase performance when connecting to a Microsoft SQL Server database.</a:t>
            </a:r>
          </a:p>
          <a:p>
            <a:r>
              <a:rPr lang="en-US" dirty="0"/>
              <a:t>Connection does not close implicitly even it goes out of scope. Therefore, you must explicitly close the connection by calling Close() method.</a:t>
            </a:r>
          </a:p>
        </p:txBody>
      </p:sp>
    </p:spTree>
    <p:extLst>
      <p:ext uri="{BB962C8B-B14F-4D97-AF65-F5344CB8AC3E}">
        <p14:creationId xmlns:p14="http://schemas.microsoft.com/office/powerpoint/2010/main" val="3993142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SQLConnection</a:t>
            </a:r>
            <a:r>
              <a:rPr lang="en-US" dirty="0"/>
              <a:t> Class of </a:t>
            </a:r>
            <a:r>
              <a:rPr lang="en-US" dirty="0" err="1"/>
              <a:t>ADO.Net</a:t>
            </a:r>
            <a:endParaRPr lang="en-US" dirty="0"/>
          </a:p>
        </p:txBody>
      </p:sp>
      <p:sp>
        <p:nvSpPr>
          <p:cNvPr id="3" name="Content Placeholder 2"/>
          <p:cNvSpPr>
            <a:spLocks noGrp="1"/>
          </p:cNvSpPr>
          <p:nvPr>
            <p:ph idx="1"/>
          </p:nvPr>
        </p:nvSpPr>
        <p:spPr/>
        <p:txBody>
          <a:bodyPr>
            <a:normAutofit/>
          </a:bodyPr>
          <a:lstStyle/>
          <a:p>
            <a:r>
              <a:rPr lang="en-US" dirty="0"/>
              <a:t>When the connection of an object is instantiated, the constructor takes a connection string that contains the information about the database server, server type, database name, connection type, and database user credentials.</a:t>
            </a:r>
          </a:p>
          <a:p>
            <a:r>
              <a:rPr lang="en-US" dirty="0"/>
              <a:t>Once the connection string is passed and the connection object is created, you can establish a connection with the database. </a:t>
            </a:r>
          </a:p>
          <a:p>
            <a:r>
              <a:rPr lang="en-US" dirty="0"/>
              <a:t>A connection string is usually stored in the </a:t>
            </a:r>
            <a:r>
              <a:rPr lang="en-US" b="1" dirty="0" err="1"/>
              <a:t>web.config</a:t>
            </a:r>
            <a:r>
              <a:rPr lang="en-US" dirty="0"/>
              <a:t> file or </a:t>
            </a:r>
            <a:r>
              <a:rPr lang="en-US" b="1" dirty="0" err="1"/>
              <a:t>app.config</a:t>
            </a:r>
            <a:r>
              <a:rPr lang="en-US" dirty="0"/>
              <a:t> file of an application.</a:t>
            </a:r>
          </a:p>
          <a:p>
            <a:endParaRPr lang="en-US" dirty="0"/>
          </a:p>
        </p:txBody>
      </p:sp>
    </p:spTree>
    <p:extLst>
      <p:ext uri="{BB962C8B-B14F-4D97-AF65-F5344CB8AC3E}">
        <p14:creationId xmlns:p14="http://schemas.microsoft.com/office/powerpoint/2010/main" val="3158269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Connection String in Configuration file</a:t>
            </a:r>
          </a:p>
        </p:txBody>
      </p:sp>
      <p:sp>
        <p:nvSpPr>
          <p:cNvPr id="3" name="Content Placeholder 2"/>
          <p:cNvSpPr>
            <a:spLocks noGrp="1"/>
          </p:cNvSpPr>
          <p:nvPr>
            <p:ph idx="1"/>
          </p:nvPr>
        </p:nvSpPr>
        <p:spPr/>
        <p:txBody>
          <a:bodyPr/>
          <a:lstStyle/>
          <a:p>
            <a:r>
              <a:rPr lang="en-US" dirty="0"/>
              <a:t>Now, we have to declare a connection string, which is usually defined in the </a:t>
            </a:r>
            <a:r>
              <a:rPr lang="en-US" b="1" dirty="0" err="1"/>
              <a:t>App.Config</a:t>
            </a:r>
            <a:r>
              <a:rPr lang="en-US" dirty="0"/>
              <a:t> or </a:t>
            </a:r>
            <a:r>
              <a:rPr lang="en-US" b="1" dirty="0" err="1"/>
              <a:t>Web.Config</a:t>
            </a:r>
            <a:r>
              <a:rPr lang="en-US" dirty="0"/>
              <a:t> file, so its </a:t>
            </a:r>
            <a:r>
              <a:rPr lang="en-US" dirty="0" err="1"/>
              <a:t>availalbe</a:t>
            </a:r>
            <a:r>
              <a:rPr lang="en-US" dirty="0"/>
              <a:t> in your application. The typical entry of a connection string is written below:</a:t>
            </a:r>
          </a:p>
          <a:p>
            <a:r>
              <a:rPr lang="en-US" dirty="0"/>
              <a:t>&lt;</a:t>
            </a:r>
            <a:r>
              <a:rPr lang="en-US" dirty="0" err="1"/>
              <a:t>connectionStrings</a:t>
            </a:r>
            <a:r>
              <a:rPr lang="en-US" dirty="0"/>
              <a:t>&gt;  </a:t>
            </a:r>
          </a:p>
          <a:p>
            <a:r>
              <a:rPr lang="en-US" dirty="0"/>
              <a:t>        &lt;add name="" </a:t>
            </a:r>
            <a:r>
              <a:rPr lang="en-US" dirty="0" err="1"/>
              <a:t>connectionString</a:t>
            </a:r>
            <a:r>
              <a:rPr lang="en-US" dirty="0"/>
              <a:t>="" </a:t>
            </a:r>
            <a:r>
              <a:rPr lang="en-US" dirty="0" err="1"/>
              <a:t>providerName</a:t>
            </a:r>
            <a:r>
              <a:rPr lang="en-US" dirty="0"/>
              <a:t>=""/&gt;  </a:t>
            </a:r>
          </a:p>
          <a:p>
            <a:r>
              <a:rPr lang="en-US" dirty="0"/>
              <a:t>&lt;/</a:t>
            </a:r>
            <a:r>
              <a:rPr lang="en-US" dirty="0" err="1"/>
              <a:t>connectionStrings</a:t>
            </a:r>
            <a:r>
              <a:rPr lang="en-US" dirty="0"/>
              <a:t>&gt;</a:t>
            </a:r>
          </a:p>
        </p:txBody>
      </p:sp>
    </p:spTree>
    <p:extLst>
      <p:ext uri="{BB962C8B-B14F-4D97-AF65-F5344CB8AC3E}">
        <p14:creationId xmlns:p14="http://schemas.microsoft.com/office/powerpoint/2010/main" val="160512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Connection String in Configuration file</a:t>
            </a:r>
          </a:p>
        </p:txBody>
      </p:sp>
      <p:sp>
        <p:nvSpPr>
          <p:cNvPr id="3" name="Content Placeholder 2"/>
          <p:cNvSpPr>
            <a:spLocks noGrp="1"/>
          </p:cNvSpPr>
          <p:nvPr>
            <p:ph idx="1"/>
          </p:nvPr>
        </p:nvSpPr>
        <p:spPr/>
        <p:txBody>
          <a:bodyPr/>
          <a:lstStyle/>
          <a:p>
            <a:r>
              <a:rPr lang="en-US" dirty="0"/>
              <a:t>Establish connection string in Web </a:t>
            </a:r>
            <a:r>
              <a:rPr lang="en-US" dirty="0" err="1"/>
              <a:t>Config</a:t>
            </a:r>
            <a:r>
              <a:rPr lang="en-US" dirty="0"/>
              <a:t> file using the below code:</a:t>
            </a:r>
          </a:p>
          <a:p>
            <a:r>
              <a:rPr lang="en-US" dirty="0"/>
              <a:t>&lt;</a:t>
            </a:r>
            <a:r>
              <a:rPr lang="en-US" dirty="0" err="1"/>
              <a:t>connectionStrings</a:t>
            </a:r>
            <a:r>
              <a:rPr lang="en-US" dirty="0"/>
              <a:t>&gt;  </a:t>
            </a:r>
          </a:p>
          <a:p>
            <a:r>
              <a:rPr lang="en-US" sz="2400" dirty="0"/>
              <a:t>        &lt;add name=“</a:t>
            </a:r>
            <a:r>
              <a:rPr lang="en-US" sz="2400" dirty="0" err="1"/>
              <a:t>dbcs</a:t>
            </a:r>
            <a:r>
              <a:rPr lang="en-US" sz="2400" dirty="0"/>
              <a:t>" </a:t>
            </a:r>
            <a:r>
              <a:rPr lang="en-US" sz="2400" dirty="0" err="1"/>
              <a:t>connectionString</a:t>
            </a:r>
            <a:r>
              <a:rPr lang="en-US" sz="2400" dirty="0"/>
              <a:t>="Data Source= </a:t>
            </a:r>
            <a:r>
              <a:rPr lang="en-US" sz="2400" dirty="0" err="1"/>
              <a:t>AdilSERVER;Initial</a:t>
            </a:r>
            <a:r>
              <a:rPr lang="en-US" sz="2400" dirty="0"/>
              <a:t> Catalog= </a:t>
            </a:r>
            <a:r>
              <a:rPr lang="en-US" sz="2400" dirty="0" err="1"/>
              <a:t>EmployeeDataBase;User</a:t>
            </a:r>
            <a:r>
              <a:rPr lang="en-US" sz="2400" dirty="0"/>
              <a:t> ID=</a:t>
            </a:r>
            <a:r>
              <a:rPr lang="en-US" sz="2400" dirty="0" err="1"/>
              <a:t>sa,pwd</a:t>
            </a:r>
            <a:r>
              <a:rPr lang="en-US" sz="2400" dirty="0"/>
              <a:t>=sa123" </a:t>
            </a:r>
            <a:r>
              <a:rPr lang="en-US" sz="2400" dirty="0" err="1"/>
              <a:t>providerName</a:t>
            </a:r>
            <a:r>
              <a:rPr lang="en-US" sz="2400" dirty="0"/>
              <a:t>="</a:t>
            </a:r>
            <a:r>
              <a:rPr lang="en-US" sz="2400" dirty="0" err="1"/>
              <a:t>System.Data.SqlClient</a:t>
            </a:r>
            <a:r>
              <a:rPr lang="en-US" sz="2400" dirty="0"/>
              <a:t>"/&gt;  </a:t>
            </a:r>
          </a:p>
          <a:p>
            <a:r>
              <a:rPr lang="en-US" dirty="0"/>
              <a:t>&lt;/</a:t>
            </a:r>
            <a:r>
              <a:rPr lang="en-US" dirty="0" err="1"/>
              <a:t>connectionStrings</a:t>
            </a:r>
            <a:r>
              <a:rPr lang="en-US" dirty="0"/>
              <a:t>&gt;</a:t>
            </a:r>
          </a:p>
        </p:txBody>
      </p:sp>
    </p:spTree>
    <p:extLst>
      <p:ext uri="{BB962C8B-B14F-4D97-AF65-F5344CB8AC3E}">
        <p14:creationId xmlns:p14="http://schemas.microsoft.com/office/powerpoint/2010/main" val="522337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ConnectionString</a:t>
            </a:r>
            <a:r>
              <a:rPr lang="en-US" dirty="0"/>
              <a:t> Property</a:t>
            </a:r>
          </a:p>
        </p:txBody>
      </p:sp>
      <p:sp>
        <p:nvSpPr>
          <p:cNvPr id="3" name="Content Placeholder 2"/>
          <p:cNvSpPr>
            <a:spLocks noGrp="1"/>
          </p:cNvSpPr>
          <p:nvPr>
            <p:ph idx="1"/>
          </p:nvPr>
        </p:nvSpPr>
        <p:spPr/>
        <p:txBody>
          <a:bodyPr>
            <a:normAutofit/>
          </a:bodyPr>
          <a:lstStyle/>
          <a:p>
            <a:r>
              <a:rPr lang="en-US" dirty="0" err="1"/>
              <a:t>SqlConnection.ConnectionString</a:t>
            </a:r>
            <a:r>
              <a:rPr lang="en-US" dirty="0"/>
              <a:t> Property</a:t>
            </a:r>
          </a:p>
          <a:p>
            <a:r>
              <a:rPr lang="en-US" dirty="0" err="1"/>
              <a:t>SqlConnection.ConnectionString</a:t>
            </a:r>
            <a:r>
              <a:rPr lang="en-US" dirty="0"/>
              <a:t> Property :Gets or sets the string used to open a SQL Server database.</a:t>
            </a:r>
          </a:p>
        </p:txBody>
      </p:sp>
    </p:spTree>
    <p:extLst>
      <p:ext uri="{BB962C8B-B14F-4D97-AF65-F5344CB8AC3E}">
        <p14:creationId xmlns:p14="http://schemas.microsoft.com/office/powerpoint/2010/main" val="2170827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990600" y="2590800"/>
            <a:ext cx="3352800" cy="2971800"/>
          </a:xfrm>
          <a:prstGeom prst="rect">
            <a:avLst/>
          </a:prstGeom>
          <a:solidFill>
            <a:schemeClr val="accent3">
              <a:lumMod val="60000"/>
              <a:lumOff val="4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4800" b="1" dirty="0"/>
          </a:p>
        </p:txBody>
      </p:sp>
      <p:sp>
        <p:nvSpPr>
          <p:cNvPr id="5" name="TextBox 4"/>
          <p:cNvSpPr txBox="1"/>
          <p:nvPr/>
        </p:nvSpPr>
        <p:spPr>
          <a:xfrm>
            <a:off x="1220472" y="3735826"/>
            <a:ext cx="2945615" cy="584775"/>
          </a:xfrm>
          <a:prstGeom prst="rect">
            <a:avLst/>
          </a:prstGeom>
          <a:noFill/>
        </p:spPr>
        <p:txBody>
          <a:bodyPr wrap="none" rtlCol="0">
            <a:spAutoFit/>
          </a:bodyPr>
          <a:lstStyle/>
          <a:p>
            <a:r>
              <a:rPr lang="en-US" sz="3200" b="1" dirty="0" err="1">
                <a:solidFill>
                  <a:schemeClr val="bg1"/>
                </a:solidFill>
              </a:rPr>
              <a:t>.Net</a:t>
            </a:r>
            <a:r>
              <a:rPr lang="en-US" sz="3200" b="1" dirty="0">
                <a:solidFill>
                  <a:schemeClr val="bg1"/>
                </a:solidFill>
              </a:rPr>
              <a:t> Application</a:t>
            </a:r>
          </a:p>
        </p:txBody>
      </p:sp>
      <p:sp>
        <p:nvSpPr>
          <p:cNvPr id="6" name="Rectangle 5"/>
          <p:cNvSpPr/>
          <p:nvPr/>
        </p:nvSpPr>
        <p:spPr>
          <a:xfrm>
            <a:off x="8229443" y="2447033"/>
            <a:ext cx="3581400" cy="3115567"/>
          </a:xfrm>
          <a:prstGeom prst="rect">
            <a:avLst/>
          </a:prstGeom>
          <a:solidFill>
            <a:schemeClr val="accent3">
              <a:lumMod val="60000"/>
              <a:lumOff val="4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4800" b="1" dirty="0"/>
          </a:p>
        </p:txBody>
      </p:sp>
      <p:sp>
        <p:nvSpPr>
          <p:cNvPr id="7" name="Striped Right Arrow 6"/>
          <p:cNvSpPr/>
          <p:nvPr/>
        </p:nvSpPr>
        <p:spPr>
          <a:xfrm>
            <a:off x="4510348" y="3768559"/>
            <a:ext cx="3451838" cy="61628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TextBox 7"/>
          <p:cNvSpPr txBox="1"/>
          <p:nvPr/>
        </p:nvSpPr>
        <p:spPr>
          <a:xfrm>
            <a:off x="9010187" y="3538090"/>
            <a:ext cx="2019912" cy="1077218"/>
          </a:xfrm>
          <a:prstGeom prst="rect">
            <a:avLst/>
          </a:prstGeom>
          <a:noFill/>
        </p:spPr>
        <p:txBody>
          <a:bodyPr wrap="none" rtlCol="0">
            <a:spAutoFit/>
          </a:bodyPr>
          <a:lstStyle/>
          <a:p>
            <a:r>
              <a:rPr lang="en-US" sz="3200" b="1" dirty="0">
                <a:solidFill>
                  <a:schemeClr val="bg1"/>
                </a:solidFill>
              </a:rPr>
              <a:t>SQL Server</a:t>
            </a:r>
          </a:p>
          <a:p>
            <a:r>
              <a:rPr lang="en-US" sz="3200" b="1" dirty="0">
                <a:solidFill>
                  <a:schemeClr val="bg1"/>
                </a:solidFill>
              </a:rPr>
              <a:t>Database</a:t>
            </a:r>
          </a:p>
        </p:txBody>
      </p:sp>
      <p:sp>
        <p:nvSpPr>
          <p:cNvPr id="9" name="TextBox 8"/>
          <p:cNvSpPr txBox="1"/>
          <p:nvPr/>
        </p:nvSpPr>
        <p:spPr>
          <a:xfrm>
            <a:off x="5223471" y="3245703"/>
            <a:ext cx="2125903" cy="584775"/>
          </a:xfrm>
          <a:prstGeom prst="rect">
            <a:avLst/>
          </a:prstGeom>
          <a:noFill/>
        </p:spPr>
        <p:txBody>
          <a:bodyPr wrap="none" rtlCol="0">
            <a:spAutoFit/>
          </a:bodyPr>
          <a:lstStyle/>
          <a:p>
            <a:r>
              <a:rPr lang="en-US" sz="3200" b="1" dirty="0"/>
              <a:t>Connection</a:t>
            </a:r>
          </a:p>
        </p:txBody>
      </p:sp>
      <p:sp>
        <p:nvSpPr>
          <p:cNvPr id="10" name="Striped Right Arrow 9"/>
          <p:cNvSpPr/>
          <p:nvPr/>
        </p:nvSpPr>
        <p:spPr>
          <a:xfrm rot="16200000">
            <a:off x="5969698" y="2942959"/>
            <a:ext cx="483164" cy="33651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TextBox 10"/>
          <p:cNvSpPr txBox="1"/>
          <p:nvPr/>
        </p:nvSpPr>
        <p:spPr>
          <a:xfrm>
            <a:off x="4966189" y="2234626"/>
            <a:ext cx="2640466" cy="584775"/>
          </a:xfrm>
          <a:prstGeom prst="rect">
            <a:avLst/>
          </a:prstGeom>
          <a:noFill/>
        </p:spPr>
        <p:txBody>
          <a:bodyPr wrap="none" rtlCol="0">
            <a:spAutoFit/>
          </a:bodyPr>
          <a:lstStyle/>
          <a:p>
            <a:r>
              <a:rPr lang="en-US" sz="3200" b="1" dirty="0" err="1"/>
              <a:t>SqlConnection</a:t>
            </a:r>
            <a:endParaRPr lang="en-US" sz="3200" b="1" dirty="0"/>
          </a:p>
        </p:txBody>
      </p:sp>
      <p:sp>
        <p:nvSpPr>
          <p:cNvPr id="12" name="Striped Right Arrow 11"/>
          <p:cNvSpPr/>
          <p:nvPr/>
        </p:nvSpPr>
        <p:spPr>
          <a:xfrm>
            <a:off x="4466211" y="5059731"/>
            <a:ext cx="3451838" cy="61628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TextBox 12"/>
          <p:cNvSpPr txBox="1"/>
          <p:nvPr/>
        </p:nvSpPr>
        <p:spPr>
          <a:xfrm>
            <a:off x="5456962" y="4575738"/>
            <a:ext cx="1172116" cy="584775"/>
          </a:xfrm>
          <a:prstGeom prst="rect">
            <a:avLst/>
          </a:prstGeom>
          <a:noFill/>
        </p:spPr>
        <p:txBody>
          <a:bodyPr wrap="none" rtlCol="0">
            <a:spAutoFit/>
          </a:bodyPr>
          <a:lstStyle/>
          <a:p>
            <a:r>
              <a:rPr lang="en-US" sz="3200" b="1" dirty="0"/>
              <a:t>Insert</a:t>
            </a:r>
          </a:p>
        </p:txBody>
      </p:sp>
      <p:sp>
        <p:nvSpPr>
          <p:cNvPr id="14" name="Striped Right Arrow 13"/>
          <p:cNvSpPr/>
          <p:nvPr/>
        </p:nvSpPr>
        <p:spPr>
          <a:xfrm rot="13803163">
            <a:off x="5426312" y="1863170"/>
            <a:ext cx="483164" cy="33651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5" name="TextBox 14"/>
          <p:cNvSpPr txBox="1"/>
          <p:nvPr/>
        </p:nvSpPr>
        <p:spPr>
          <a:xfrm>
            <a:off x="4660476" y="1162793"/>
            <a:ext cx="1107996" cy="584775"/>
          </a:xfrm>
          <a:prstGeom prst="rect">
            <a:avLst/>
          </a:prstGeom>
          <a:noFill/>
        </p:spPr>
        <p:txBody>
          <a:bodyPr wrap="none" rtlCol="0">
            <a:spAutoFit/>
          </a:bodyPr>
          <a:lstStyle/>
          <a:p>
            <a:r>
              <a:rPr lang="en-US" sz="3200" b="1" dirty="0"/>
              <a:t>Open</a:t>
            </a:r>
          </a:p>
        </p:txBody>
      </p:sp>
      <p:sp>
        <p:nvSpPr>
          <p:cNvPr id="19" name="Striped Right Arrow 18"/>
          <p:cNvSpPr/>
          <p:nvPr/>
        </p:nvSpPr>
        <p:spPr>
          <a:xfrm rot="17414865">
            <a:off x="6455179" y="1869227"/>
            <a:ext cx="483164" cy="33651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0" name="TextBox 19"/>
          <p:cNvSpPr txBox="1"/>
          <p:nvPr/>
        </p:nvSpPr>
        <p:spPr>
          <a:xfrm>
            <a:off x="6517942" y="1163714"/>
            <a:ext cx="1095172" cy="584775"/>
          </a:xfrm>
          <a:prstGeom prst="rect">
            <a:avLst/>
          </a:prstGeom>
          <a:noFill/>
        </p:spPr>
        <p:txBody>
          <a:bodyPr wrap="none" rtlCol="0">
            <a:spAutoFit/>
          </a:bodyPr>
          <a:lstStyle/>
          <a:p>
            <a:r>
              <a:rPr lang="en-US" sz="3200" b="1" dirty="0"/>
              <a:t>Close</a:t>
            </a:r>
          </a:p>
        </p:txBody>
      </p:sp>
    </p:spTree>
    <p:extLst>
      <p:ext uri="{BB962C8B-B14F-4D97-AF65-F5344CB8AC3E}">
        <p14:creationId xmlns:p14="http://schemas.microsoft.com/office/powerpoint/2010/main" val="3627139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1000"/>
                                        <p:tgtEl>
                                          <p:spTgt spid="10"/>
                                        </p:tgtEl>
                                      </p:cBhvr>
                                    </p:animEffect>
                                    <p:anim calcmode="lin" valueType="num">
                                      <p:cBhvr>
                                        <p:cTn id="46" dur="1000" fill="hold"/>
                                        <p:tgtEl>
                                          <p:spTgt spid="10"/>
                                        </p:tgtEl>
                                        <p:attrNameLst>
                                          <p:attrName>ppt_x</p:attrName>
                                        </p:attrNameLst>
                                      </p:cBhvr>
                                      <p:tavLst>
                                        <p:tav tm="0">
                                          <p:val>
                                            <p:strVal val="#ppt_x"/>
                                          </p:val>
                                        </p:tav>
                                        <p:tav tm="100000">
                                          <p:val>
                                            <p:strVal val="#ppt_x"/>
                                          </p:val>
                                        </p:tav>
                                      </p:tavLst>
                                    </p:anim>
                                    <p:anim calcmode="lin" valueType="num">
                                      <p:cBhvr>
                                        <p:cTn id="4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1000"/>
                                        <p:tgtEl>
                                          <p:spTgt spid="11"/>
                                        </p:tgtEl>
                                      </p:cBhvr>
                                    </p:animEffect>
                                    <p:anim calcmode="lin" valueType="num">
                                      <p:cBhvr>
                                        <p:cTn id="53" dur="1000" fill="hold"/>
                                        <p:tgtEl>
                                          <p:spTgt spid="11"/>
                                        </p:tgtEl>
                                        <p:attrNameLst>
                                          <p:attrName>ppt_x</p:attrName>
                                        </p:attrNameLst>
                                      </p:cBhvr>
                                      <p:tavLst>
                                        <p:tav tm="0">
                                          <p:val>
                                            <p:strVal val="#ppt_x"/>
                                          </p:val>
                                        </p:tav>
                                        <p:tav tm="100000">
                                          <p:val>
                                            <p:strVal val="#ppt_x"/>
                                          </p:val>
                                        </p:tav>
                                      </p:tavLst>
                                    </p:anim>
                                    <p:anim calcmode="lin" valueType="num">
                                      <p:cBhvr>
                                        <p:cTn id="5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1000"/>
                                        <p:tgtEl>
                                          <p:spTgt spid="13"/>
                                        </p:tgtEl>
                                      </p:cBhvr>
                                    </p:animEffect>
                                    <p:anim calcmode="lin" valueType="num">
                                      <p:cBhvr>
                                        <p:cTn id="60" dur="1000" fill="hold"/>
                                        <p:tgtEl>
                                          <p:spTgt spid="13"/>
                                        </p:tgtEl>
                                        <p:attrNameLst>
                                          <p:attrName>ppt_x</p:attrName>
                                        </p:attrNameLst>
                                      </p:cBhvr>
                                      <p:tavLst>
                                        <p:tav tm="0">
                                          <p:val>
                                            <p:strVal val="#ppt_x"/>
                                          </p:val>
                                        </p:tav>
                                        <p:tav tm="100000">
                                          <p:val>
                                            <p:strVal val="#ppt_x"/>
                                          </p:val>
                                        </p:tav>
                                      </p:tavLst>
                                    </p:anim>
                                    <p:anim calcmode="lin" valueType="num">
                                      <p:cBhvr>
                                        <p:cTn id="61" dur="1000" fill="hold"/>
                                        <p:tgtEl>
                                          <p:spTgt spid="13"/>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1000"/>
                                        <p:tgtEl>
                                          <p:spTgt spid="12"/>
                                        </p:tgtEl>
                                      </p:cBhvr>
                                    </p:animEffect>
                                    <p:anim calcmode="lin" valueType="num">
                                      <p:cBhvr>
                                        <p:cTn id="65" dur="1000" fill="hold"/>
                                        <p:tgtEl>
                                          <p:spTgt spid="12"/>
                                        </p:tgtEl>
                                        <p:attrNameLst>
                                          <p:attrName>ppt_x</p:attrName>
                                        </p:attrNameLst>
                                      </p:cBhvr>
                                      <p:tavLst>
                                        <p:tav tm="0">
                                          <p:val>
                                            <p:strVal val="#ppt_x"/>
                                          </p:val>
                                        </p:tav>
                                        <p:tav tm="100000">
                                          <p:val>
                                            <p:strVal val="#ppt_x"/>
                                          </p:val>
                                        </p:tav>
                                      </p:tavLst>
                                    </p:anim>
                                    <p:anim calcmode="lin" valueType="num">
                                      <p:cBhvr>
                                        <p:cTn id="6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1000"/>
                                        <p:tgtEl>
                                          <p:spTgt spid="14"/>
                                        </p:tgtEl>
                                      </p:cBhvr>
                                    </p:animEffect>
                                    <p:anim calcmode="lin" valueType="num">
                                      <p:cBhvr>
                                        <p:cTn id="72" dur="1000" fill="hold"/>
                                        <p:tgtEl>
                                          <p:spTgt spid="14"/>
                                        </p:tgtEl>
                                        <p:attrNameLst>
                                          <p:attrName>ppt_x</p:attrName>
                                        </p:attrNameLst>
                                      </p:cBhvr>
                                      <p:tavLst>
                                        <p:tav tm="0">
                                          <p:val>
                                            <p:strVal val="#ppt_x"/>
                                          </p:val>
                                        </p:tav>
                                        <p:tav tm="100000">
                                          <p:val>
                                            <p:strVal val="#ppt_x"/>
                                          </p:val>
                                        </p:tav>
                                      </p:tavLst>
                                    </p:anim>
                                    <p:anim calcmode="lin" valueType="num">
                                      <p:cBhvr>
                                        <p:cTn id="73" dur="1000" fill="hold"/>
                                        <p:tgtEl>
                                          <p:spTgt spid="14"/>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fade">
                                      <p:cBhvr>
                                        <p:cTn id="76" dur="1000"/>
                                        <p:tgtEl>
                                          <p:spTgt spid="15"/>
                                        </p:tgtEl>
                                      </p:cBhvr>
                                    </p:animEffect>
                                    <p:anim calcmode="lin" valueType="num">
                                      <p:cBhvr>
                                        <p:cTn id="77" dur="1000" fill="hold"/>
                                        <p:tgtEl>
                                          <p:spTgt spid="15"/>
                                        </p:tgtEl>
                                        <p:attrNameLst>
                                          <p:attrName>ppt_x</p:attrName>
                                        </p:attrNameLst>
                                      </p:cBhvr>
                                      <p:tavLst>
                                        <p:tav tm="0">
                                          <p:val>
                                            <p:strVal val="#ppt_x"/>
                                          </p:val>
                                        </p:tav>
                                        <p:tav tm="100000">
                                          <p:val>
                                            <p:strVal val="#ppt_x"/>
                                          </p:val>
                                        </p:tav>
                                      </p:tavLst>
                                    </p:anim>
                                    <p:anim calcmode="lin" valueType="num">
                                      <p:cBhvr>
                                        <p:cTn id="7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fade">
                                      <p:cBhvr>
                                        <p:cTn id="83" dur="1000"/>
                                        <p:tgtEl>
                                          <p:spTgt spid="19"/>
                                        </p:tgtEl>
                                      </p:cBhvr>
                                    </p:animEffect>
                                    <p:anim calcmode="lin" valueType="num">
                                      <p:cBhvr>
                                        <p:cTn id="84" dur="1000" fill="hold"/>
                                        <p:tgtEl>
                                          <p:spTgt spid="19"/>
                                        </p:tgtEl>
                                        <p:attrNameLst>
                                          <p:attrName>ppt_x</p:attrName>
                                        </p:attrNameLst>
                                      </p:cBhvr>
                                      <p:tavLst>
                                        <p:tav tm="0">
                                          <p:val>
                                            <p:strVal val="#ppt_x"/>
                                          </p:val>
                                        </p:tav>
                                        <p:tav tm="100000">
                                          <p:val>
                                            <p:strVal val="#ppt_x"/>
                                          </p:val>
                                        </p:tav>
                                      </p:tavLst>
                                    </p:anim>
                                    <p:anim calcmode="lin" valueType="num">
                                      <p:cBhvr>
                                        <p:cTn id="85" dur="1000" fill="hold"/>
                                        <p:tgtEl>
                                          <p:spTgt spid="19"/>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fade">
                                      <p:cBhvr>
                                        <p:cTn id="88" dur="1000"/>
                                        <p:tgtEl>
                                          <p:spTgt spid="20"/>
                                        </p:tgtEl>
                                      </p:cBhvr>
                                    </p:animEffect>
                                    <p:anim calcmode="lin" valueType="num">
                                      <p:cBhvr>
                                        <p:cTn id="89" dur="1000" fill="hold"/>
                                        <p:tgtEl>
                                          <p:spTgt spid="20"/>
                                        </p:tgtEl>
                                        <p:attrNameLst>
                                          <p:attrName>ppt_x</p:attrName>
                                        </p:attrNameLst>
                                      </p:cBhvr>
                                      <p:tavLst>
                                        <p:tav tm="0">
                                          <p:val>
                                            <p:strVal val="#ppt_x"/>
                                          </p:val>
                                        </p:tav>
                                        <p:tav tm="100000">
                                          <p:val>
                                            <p:strVal val="#ppt_x"/>
                                          </p:val>
                                        </p:tav>
                                      </p:tavLst>
                                    </p:anim>
                                    <p:anim calcmode="lin" valueType="num">
                                      <p:cBhvr>
                                        <p:cTn id="9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animBg="1"/>
      <p:bldP spid="8" grpId="0"/>
      <p:bldP spid="9" grpId="0"/>
      <p:bldP spid="10" grpId="0" animBg="1"/>
      <p:bldP spid="11" grpId="0"/>
      <p:bldP spid="12" grpId="0" animBg="1"/>
      <p:bldP spid="13" grpId="0"/>
      <p:bldP spid="14" grpId="0" animBg="1"/>
      <p:bldP spid="15" grpId="0"/>
      <p:bldP spid="19" grpId="0" animBg="1"/>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namespace or provider is used for connection class?</a:t>
            </a:r>
          </a:p>
        </p:txBody>
      </p:sp>
      <p:sp>
        <p:nvSpPr>
          <p:cNvPr id="3" name="Content Placeholder 2"/>
          <p:cNvSpPr>
            <a:spLocks noGrp="1"/>
          </p:cNvSpPr>
          <p:nvPr>
            <p:ph idx="1"/>
          </p:nvPr>
        </p:nvSpPr>
        <p:spPr/>
        <p:txBody>
          <a:bodyPr>
            <a:normAutofit/>
          </a:bodyPr>
          <a:lstStyle/>
          <a:p>
            <a:r>
              <a:rPr lang="en-US" dirty="0"/>
              <a:t>ADO.NET provides connection to multiple providers. Each provider has a functionality to connect with different database. Here is a list of data providers in ADO.NET and their purpose.</a:t>
            </a:r>
          </a:p>
          <a:p>
            <a:r>
              <a:rPr lang="en-US" dirty="0"/>
              <a:t>Data Provider for SQL Server (</a:t>
            </a:r>
            <a:r>
              <a:rPr lang="en-US" dirty="0" err="1"/>
              <a:t>System.Data.SqlClient</a:t>
            </a:r>
            <a:r>
              <a:rPr lang="en-US" dirty="0"/>
              <a:t>).</a:t>
            </a:r>
          </a:p>
          <a:p>
            <a:r>
              <a:rPr lang="en-US" dirty="0"/>
              <a:t>Data Provider for MS ACCESS (</a:t>
            </a:r>
            <a:r>
              <a:rPr lang="en-US" dirty="0" err="1"/>
              <a:t>System.Data.OleDb</a:t>
            </a:r>
            <a:r>
              <a:rPr lang="en-US" dirty="0"/>
              <a:t>).</a:t>
            </a:r>
          </a:p>
          <a:p>
            <a:r>
              <a:rPr lang="en-US" dirty="0"/>
              <a:t>Data Provider for MYSQL (</a:t>
            </a:r>
            <a:r>
              <a:rPr lang="en-US" dirty="0" err="1"/>
              <a:t>System.Data.Odbc</a:t>
            </a:r>
            <a:r>
              <a:rPr lang="en-US" dirty="0"/>
              <a:t>).</a:t>
            </a:r>
          </a:p>
          <a:p>
            <a:r>
              <a:rPr lang="en-US" dirty="0"/>
              <a:t>Data Provider for ORACLE (</a:t>
            </a:r>
            <a:r>
              <a:rPr lang="en-US" dirty="0" err="1"/>
              <a:t>System.Data.OracleClient</a:t>
            </a:r>
            <a:r>
              <a:rPr lang="en-US" dirty="0"/>
              <a:t>).</a:t>
            </a:r>
          </a:p>
          <a:p>
            <a:endParaRPr lang="en-US" dirty="0"/>
          </a:p>
        </p:txBody>
      </p:sp>
    </p:spTree>
    <p:extLst>
      <p:ext uri="{BB962C8B-B14F-4D97-AF65-F5344CB8AC3E}">
        <p14:creationId xmlns:p14="http://schemas.microsoft.com/office/powerpoint/2010/main" val="2400309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use connection class with this provider is given below-</a:t>
            </a:r>
          </a:p>
        </p:txBody>
      </p:sp>
      <p:sp>
        <p:nvSpPr>
          <p:cNvPr id="3" name="Content Placeholder 2"/>
          <p:cNvSpPr>
            <a:spLocks noGrp="1"/>
          </p:cNvSpPr>
          <p:nvPr>
            <p:ph idx="1"/>
          </p:nvPr>
        </p:nvSpPr>
        <p:spPr/>
        <p:txBody>
          <a:bodyPr/>
          <a:lstStyle/>
          <a:p>
            <a:r>
              <a:rPr lang="en-US" dirty="0"/>
              <a:t>Connection object for SQL Server (</a:t>
            </a:r>
            <a:r>
              <a:rPr lang="en-US" dirty="0" err="1"/>
              <a:t>SqlConnection</a:t>
            </a:r>
            <a:r>
              <a:rPr lang="en-US" dirty="0"/>
              <a:t>).</a:t>
            </a:r>
          </a:p>
          <a:p>
            <a:r>
              <a:rPr lang="en-US" dirty="0"/>
              <a:t>Connection object for MSACCESS (</a:t>
            </a:r>
            <a:r>
              <a:rPr lang="en-US" dirty="0" err="1"/>
              <a:t>OleDbConnection</a:t>
            </a:r>
            <a:r>
              <a:rPr lang="en-US" dirty="0"/>
              <a:t>).</a:t>
            </a:r>
          </a:p>
          <a:p>
            <a:r>
              <a:rPr lang="en-US" dirty="0"/>
              <a:t>Connection object for MYSQL (</a:t>
            </a:r>
            <a:r>
              <a:rPr lang="en-US" dirty="0" err="1"/>
              <a:t>OdbcConnection</a:t>
            </a:r>
            <a:r>
              <a:rPr lang="en-US" dirty="0"/>
              <a:t>).</a:t>
            </a:r>
          </a:p>
          <a:p>
            <a:r>
              <a:rPr lang="en-US" dirty="0"/>
              <a:t>Connection object for ORACLE (</a:t>
            </a:r>
            <a:r>
              <a:rPr lang="en-US" dirty="0" err="1"/>
              <a:t>OracleConnection</a:t>
            </a:r>
            <a:r>
              <a:rPr lang="en-US" dirty="0"/>
              <a:t>). </a:t>
            </a:r>
          </a:p>
          <a:p>
            <a:endParaRPr lang="en-US" dirty="0"/>
          </a:p>
        </p:txBody>
      </p:sp>
    </p:spTree>
    <p:extLst>
      <p:ext uri="{BB962C8B-B14F-4D97-AF65-F5344CB8AC3E}">
        <p14:creationId xmlns:p14="http://schemas.microsoft.com/office/powerpoint/2010/main" val="53239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Connection to an ADO.NET Database</a:t>
            </a:r>
          </a:p>
        </p:txBody>
      </p:sp>
      <p:sp>
        <p:nvSpPr>
          <p:cNvPr id="3" name="Content Placeholder 2"/>
          <p:cNvSpPr>
            <a:spLocks noGrp="1"/>
          </p:cNvSpPr>
          <p:nvPr>
            <p:ph idx="1"/>
          </p:nvPr>
        </p:nvSpPr>
        <p:spPr/>
        <p:txBody>
          <a:bodyPr/>
          <a:lstStyle/>
          <a:p>
            <a:r>
              <a:rPr lang="en-US" dirty="0"/>
              <a:t>Before working with the database, you must import a data provider namespace, by placing the following in the beginning your code module.</a:t>
            </a:r>
          </a:p>
          <a:p>
            <a:r>
              <a:rPr lang="en-US" dirty="0"/>
              <a:t>For </a:t>
            </a:r>
            <a:r>
              <a:rPr lang="en-US" dirty="0" err="1"/>
              <a:t>SqlClient</a:t>
            </a:r>
            <a:r>
              <a:rPr lang="en-US" dirty="0"/>
              <a:t> .NET data provider namespace import code: </a:t>
            </a:r>
          </a:p>
          <a:p>
            <a:r>
              <a:rPr lang="en-US" b="1" dirty="0"/>
              <a:t>Using </a:t>
            </a:r>
            <a:r>
              <a:rPr lang="en-US" b="1" dirty="0" err="1"/>
              <a:t>System.Data.SqlClient</a:t>
            </a:r>
            <a:r>
              <a:rPr lang="en-US" b="1" dirty="0"/>
              <a:t> </a:t>
            </a:r>
          </a:p>
        </p:txBody>
      </p:sp>
    </p:spTree>
    <p:extLst>
      <p:ext uri="{BB962C8B-B14F-4D97-AF65-F5344CB8AC3E}">
        <p14:creationId xmlns:p14="http://schemas.microsoft.com/office/powerpoint/2010/main" val="2689464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SQLConnection</a:t>
            </a:r>
            <a:r>
              <a:rPr lang="en-US" dirty="0"/>
              <a:t> Class of </a:t>
            </a:r>
            <a:r>
              <a:rPr lang="en-US" dirty="0" err="1"/>
              <a:t>ADO.Net</a:t>
            </a:r>
            <a:endParaRPr lang="en-US" dirty="0"/>
          </a:p>
        </p:txBody>
      </p:sp>
      <p:sp>
        <p:nvSpPr>
          <p:cNvPr id="3" name="Content Placeholder 2"/>
          <p:cNvSpPr>
            <a:spLocks noGrp="1"/>
          </p:cNvSpPr>
          <p:nvPr>
            <p:ph idx="1"/>
          </p:nvPr>
        </p:nvSpPr>
        <p:spPr/>
        <p:txBody>
          <a:bodyPr>
            <a:normAutofit/>
          </a:bodyPr>
          <a:lstStyle/>
          <a:p>
            <a:r>
              <a:rPr lang="en-US" dirty="0"/>
              <a:t>It is used to establish an open connection to the SQL Server database. </a:t>
            </a:r>
          </a:p>
          <a:p>
            <a:r>
              <a:rPr lang="en-US" dirty="0"/>
              <a:t>A </a:t>
            </a:r>
            <a:r>
              <a:rPr lang="en-US" b="1" dirty="0" err="1"/>
              <a:t>SqlConnection</a:t>
            </a:r>
            <a:r>
              <a:rPr lang="en-US" dirty="0"/>
              <a:t> object represents a unique session to a SQL Server data source.</a:t>
            </a:r>
          </a:p>
          <a:p>
            <a:r>
              <a:rPr lang="en-US" dirty="0"/>
              <a:t>ADO.NET connection is an object that provides database connectivity and the entry point to a database.</a:t>
            </a:r>
          </a:p>
          <a:p>
            <a:r>
              <a:rPr lang="en-US" dirty="0"/>
              <a:t>It is a sealed class so that cannot be inherited. </a:t>
            </a:r>
          </a:p>
        </p:txBody>
      </p:sp>
    </p:spTree>
    <p:extLst>
      <p:ext uri="{BB962C8B-B14F-4D97-AF65-F5344CB8AC3E}">
        <p14:creationId xmlns:p14="http://schemas.microsoft.com/office/powerpoint/2010/main" val="313010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SQLConnection</a:t>
            </a:r>
            <a:r>
              <a:rPr lang="en-US" dirty="0"/>
              <a:t> Class of </a:t>
            </a:r>
            <a:r>
              <a:rPr lang="en-US" dirty="0" err="1"/>
              <a:t>ADO.Net</a:t>
            </a:r>
            <a:endParaRPr lang="en-US" dirty="0"/>
          </a:p>
        </p:txBody>
      </p:sp>
      <p:sp>
        <p:nvSpPr>
          <p:cNvPr id="3" name="Content Placeholder 2"/>
          <p:cNvSpPr>
            <a:spLocks noGrp="1"/>
          </p:cNvSpPr>
          <p:nvPr>
            <p:ph idx="1"/>
          </p:nvPr>
        </p:nvSpPr>
        <p:spPr/>
        <p:txBody>
          <a:bodyPr>
            <a:normAutofit/>
          </a:bodyPr>
          <a:lstStyle/>
          <a:p>
            <a:r>
              <a:rPr lang="en-US" sz="3600" b="1" dirty="0"/>
              <a:t>Definition</a:t>
            </a:r>
          </a:p>
          <a:p>
            <a:r>
              <a:rPr lang="en-US" b="1" dirty="0"/>
              <a:t>Namespace:</a:t>
            </a:r>
          </a:p>
          <a:p>
            <a:pPr lvl="1"/>
            <a:r>
              <a:rPr lang="en-US" dirty="0" err="1"/>
              <a:t>System.Data.SqlClient</a:t>
            </a:r>
            <a:endParaRPr lang="en-US" dirty="0"/>
          </a:p>
          <a:p>
            <a:r>
              <a:rPr lang="en-US" b="1" dirty="0"/>
              <a:t>Assembly:</a:t>
            </a:r>
          </a:p>
          <a:p>
            <a:pPr lvl="1"/>
            <a:r>
              <a:rPr lang="en-US" dirty="0"/>
              <a:t>System.Data.SqlClient.dll</a:t>
            </a:r>
          </a:p>
        </p:txBody>
      </p:sp>
    </p:spTree>
    <p:extLst>
      <p:ext uri="{BB962C8B-B14F-4D97-AF65-F5344CB8AC3E}">
        <p14:creationId xmlns:p14="http://schemas.microsoft.com/office/powerpoint/2010/main" val="1839856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SQLConnection</a:t>
            </a:r>
            <a:r>
              <a:rPr lang="en-US" dirty="0"/>
              <a:t> Class of </a:t>
            </a:r>
            <a:r>
              <a:rPr lang="en-US" dirty="0" err="1"/>
              <a:t>ADO.Net</a:t>
            </a:r>
            <a:endParaRPr lang="en-US" dirty="0"/>
          </a:p>
        </p:txBody>
      </p:sp>
      <p:sp>
        <p:nvSpPr>
          <p:cNvPr id="3" name="Content Placeholder 2"/>
          <p:cNvSpPr>
            <a:spLocks noGrp="1"/>
          </p:cNvSpPr>
          <p:nvPr>
            <p:ph idx="1"/>
          </p:nvPr>
        </p:nvSpPr>
        <p:spPr/>
        <p:txBody>
          <a:bodyPr>
            <a:normAutofit/>
          </a:bodyPr>
          <a:lstStyle/>
          <a:p>
            <a:r>
              <a:rPr lang="en-US" sz="2400" dirty="0"/>
              <a:t>public sealed class </a:t>
            </a:r>
            <a:r>
              <a:rPr lang="en-US" sz="2400" dirty="0" err="1"/>
              <a:t>SqlConnection</a:t>
            </a:r>
            <a:r>
              <a:rPr lang="en-US" sz="2400" dirty="0"/>
              <a:t> : </a:t>
            </a:r>
            <a:r>
              <a:rPr lang="en-US" sz="2400" dirty="0" err="1"/>
              <a:t>System.Data.Common.DbConnection</a:t>
            </a:r>
            <a:r>
              <a:rPr lang="en-US" sz="2400" dirty="0"/>
              <a:t>, </a:t>
            </a:r>
            <a:r>
              <a:rPr lang="en-US" sz="2400" dirty="0" err="1"/>
              <a:t>ICloneable</a:t>
            </a:r>
            <a:endParaRPr lang="en-US" sz="2400" dirty="0"/>
          </a:p>
          <a:p>
            <a:r>
              <a:rPr lang="en-US" b="1" dirty="0"/>
              <a:t>Inheritance:</a:t>
            </a:r>
            <a:r>
              <a:rPr lang="en-US" dirty="0"/>
              <a:t> Object -&gt; </a:t>
            </a:r>
            <a:r>
              <a:rPr lang="en-US" dirty="0" err="1"/>
              <a:t>DbConnection</a:t>
            </a:r>
            <a:r>
              <a:rPr lang="en-US" dirty="0"/>
              <a:t> -&gt; </a:t>
            </a:r>
            <a:r>
              <a:rPr lang="en-US" dirty="0" err="1"/>
              <a:t>SqlConnection</a:t>
            </a:r>
            <a:endParaRPr lang="en-US" dirty="0"/>
          </a:p>
          <a:p>
            <a:r>
              <a:rPr lang="en-US" b="1" dirty="0"/>
              <a:t>Implements:</a:t>
            </a:r>
            <a:r>
              <a:rPr lang="en-US" dirty="0"/>
              <a:t> </a:t>
            </a:r>
            <a:r>
              <a:rPr lang="en-US" dirty="0" err="1"/>
              <a:t>ICloneable</a:t>
            </a:r>
            <a:endParaRPr lang="en-US" dirty="0"/>
          </a:p>
        </p:txBody>
      </p:sp>
    </p:spTree>
    <p:extLst>
      <p:ext uri="{BB962C8B-B14F-4D97-AF65-F5344CB8AC3E}">
        <p14:creationId xmlns:p14="http://schemas.microsoft.com/office/powerpoint/2010/main" val="25160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Object Of </a:t>
            </a:r>
            <a:r>
              <a:rPr lang="en-US" dirty="0" err="1"/>
              <a:t>SQLConnection</a:t>
            </a:r>
            <a:r>
              <a:rPr lang="en-US" dirty="0"/>
              <a:t> Class of </a:t>
            </a:r>
            <a:r>
              <a:rPr lang="en-US" dirty="0" err="1"/>
              <a:t>ADO.Net</a:t>
            </a:r>
            <a:endParaRPr lang="en-US" dirty="0"/>
          </a:p>
        </p:txBody>
      </p:sp>
      <p:sp>
        <p:nvSpPr>
          <p:cNvPr id="3" name="Content Placeholder 2"/>
          <p:cNvSpPr>
            <a:spLocks noGrp="1"/>
          </p:cNvSpPr>
          <p:nvPr>
            <p:ph idx="1"/>
          </p:nvPr>
        </p:nvSpPr>
        <p:spPr/>
        <p:txBody>
          <a:bodyPr>
            <a:normAutofit/>
          </a:bodyPr>
          <a:lstStyle/>
          <a:p>
            <a:r>
              <a:rPr lang="en-US" dirty="0" err="1"/>
              <a:t>SqlConnection</a:t>
            </a:r>
            <a:r>
              <a:rPr lang="en-US" dirty="0"/>
              <a:t> con = new </a:t>
            </a:r>
            <a:r>
              <a:rPr lang="en-US" dirty="0" err="1"/>
              <a:t>SqlConnection</a:t>
            </a:r>
            <a:r>
              <a:rPr lang="en-US" dirty="0"/>
              <a:t>(</a:t>
            </a:r>
            <a:r>
              <a:rPr lang="en-US" dirty="0" err="1"/>
              <a:t>cs</a:t>
            </a:r>
            <a:r>
              <a:rPr lang="en-US" dirty="0"/>
              <a:t>);</a:t>
            </a:r>
          </a:p>
          <a:p>
            <a:r>
              <a:rPr lang="en-US" dirty="0" err="1"/>
              <a:t>cs</a:t>
            </a:r>
            <a:r>
              <a:rPr lang="en-US" dirty="0"/>
              <a:t> is a string variable which holds connection string.</a:t>
            </a:r>
          </a:p>
          <a:p>
            <a:r>
              <a:rPr lang="en-US" dirty="0"/>
              <a:t>The connection string that includes the source database name, and other parameters needed to establish the initial connection.</a:t>
            </a:r>
          </a:p>
          <a:p>
            <a:r>
              <a:rPr lang="en-US" dirty="0"/>
              <a:t> The default value is an empty string.</a:t>
            </a:r>
          </a:p>
          <a:p>
            <a:endParaRPr lang="en-US" dirty="0"/>
          </a:p>
        </p:txBody>
      </p:sp>
    </p:spTree>
    <p:extLst>
      <p:ext uri="{BB962C8B-B14F-4D97-AF65-F5344CB8AC3E}">
        <p14:creationId xmlns:p14="http://schemas.microsoft.com/office/powerpoint/2010/main" val="1189565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in Connection String</a:t>
            </a:r>
          </a:p>
        </p:txBody>
      </p:sp>
      <p:sp>
        <p:nvSpPr>
          <p:cNvPr id="3" name="Content Placeholder 2"/>
          <p:cNvSpPr>
            <a:spLocks noGrp="1"/>
          </p:cNvSpPr>
          <p:nvPr>
            <p:ph idx="1"/>
          </p:nvPr>
        </p:nvSpPr>
        <p:spPr/>
        <p:txBody>
          <a:bodyPr>
            <a:normAutofit/>
          </a:bodyPr>
          <a:lstStyle/>
          <a:p>
            <a:r>
              <a:rPr lang="en-US" b="1" dirty="0"/>
              <a:t>Connection String has:</a:t>
            </a:r>
          </a:p>
          <a:p>
            <a:r>
              <a:rPr lang="en-US" dirty="0"/>
              <a:t>1. Data Source (Database Server Name)</a:t>
            </a:r>
          </a:p>
          <a:p>
            <a:r>
              <a:rPr lang="en-US" dirty="0"/>
              <a:t>2. Initial Catalog (Database Name)</a:t>
            </a:r>
          </a:p>
          <a:p>
            <a:r>
              <a:rPr lang="en-US" dirty="0"/>
              <a:t>3. Integrated Security = True</a:t>
            </a:r>
          </a:p>
          <a:p>
            <a:r>
              <a:rPr lang="en-US" dirty="0"/>
              <a:t>4. Username</a:t>
            </a:r>
          </a:p>
          <a:p>
            <a:r>
              <a:rPr lang="en-US" dirty="0"/>
              <a:t>5. Password</a:t>
            </a:r>
          </a:p>
        </p:txBody>
      </p:sp>
      <p:sp>
        <p:nvSpPr>
          <p:cNvPr id="4" name="Right Bracket 3"/>
          <p:cNvSpPr/>
          <p:nvPr/>
        </p:nvSpPr>
        <p:spPr>
          <a:xfrm>
            <a:off x="5971008" y="3393705"/>
            <a:ext cx="353593" cy="538635"/>
          </a:xfrm>
          <a:prstGeom prst="rightBracket">
            <a:avLst/>
          </a:prstGeom>
          <a:ln w="762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5" name="Striped Right Arrow 4"/>
          <p:cNvSpPr/>
          <p:nvPr/>
        </p:nvSpPr>
        <p:spPr>
          <a:xfrm>
            <a:off x="6514914" y="3505200"/>
            <a:ext cx="495486" cy="3810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p>
        </p:txBody>
      </p:sp>
      <p:sp>
        <p:nvSpPr>
          <p:cNvPr id="6" name="TextBox 5"/>
          <p:cNvSpPr txBox="1"/>
          <p:nvPr/>
        </p:nvSpPr>
        <p:spPr>
          <a:xfrm>
            <a:off x="7010400" y="3439180"/>
            <a:ext cx="3896644" cy="523220"/>
          </a:xfrm>
          <a:prstGeom prst="rect">
            <a:avLst/>
          </a:prstGeom>
          <a:noFill/>
        </p:spPr>
        <p:txBody>
          <a:bodyPr wrap="none" rtlCol="0">
            <a:spAutoFit/>
          </a:bodyPr>
          <a:lstStyle/>
          <a:p>
            <a:r>
              <a:rPr lang="en-US" sz="2800" b="1" dirty="0"/>
              <a:t>Windows Authentication</a:t>
            </a:r>
          </a:p>
        </p:txBody>
      </p:sp>
      <p:sp>
        <p:nvSpPr>
          <p:cNvPr id="7" name="Right Bracket 6"/>
          <p:cNvSpPr/>
          <p:nvPr/>
        </p:nvSpPr>
        <p:spPr>
          <a:xfrm>
            <a:off x="3733801" y="4343401"/>
            <a:ext cx="353593" cy="538635"/>
          </a:xfrm>
          <a:prstGeom prst="rightBracket">
            <a:avLst/>
          </a:prstGeom>
          <a:ln w="762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8" name="Striped Right Arrow 7"/>
          <p:cNvSpPr/>
          <p:nvPr/>
        </p:nvSpPr>
        <p:spPr>
          <a:xfrm>
            <a:off x="4277707" y="4454896"/>
            <a:ext cx="495486" cy="3810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p>
        </p:txBody>
      </p:sp>
      <p:sp>
        <p:nvSpPr>
          <p:cNvPr id="9" name="TextBox 8"/>
          <p:cNvSpPr txBox="1"/>
          <p:nvPr/>
        </p:nvSpPr>
        <p:spPr>
          <a:xfrm>
            <a:off x="4773193" y="4388876"/>
            <a:ext cx="4107856" cy="523220"/>
          </a:xfrm>
          <a:prstGeom prst="rect">
            <a:avLst/>
          </a:prstGeom>
          <a:noFill/>
        </p:spPr>
        <p:txBody>
          <a:bodyPr wrap="none" rtlCol="0">
            <a:spAutoFit/>
          </a:bodyPr>
          <a:lstStyle/>
          <a:p>
            <a:r>
              <a:rPr lang="en-US" sz="2800" b="1" dirty="0"/>
              <a:t>SQL Server Authentication</a:t>
            </a:r>
          </a:p>
        </p:txBody>
      </p:sp>
    </p:spTree>
    <p:extLst>
      <p:ext uri="{BB962C8B-B14F-4D97-AF65-F5344CB8AC3E}">
        <p14:creationId xmlns:p14="http://schemas.microsoft.com/office/powerpoint/2010/main" val="328386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in Connection String</a:t>
            </a:r>
          </a:p>
        </p:txBody>
      </p:sp>
      <p:sp>
        <p:nvSpPr>
          <p:cNvPr id="3" name="Content Placeholder 2"/>
          <p:cNvSpPr>
            <a:spLocks noGrp="1"/>
          </p:cNvSpPr>
          <p:nvPr>
            <p:ph idx="1"/>
          </p:nvPr>
        </p:nvSpPr>
        <p:spPr/>
        <p:txBody>
          <a:bodyPr>
            <a:normAutofit fontScale="92500" lnSpcReduction="10000"/>
          </a:bodyPr>
          <a:lstStyle/>
          <a:p>
            <a:r>
              <a:rPr lang="en-US" b="1" u="sng" dirty="0"/>
              <a:t>Data Source:</a:t>
            </a:r>
            <a:r>
              <a:rPr lang="en-US" dirty="0"/>
              <a:t> This identifies the Server name, which could be the local machine, machine domain name or IP address</a:t>
            </a:r>
          </a:p>
          <a:p>
            <a:r>
              <a:rPr lang="en-US" b="1" u="sng" dirty="0"/>
              <a:t>Initial</a:t>
            </a:r>
            <a:r>
              <a:rPr lang="en-US" u="sng" dirty="0"/>
              <a:t> </a:t>
            </a:r>
            <a:r>
              <a:rPr lang="en-US" b="1" u="sng" dirty="0"/>
              <a:t>Catalog</a:t>
            </a:r>
            <a:r>
              <a:rPr lang="en-US" u="sng" dirty="0"/>
              <a:t>:</a:t>
            </a:r>
            <a:r>
              <a:rPr lang="en-US" dirty="0"/>
              <a:t> This identifies the database name.</a:t>
            </a:r>
          </a:p>
          <a:p>
            <a:r>
              <a:rPr lang="en-US" b="1" u="sng" dirty="0"/>
              <a:t>Integrated</a:t>
            </a:r>
            <a:r>
              <a:rPr lang="en-US" u="sng" dirty="0"/>
              <a:t> </a:t>
            </a:r>
            <a:r>
              <a:rPr lang="en-US" b="1" u="sng" dirty="0"/>
              <a:t>Security</a:t>
            </a:r>
            <a:r>
              <a:rPr lang="en-US" u="sng" dirty="0"/>
              <a:t>:</a:t>
            </a:r>
            <a:r>
              <a:rPr lang="en-US" dirty="0"/>
              <a:t> When you have started database authentication login with Windows authentication, Integrated Security specifies Integrated Security=”True” in connection string, else when you have started the database authentication login with Server authentication Integrated Security specifies Integrated Security=”false” in the connection string</a:t>
            </a:r>
          </a:p>
          <a:p>
            <a:r>
              <a:rPr lang="en-US" b="1" u="sng" dirty="0"/>
              <a:t>User Id:</a:t>
            </a:r>
            <a:r>
              <a:rPr lang="en-US" dirty="0"/>
              <a:t> Name of the user configured in SQL Server.</a:t>
            </a:r>
          </a:p>
          <a:p>
            <a:r>
              <a:rPr lang="en-US" b="1" u="sng" dirty="0"/>
              <a:t>Password:</a:t>
            </a:r>
            <a:r>
              <a:rPr lang="en-US" dirty="0"/>
              <a:t> Password matching SQL Server User ID.</a:t>
            </a:r>
          </a:p>
        </p:txBody>
      </p:sp>
    </p:spTree>
    <p:extLst>
      <p:ext uri="{BB962C8B-B14F-4D97-AF65-F5344CB8AC3E}">
        <p14:creationId xmlns:p14="http://schemas.microsoft.com/office/powerpoint/2010/main" val="402854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Object Of </a:t>
            </a:r>
            <a:r>
              <a:rPr lang="en-US" dirty="0" err="1"/>
              <a:t>SQLConnection</a:t>
            </a:r>
            <a:r>
              <a:rPr lang="en-US" dirty="0"/>
              <a:t> Class of </a:t>
            </a:r>
            <a:r>
              <a:rPr lang="en-US" dirty="0" err="1"/>
              <a:t>ADO.Net</a:t>
            </a:r>
            <a:endParaRPr lang="en-US" dirty="0"/>
          </a:p>
        </p:txBody>
      </p:sp>
      <p:sp>
        <p:nvSpPr>
          <p:cNvPr id="3" name="Content Placeholder 2"/>
          <p:cNvSpPr>
            <a:spLocks noGrp="1"/>
          </p:cNvSpPr>
          <p:nvPr>
            <p:ph idx="1"/>
          </p:nvPr>
        </p:nvSpPr>
        <p:spPr/>
        <p:txBody>
          <a:bodyPr>
            <a:normAutofit/>
          </a:bodyPr>
          <a:lstStyle/>
          <a:p>
            <a:r>
              <a:rPr lang="en-US" dirty="0"/>
              <a:t>The following example illustrates a typical connection string.</a:t>
            </a:r>
          </a:p>
          <a:p>
            <a:r>
              <a:rPr lang="en-US" sz="2400" dirty="0"/>
              <a:t>  "Data Source=</a:t>
            </a:r>
            <a:r>
              <a:rPr lang="en-US" sz="2400" dirty="0" err="1"/>
              <a:t>MyServerName;Initial</a:t>
            </a:r>
            <a:r>
              <a:rPr lang="en-US" sz="2400" dirty="0"/>
              <a:t> Catalog=</a:t>
            </a:r>
            <a:r>
              <a:rPr lang="en-US" sz="2400" dirty="0" err="1"/>
              <a:t>MyDatabaseName;Integrated</a:t>
            </a:r>
            <a:r>
              <a:rPr lang="en-US" sz="2400" dirty="0"/>
              <a:t> Security=true;“</a:t>
            </a:r>
          </a:p>
          <a:p>
            <a:r>
              <a:rPr lang="en-US" dirty="0"/>
              <a:t>Connecting to SQL Server using SQL authentication</a:t>
            </a:r>
          </a:p>
          <a:p>
            <a:r>
              <a:rPr lang="en-US" sz="2400" dirty="0"/>
              <a:t>  "Data Source=</a:t>
            </a:r>
            <a:r>
              <a:rPr lang="en-US" sz="2400" dirty="0" err="1"/>
              <a:t>MyServerName;Initial</a:t>
            </a:r>
            <a:r>
              <a:rPr lang="en-US" sz="2400" dirty="0"/>
              <a:t> Catalog=</a:t>
            </a:r>
            <a:r>
              <a:rPr lang="en-US" sz="2400" dirty="0" err="1"/>
              <a:t>MyDatabaseName;User</a:t>
            </a:r>
            <a:r>
              <a:rPr lang="en-US" sz="2400" dirty="0"/>
              <a:t> Id=</a:t>
            </a:r>
            <a:r>
              <a:rPr lang="en-US" sz="2400" dirty="0" err="1"/>
              <a:t>MyUserName;Password</a:t>
            </a:r>
            <a:r>
              <a:rPr lang="en-US" sz="2400" dirty="0"/>
              <a:t>=</a:t>
            </a:r>
            <a:r>
              <a:rPr lang="en-US" sz="2400" dirty="0" err="1"/>
              <a:t>MyPassword</a:t>
            </a:r>
            <a:r>
              <a:rPr lang="en-US" sz="2400" dirty="0"/>
              <a:t>;"</a:t>
            </a:r>
          </a:p>
        </p:txBody>
      </p:sp>
    </p:spTree>
    <p:extLst>
      <p:ext uri="{BB962C8B-B14F-4D97-AF65-F5344CB8AC3E}">
        <p14:creationId xmlns:p14="http://schemas.microsoft.com/office/powerpoint/2010/main" val="1360672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docProps/app.xml><?xml version="1.0" encoding="utf-8"?>
<Properties xmlns="http://schemas.openxmlformats.org/officeDocument/2006/extended-properties" xmlns:vt="http://schemas.openxmlformats.org/officeDocument/2006/docPropsVTypes">
  <Template/>
  <TotalTime>1</TotalTime>
  <Words>1211</Words>
  <Application>Microsoft Office PowerPoint</Application>
  <PresentationFormat>Widescreen</PresentationFormat>
  <Paragraphs>118</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Tech 16x9</vt:lpstr>
      <vt:lpstr>SqlConnection Class in ADO.Net</vt:lpstr>
      <vt:lpstr>PowerPoint Presentation</vt:lpstr>
      <vt:lpstr>SQLConnection Class of ADO.Net</vt:lpstr>
      <vt:lpstr>SQLConnection Class of ADO.Net</vt:lpstr>
      <vt:lpstr>SQLConnection Class of ADO.Net</vt:lpstr>
      <vt:lpstr>Creating Object Of SQLConnection Class of ADO.Net</vt:lpstr>
      <vt:lpstr>Things in Connection String</vt:lpstr>
      <vt:lpstr>Things in Connection String</vt:lpstr>
      <vt:lpstr>Creating Object Of SQLConnection Class of ADO.Net</vt:lpstr>
      <vt:lpstr>Creating Object Of SQLConnection Class of ADO.Net</vt:lpstr>
      <vt:lpstr>SQLConnection Class of ADO.Net</vt:lpstr>
      <vt:lpstr>SQLConnection Class of ADO.Net</vt:lpstr>
      <vt:lpstr>Interview Questions Related to Using Keyword</vt:lpstr>
      <vt:lpstr>Constructors Of SQLConnection Class of ADO.Net</vt:lpstr>
      <vt:lpstr>SQLConnection Class of ADO.Net</vt:lpstr>
      <vt:lpstr>SQLConnection Class of ADO.Net</vt:lpstr>
      <vt:lpstr>Connection String in Configuration file</vt:lpstr>
      <vt:lpstr>Connection String in Configuration file</vt:lpstr>
      <vt:lpstr>ConnectionString Property</vt:lpstr>
      <vt:lpstr>What namespace or provider is used for connection class?</vt:lpstr>
      <vt:lpstr>How to use connection class with this provider is given below-</vt:lpstr>
      <vt:lpstr>Connection to an ADO.NET Database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SqlConnection Class in ADO.Net</dc:title>
  <dc:creator>Mohammad Adil</dc:creator>
  <cp:lastModifiedBy>raghu prasad</cp:lastModifiedBy>
  <cp:revision>2</cp:revision>
  <dcterms:created xsi:type="dcterms:W3CDTF">2021-10-30T15:55:17Z</dcterms:created>
  <dcterms:modified xsi:type="dcterms:W3CDTF">2022-09-14T05:04:14Z</dcterms:modified>
</cp:coreProperties>
</file>