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5" r:id="rId4"/>
    <p:sldId id="267" r:id="rId5"/>
    <p:sldId id="258" r:id="rId6"/>
    <p:sldId id="260" r:id="rId7"/>
    <p:sldId id="261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Networking Concepts: Protocols, OSI Model &amp; Packet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Conversation Summary in PPT format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Packet Encapsulation &amp; Decapsulation</a:t>
            </a:r>
          </a:p>
        </p:txBody>
      </p:sp>
      <p:pic>
        <p:nvPicPr>
          <p:cNvPr id="3" name="Picture 2" descr="encaps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Ping google.com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Step-by-Step OSI Mapping for Ping:</a:t>
            </a:r>
          </a:p>
          <a:p>
            <a:r>
              <a:t>Application (L7): User runs 'ping google.com'</a:t>
            </a:r>
          </a:p>
          <a:p>
            <a:r>
              <a:t>Presentation (L6): No encryption used for ICMP</a:t>
            </a:r>
          </a:p>
          <a:p>
            <a:r>
              <a:t>Session (L5): No session management for ping</a:t>
            </a:r>
          </a:p>
          <a:p>
            <a:r>
              <a:t>Transport (L4): Ping does not use TCP/UDP, uses ICMP directly</a:t>
            </a:r>
          </a:p>
          <a:p>
            <a:r>
              <a:t>Network (L3): ICMP Echo Request created with source &amp; destination IP</a:t>
            </a:r>
          </a:p>
          <a:p>
            <a:r>
              <a:t>Data Link (L2): ARP resolves IP → MAC if within same LAN</a:t>
            </a:r>
          </a:p>
          <a:p>
            <a:r>
              <a:t>Physical (L1): Frame sent as bits over Ethernet/Wi-Fi</a:t>
            </a:r>
          </a:p>
          <a:p>
            <a:r>
              <a:t>Reverse process (Decapsulation) happens when Echo Reply is received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OSI Model (7 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Open System Interconnection (OSI)</a:t>
            </a:r>
            <a:endParaRPr b="1" dirty="0">
              <a:highlight>
                <a:srgbClr val="FFFF00"/>
              </a:highlight>
            </a:endParaRPr>
          </a:p>
          <a:p>
            <a:r>
              <a:rPr dirty="0"/>
              <a:t>Layer 7: Application → HTTP, FTP, SMTP</a:t>
            </a:r>
          </a:p>
          <a:p>
            <a:r>
              <a:rPr dirty="0"/>
              <a:t>Layer 6: Presentation → TLS/SSL, JPEG, MP3</a:t>
            </a:r>
          </a:p>
          <a:p>
            <a:r>
              <a:rPr dirty="0"/>
              <a:t>Layer 5: Session → NetBIOS, RPC</a:t>
            </a:r>
          </a:p>
          <a:p>
            <a:r>
              <a:rPr dirty="0"/>
              <a:t>Layer 4: Transport → TCP/UDP, Ports</a:t>
            </a:r>
          </a:p>
          <a:p>
            <a:r>
              <a:rPr dirty="0"/>
              <a:t>Layer 3: Network → IP, ICMP, Routing</a:t>
            </a:r>
          </a:p>
          <a:p>
            <a:r>
              <a:rPr dirty="0"/>
              <a:t>Layer 2: Data Link → Ethernet, ARP, Switches</a:t>
            </a:r>
          </a:p>
          <a:p>
            <a:r>
              <a:rPr dirty="0"/>
              <a:t>Layer 1: Physical → Cables, Wi-Fi signals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88D8-2973-F4E4-60BE-DABBFD86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90F1-C614-42CE-57A1-C4F6096F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OSI Model </a:t>
            </a:r>
            <a:r>
              <a:rPr lang="en-US" dirty="0"/>
              <a:t>– Table Summary</a:t>
            </a:r>
            <a:endParaRPr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2BF262-2FD8-62FB-4CA9-488497EF2D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88661"/>
          <a:ext cx="8229600" cy="3749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6595917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527288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2724906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736255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Layer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Name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Unit of Data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Examples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55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HTTP, FTP, DNS, SMTP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506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Presentation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SSL/TLS, JPEG, MP3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89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NetBIOS, RPC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395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Transport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Segment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TCP, UDP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643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Network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Packet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IP, ICMP, IPsec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919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 Link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Frame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Ethernet, Wi-Fi, ARP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008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Physical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Cables, Hubs, Wi-Fi signals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582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86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Common Protocols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dirty="0"/>
              <a:t>Key Protocols, Expansions, and Ports:</a:t>
            </a:r>
          </a:p>
          <a:p>
            <a:r>
              <a:rPr dirty="0"/>
              <a:t>HTTP (</a:t>
            </a:r>
            <a:r>
              <a:rPr dirty="0" err="1"/>
              <a:t>HyperText</a:t>
            </a:r>
            <a:r>
              <a:rPr dirty="0"/>
              <a:t> Transfer Protocol) - Port 80/TCP</a:t>
            </a:r>
          </a:p>
          <a:p>
            <a:r>
              <a:rPr dirty="0"/>
              <a:t>HTTPS (</a:t>
            </a:r>
            <a:r>
              <a:rPr dirty="0" err="1"/>
              <a:t>HyperText</a:t>
            </a:r>
            <a:r>
              <a:rPr dirty="0"/>
              <a:t> Transfer Protocol Secure) - Port 443/TCP</a:t>
            </a:r>
          </a:p>
          <a:p>
            <a:r>
              <a:rPr dirty="0"/>
              <a:t>FTP (File Transfer Protocol) - Ports 20, 21/TCP</a:t>
            </a:r>
          </a:p>
          <a:p>
            <a:r>
              <a:rPr dirty="0"/>
              <a:t>SFTP (SSH File Transfer Protocol) - Port 22/TCP</a:t>
            </a:r>
          </a:p>
          <a:p>
            <a:r>
              <a:rPr dirty="0"/>
              <a:t>SSH (Secure Shell) - Port 22/TCP</a:t>
            </a:r>
          </a:p>
          <a:p>
            <a:r>
              <a:rPr dirty="0"/>
              <a:t>Telnet (Teletype Network) - Port 23/TCP</a:t>
            </a:r>
          </a:p>
          <a:p>
            <a:r>
              <a:rPr dirty="0"/>
              <a:t>SMTP (Simple Mail Transfer Protocol) - Ports 25, 465, 587/TCP</a:t>
            </a:r>
          </a:p>
          <a:p>
            <a:r>
              <a:rPr dirty="0"/>
              <a:t>IMAP (Internet Message Access Protocol) - Port 143/TCP, IMAPS 993/TCP</a:t>
            </a:r>
          </a:p>
          <a:p>
            <a:r>
              <a:rPr dirty="0"/>
              <a:t>POP3 (Post Office Protocol v3) - Port 110/TCP, POP3S 995/TCP</a:t>
            </a:r>
          </a:p>
          <a:p>
            <a:r>
              <a:rPr dirty="0"/>
              <a:t>DNS (Domain Name System) - Port 53/TCP &amp; UDP</a:t>
            </a:r>
          </a:p>
          <a:p>
            <a:r>
              <a:rPr dirty="0"/>
              <a:t>DHCP (Dynamic Host Configuration Protocol) - Ports 67/68/UDP</a:t>
            </a:r>
          </a:p>
          <a:p>
            <a:r>
              <a:rPr dirty="0"/>
              <a:t>SNMP (Simple Network Management Protocol) - Ports 161/162/UDP</a:t>
            </a:r>
          </a:p>
          <a:p>
            <a:r>
              <a:rPr dirty="0"/>
              <a:t>LDAP (Lightweight Directory Access Protocol) - Port 389/TCP/UDP, LDAPS 636/TCP</a:t>
            </a:r>
          </a:p>
          <a:p>
            <a:r>
              <a:rPr dirty="0"/>
              <a:t>RDP (Remote Desktop Protocol) - Port 3389/TCP/UDP</a:t>
            </a:r>
          </a:p>
          <a:p>
            <a:r>
              <a:rPr dirty="0"/>
              <a:t>NTP (Network Time Protocol) - Port 123/UDP</a:t>
            </a:r>
          </a:p>
          <a:p>
            <a:r>
              <a:rPr dirty="0"/>
              <a:t>TFTP (Trivial File Transfer Protocol) - Port 69/UDP</a:t>
            </a:r>
          </a:p>
          <a:p>
            <a:r>
              <a:rPr dirty="0"/>
              <a:t>MySQL (Database Service) - Port 3306/TCP</a:t>
            </a:r>
          </a:p>
          <a:p>
            <a:r>
              <a:rPr dirty="0"/>
              <a:t>PostgreSQL (Database Service) - Port 5432/TCP</a:t>
            </a:r>
          </a:p>
          <a:p>
            <a:r>
              <a:rPr dirty="0"/>
              <a:t>SMB (Server Message Block) - Port 445/TCP</a:t>
            </a:r>
          </a:p>
          <a:p>
            <a:r>
              <a:rPr dirty="0"/>
              <a:t>NetBIOS (Network Basic Input/Output System) - Ports 137-139/TCP &amp; UDP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Ping vs ARP vs ICMP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highlight>
                  <a:srgbClr val="FFFF00"/>
                </a:highlight>
              </a:rPr>
              <a:t>ARP - (Address Resolution Protocol)</a:t>
            </a:r>
          </a:p>
          <a:p>
            <a:r>
              <a:rPr lang="en-IN" b="1" dirty="0">
                <a:highlight>
                  <a:srgbClr val="FFFF00"/>
                </a:highlight>
              </a:rPr>
              <a:t>ICMP (Internet Control Message Protocol)</a:t>
            </a:r>
            <a:endParaRPr b="1" dirty="0">
              <a:highlight>
                <a:srgbClr val="FFFF00"/>
              </a:highlight>
            </a:endParaRPr>
          </a:p>
          <a:p>
            <a:r>
              <a:rPr dirty="0"/>
              <a:t>ARP (Layer 2) → Resolves IP to MAC</a:t>
            </a:r>
          </a:p>
          <a:p>
            <a:r>
              <a:rPr dirty="0"/>
              <a:t>ICMP (Layer 3) → Used for diagnostics (Ping, Traceroute)</a:t>
            </a:r>
          </a:p>
          <a:p>
            <a:r>
              <a:rPr dirty="0"/>
              <a:t>Ping → Utility that uses ICMP Echo Request/Reply</a:t>
            </a:r>
          </a:p>
          <a:p>
            <a:r>
              <a:rPr dirty="0"/>
              <a:t>Ping often relies on ARP first in local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Mapping Real-World Examples to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Ping → Uses ICMP (Layer 3) + ARP (Layer 2)</a:t>
            </a:r>
          </a:p>
          <a:p>
            <a:r>
              <a:t>ARP → Layer 2 protocol to resolve IP→MAC</a:t>
            </a:r>
          </a:p>
          <a:p>
            <a:r>
              <a:t>HTTP/HTTPS → Layer 7 protocol</a:t>
            </a:r>
          </a:p>
          <a:p>
            <a:r>
              <a:t>TLS/SSL encryption at Layer 6</a:t>
            </a:r>
          </a:p>
          <a:p>
            <a:r>
              <a:t>TCP/UDP ports at Layer 4</a:t>
            </a:r>
          </a:p>
          <a:p>
            <a:r>
              <a:t>Encapsulation: Data flows down OSI layers</a:t>
            </a:r>
          </a:p>
          <a:p>
            <a:r>
              <a:t>Decapsulation: Receiver strips headers upwards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 &amp; Decapsulation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HTTP request created at Application layer</a:t>
            </a:r>
          </a:p>
          <a:p>
            <a:r>
              <a:t>TLS encrypts (Presentation layer)</a:t>
            </a:r>
          </a:p>
          <a:p>
            <a:r>
              <a:t>TCP segments created (Transport layer)</a:t>
            </a:r>
          </a:p>
          <a:p>
            <a:r>
              <a:t>IP packets formed with addressing (Network layer)</a:t>
            </a:r>
          </a:p>
          <a:p>
            <a:r>
              <a:t>Framed with MAC addresses (Data Link layer)</a:t>
            </a:r>
          </a:p>
          <a:p>
            <a:r>
              <a:t>Converted into signals (Physical layer)</a:t>
            </a:r>
          </a:p>
          <a:p>
            <a:r>
              <a:t>Receiver performs reverse decapsulation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42FE4-EAB3-8598-94A6-E0349EDD6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E9C8-3834-51B9-FE5D-61A9AA7C6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Way to Remember the Layers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C9B5-94EC-C167-DDC2-BCEAC984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6324E-8814-657F-6B29-E92C4FA8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8" y="1600200"/>
            <a:ext cx="7620001" cy="433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 Flow Diagram</a:t>
            </a:r>
          </a:p>
        </p:txBody>
      </p:sp>
      <p:pic>
        <p:nvPicPr>
          <p:cNvPr id="3" name="Picture 2" descr="osi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731</Words>
  <Application>Microsoft Office PowerPoint</Application>
  <PresentationFormat>On-screen Show (4:3)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Networking Concepts: Protocols, OSI Model &amp; Packet Flow</vt:lpstr>
      <vt:lpstr>OSI Model (7 Layers)</vt:lpstr>
      <vt:lpstr>OSI Model – Table Summary</vt:lpstr>
      <vt:lpstr>Common Protocols and Ports</vt:lpstr>
      <vt:lpstr>Ping vs ARP vs ICMP</vt:lpstr>
      <vt:lpstr>Mapping Real-World Examples to OSI</vt:lpstr>
      <vt:lpstr>Encapsulation &amp; Decapsulation</vt:lpstr>
      <vt:lpstr>Easy Way to Remember the Layers</vt:lpstr>
      <vt:lpstr>OSI Flow Diagram</vt:lpstr>
      <vt:lpstr>Packet Encapsulation &amp; Decapsulation</vt:lpstr>
      <vt:lpstr>Case Study: Ping google.com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10</cp:revision>
  <dcterms:created xsi:type="dcterms:W3CDTF">2013-01-27T09:14:16Z</dcterms:created>
  <dcterms:modified xsi:type="dcterms:W3CDTF">2025-08-18T11:10:05Z</dcterms:modified>
  <cp:category/>
</cp:coreProperties>
</file>