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5" r:id="rId3"/>
    <p:sldId id="266" r:id="rId4"/>
    <p:sldId id="267" r:id="rId5"/>
    <p:sldId id="268" r:id="rId6"/>
    <p:sldId id="257" r:id="rId7"/>
    <p:sldId id="258" r:id="rId8"/>
    <p:sldId id="259" r:id="rId9"/>
    <p:sldId id="260" r:id="rId10"/>
    <p:sldId id="261" r:id="rId11"/>
    <p:sldId id="262" r:id="rId12"/>
    <p:sldId id="263" r:id="rId13"/>
    <p:sldId id="264" r:id="rId14"/>
    <p:sldId id="269" r:id="rId15"/>
    <p:sldId id="34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846F-58A9-4723-8AAD-5E2AF35DBB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D09D73-B528-44E1-8182-A908BBC006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7D2B46-0435-4E2E-A883-5E31DFF7B19C}"/>
              </a:ext>
            </a:extLst>
          </p:cNvPr>
          <p:cNvSpPr>
            <a:spLocks noGrp="1"/>
          </p:cNvSpPr>
          <p:nvPr>
            <p:ph type="dt" sz="half" idx="10"/>
          </p:nvPr>
        </p:nvSpPr>
        <p:spPr/>
        <p:txBody>
          <a:bodyPr/>
          <a:lstStyle/>
          <a:p>
            <a:fld id="{36AEA303-9930-428B-A9A4-D0E1F5B603A5}" type="datetimeFigureOut">
              <a:rPr lang="en-US" smtClean="0"/>
              <a:t>9/14/2021</a:t>
            </a:fld>
            <a:endParaRPr lang="en-US"/>
          </a:p>
        </p:txBody>
      </p:sp>
      <p:sp>
        <p:nvSpPr>
          <p:cNvPr id="5" name="Footer Placeholder 4">
            <a:extLst>
              <a:ext uri="{FF2B5EF4-FFF2-40B4-BE49-F238E27FC236}">
                <a16:creationId xmlns:a16="http://schemas.microsoft.com/office/drawing/2014/main" id="{D6C5B53E-972C-40C8-ABE7-FEF497704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D4E1F-8363-41D4-A4A9-32DCDE0CC1EC}"/>
              </a:ext>
            </a:extLst>
          </p:cNvPr>
          <p:cNvSpPr>
            <a:spLocks noGrp="1"/>
          </p:cNvSpPr>
          <p:nvPr>
            <p:ph type="sldNum" sz="quarter" idx="12"/>
          </p:nvPr>
        </p:nvSpPr>
        <p:spPr/>
        <p:txBody>
          <a:bodyPr/>
          <a:lstStyle/>
          <a:p>
            <a:fld id="{64D59F8A-32EC-40F1-BAB8-0B0AB7DE39D3}" type="slidenum">
              <a:rPr lang="en-US" smtClean="0"/>
              <a:t>‹#›</a:t>
            </a:fld>
            <a:endParaRPr lang="en-US"/>
          </a:p>
        </p:txBody>
      </p:sp>
    </p:spTree>
    <p:extLst>
      <p:ext uri="{BB962C8B-B14F-4D97-AF65-F5344CB8AC3E}">
        <p14:creationId xmlns:p14="http://schemas.microsoft.com/office/powerpoint/2010/main" val="399881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4D0D-7EA7-4C16-8E18-79480360EC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BA0E44-846C-4FE4-9235-D66EA7ABDE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416BD-450A-4E2D-934C-36A4431FF5DD}"/>
              </a:ext>
            </a:extLst>
          </p:cNvPr>
          <p:cNvSpPr>
            <a:spLocks noGrp="1"/>
          </p:cNvSpPr>
          <p:nvPr>
            <p:ph type="dt" sz="half" idx="10"/>
          </p:nvPr>
        </p:nvSpPr>
        <p:spPr/>
        <p:txBody>
          <a:bodyPr/>
          <a:lstStyle/>
          <a:p>
            <a:fld id="{36AEA303-9930-428B-A9A4-D0E1F5B603A5}" type="datetimeFigureOut">
              <a:rPr lang="en-US" smtClean="0"/>
              <a:t>9/14/2021</a:t>
            </a:fld>
            <a:endParaRPr lang="en-US"/>
          </a:p>
        </p:txBody>
      </p:sp>
      <p:sp>
        <p:nvSpPr>
          <p:cNvPr id="5" name="Footer Placeholder 4">
            <a:extLst>
              <a:ext uri="{FF2B5EF4-FFF2-40B4-BE49-F238E27FC236}">
                <a16:creationId xmlns:a16="http://schemas.microsoft.com/office/drawing/2014/main" id="{49FCA3B3-4071-485C-BDDA-E7B82CC2B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1D203-E93B-4877-9A92-B192019C1710}"/>
              </a:ext>
            </a:extLst>
          </p:cNvPr>
          <p:cNvSpPr>
            <a:spLocks noGrp="1"/>
          </p:cNvSpPr>
          <p:nvPr>
            <p:ph type="sldNum" sz="quarter" idx="12"/>
          </p:nvPr>
        </p:nvSpPr>
        <p:spPr/>
        <p:txBody>
          <a:bodyPr/>
          <a:lstStyle/>
          <a:p>
            <a:fld id="{64D59F8A-32EC-40F1-BAB8-0B0AB7DE39D3}" type="slidenum">
              <a:rPr lang="en-US" smtClean="0"/>
              <a:t>‹#›</a:t>
            </a:fld>
            <a:endParaRPr lang="en-US"/>
          </a:p>
        </p:txBody>
      </p:sp>
    </p:spTree>
    <p:extLst>
      <p:ext uri="{BB962C8B-B14F-4D97-AF65-F5344CB8AC3E}">
        <p14:creationId xmlns:p14="http://schemas.microsoft.com/office/powerpoint/2010/main" val="238755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C2A5E0-6E0C-48D8-8CD2-5E81A9D1AF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43BC97-B6F4-442E-BDA1-F69AD1AE24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001FC-C905-4279-9189-7CEDC60C1F5F}"/>
              </a:ext>
            </a:extLst>
          </p:cNvPr>
          <p:cNvSpPr>
            <a:spLocks noGrp="1"/>
          </p:cNvSpPr>
          <p:nvPr>
            <p:ph type="dt" sz="half" idx="10"/>
          </p:nvPr>
        </p:nvSpPr>
        <p:spPr/>
        <p:txBody>
          <a:bodyPr/>
          <a:lstStyle/>
          <a:p>
            <a:fld id="{36AEA303-9930-428B-A9A4-D0E1F5B603A5}" type="datetimeFigureOut">
              <a:rPr lang="en-US" smtClean="0"/>
              <a:t>9/14/2021</a:t>
            </a:fld>
            <a:endParaRPr lang="en-US"/>
          </a:p>
        </p:txBody>
      </p:sp>
      <p:sp>
        <p:nvSpPr>
          <p:cNvPr id="5" name="Footer Placeholder 4">
            <a:extLst>
              <a:ext uri="{FF2B5EF4-FFF2-40B4-BE49-F238E27FC236}">
                <a16:creationId xmlns:a16="http://schemas.microsoft.com/office/drawing/2014/main" id="{E7B43442-BF67-4B59-A8F2-BCABD2509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3C55F-DFCB-4DCD-AD60-1EFFAAFA76DA}"/>
              </a:ext>
            </a:extLst>
          </p:cNvPr>
          <p:cNvSpPr>
            <a:spLocks noGrp="1"/>
          </p:cNvSpPr>
          <p:nvPr>
            <p:ph type="sldNum" sz="quarter" idx="12"/>
          </p:nvPr>
        </p:nvSpPr>
        <p:spPr/>
        <p:txBody>
          <a:bodyPr/>
          <a:lstStyle/>
          <a:p>
            <a:fld id="{64D59F8A-32EC-40F1-BAB8-0B0AB7DE39D3}" type="slidenum">
              <a:rPr lang="en-US" smtClean="0"/>
              <a:t>‹#›</a:t>
            </a:fld>
            <a:endParaRPr lang="en-US"/>
          </a:p>
        </p:txBody>
      </p:sp>
    </p:spTree>
    <p:extLst>
      <p:ext uri="{BB962C8B-B14F-4D97-AF65-F5344CB8AC3E}">
        <p14:creationId xmlns:p14="http://schemas.microsoft.com/office/powerpoint/2010/main" val="59069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3329-6FFE-4153-B769-DE7D676A9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D6374-6168-438B-B2E8-F2AC50E848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A41C6-6A72-4AE4-AA6C-2D174395A4EB}"/>
              </a:ext>
            </a:extLst>
          </p:cNvPr>
          <p:cNvSpPr>
            <a:spLocks noGrp="1"/>
          </p:cNvSpPr>
          <p:nvPr>
            <p:ph type="dt" sz="half" idx="10"/>
          </p:nvPr>
        </p:nvSpPr>
        <p:spPr/>
        <p:txBody>
          <a:bodyPr/>
          <a:lstStyle/>
          <a:p>
            <a:fld id="{36AEA303-9930-428B-A9A4-D0E1F5B603A5}" type="datetimeFigureOut">
              <a:rPr lang="en-US" smtClean="0"/>
              <a:t>9/14/2021</a:t>
            </a:fld>
            <a:endParaRPr lang="en-US"/>
          </a:p>
        </p:txBody>
      </p:sp>
      <p:sp>
        <p:nvSpPr>
          <p:cNvPr id="5" name="Footer Placeholder 4">
            <a:extLst>
              <a:ext uri="{FF2B5EF4-FFF2-40B4-BE49-F238E27FC236}">
                <a16:creationId xmlns:a16="http://schemas.microsoft.com/office/drawing/2014/main" id="{2C982C50-D6E3-4806-ABD5-A81BD4383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87B58-1BC6-48E4-B06F-4203699634E8}"/>
              </a:ext>
            </a:extLst>
          </p:cNvPr>
          <p:cNvSpPr>
            <a:spLocks noGrp="1"/>
          </p:cNvSpPr>
          <p:nvPr>
            <p:ph type="sldNum" sz="quarter" idx="12"/>
          </p:nvPr>
        </p:nvSpPr>
        <p:spPr/>
        <p:txBody>
          <a:bodyPr/>
          <a:lstStyle/>
          <a:p>
            <a:fld id="{64D59F8A-32EC-40F1-BAB8-0B0AB7DE39D3}" type="slidenum">
              <a:rPr lang="en-US" smtClean="0"/>
              <a:t>‹#›</a:t>
            </a:fld>
            <a:endParaRPr lang="en-US"/>
          </a:p>
        </p:txBody>
      </p:sp>
    </p:spTree>
    <p:extLst>
      <p:ext uri="{BB962C8B-B14F-4D97-AF65-F5344CB8AC3E}">
        <p14:creationId xmlns:p14="http://schemas.microsoft.com/office/powerpoint/2010/main" val="301628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67ED-3E9E-4F3D-BD38-8C4E75697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C81A2-F94A-424C-9E8B-971761894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BDE5BF-67F2-4B86-959E-03287AAAEC73}"/>
              </a:ext>
            </a:extLst>
          </p:cNvPr>
          <p:cNvSpPr>
            <a:spLocks noGrp="1"/>
          </p:cNvSpPr>
          <p:nvPr>
            <p:ph type="dt" sz="half" idx="10"/>
          </p:nvPr>
        </p:nvSpPr>
        <p:spPr/>
        <p:txBody>
          <a:bodyPr/>
          <a:lstStyle/>
          <a:p>
            <a:fld id="{36AEA303-9930-428B-A9A4-D0E1F5B603A5}" type="datetimeFigureOut">
              <a:rPr lang="en-US" smtClean="0"/>
              <a:t>9/14/2021</a:t>
            </a:fld>
            <a:endParaRPr lang="en-US"/>
          </a:p>
        </p:txBody>
      </p:sp>
      <p:sp>
        <p:nvSpPr>
          <p:cNvPr id="5" name="Footer Placeholder 4">
            <a:extLst>
              <a:ext uri="{FF2B5EF4-FFF2-40B4-BE49-F238E27FC236}">
                <a16:creationId xmlns:a16="http://schemas.microsoft.com/office/drawing/2014/main" id="{27AAA2C6-F29F-43D1-8D8F-86DF1FCC3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987F5-8E4A-4613-AF21-42AAF0FC2A2D}"/>
              </a:ext>
            </a:extLst>
          </p:cNvPr>
          <p:cNvSpPr>
            <a:spLocks noGrp="1"/>
          </p:cNvSpPr>
          <p:nvPr>
            <p:ph type="sldNum" sz="quarter" idx="12"/>
          </p:nvPr>
        </p:nvSpPr>
        <p:spPr/>
        <p:txBody>
          <a:bodyPr/>
          <a:lstStyle/>
          <a:p>
            <a:fld id="{64D59F8A-32EC-40F1-BAB8-0B0AB7DE39D3}" type="slidenum">
              <a:rPr lang="en-US" smtClean="0"/>
              <a:t>‹#›</a:t>
            </a:fld>
            <a:endParaRPr lang="en-US"/>
          </a:p>
        </p:txBody>
      </p:sp>
    </p:spTree>
    <p:extLst>
      <p:ext uri="{BB962C8B-B14F-4D97-AF65-F5344CB8AC3E}">
        <p14:creationId xmlns:p14="http://schemas.microsoft.com/office/powerpoint/2010/main" val="142198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4BEF-D772-4B73-B8D4-CEB1B61221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8606C-684E-4127-B2D8-37384BB27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7C0090-710F-4E77-8CB2-21A4F56031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1707F-DA69-411B-8E2A-D99F81B818FB}"/>
              </a:ext>
            </a:extLst>
          </p:cNvPr>
          <p:cNvSpPr>
            <a:spLocks noGrp="1"/>
          </p:cNvSpPr>
          <p:nvPr>
            <p:ph type="dt" sz="half" idx="10"/>
          </p:nvPr>
        </p:nvSpPr>
        <p:spPr/>
        <p:txBody>
          <a:bodyPr/>
          <a:lstStyle/>
          <a:p>
            <a:fld id="{36AEA303-9930-428B-A9A4-D0E1F5B603A5}" type="datetimeFigureOut">
              <a:rPr lang="en-US" smtClean="0"/>
              <a:t>9/14/2021</a:t>
            </a:fld>
            <a:endParaRPr lang="en-US"/>
          </a:p>
        </p:txBody>
      </p:sp>
      <p:sp>
        <p:nvSpPr>
          <p:cNvPr id="6" name="Footer Placeholder 5">
            <a:extLst>
              <a:ext uri="{FF2B5EF4-FFF2-40B4-BE49-F238E27FC236}">
                <a16:creationId xmlns:a16="http://schemas.microsoft.com/office/drawing/2014/main" id="{A5420453-DDE0-48FF-82A7-F44BBDDFC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66937-04DE-4D58-8811-647918299360}"/>
              </a:ext>
            </a:extLst>
          </p:cNvPr>
          <p:cNvSpPr>
            <a:spLocks noGrp="1"/>
          </p:cNvSpPr>
          <p:nvPr>
            <p:ph type="sldNum" sz="quarter" idx="12"/>
          </p:nvPr>
        </p:nvSpPr>
        <p:spPr/>
        <p:txBody>
          <a:bodyPr/>
          <a:lstStyle/>
          <a:p>
            <a:fld id="{64D59F8A-32EC-40F1-BAB8-0B0AB7DE39D3}" type="slidenum">
              <a:rPr lang="en-US" smtClean="0"/>
              <a:t>‹#›</a:t>
            </a:fld>
            <a:endParaRPr lang="en-US"/>
          </a:p>
        </p:txBody>
      </p:sp>
    </p:spTree>
    <p:extLst>
      <p:ext uri="{BB962C8B-B14F-4D97-AF65-F5344CB8AC3E}">
        <p14:creationId xmlns:p14="http://schemas.microsoft.com/office/powerpoint/2010/main" val="23751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9541-0635-42ED-AFAF-226A7A91AB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283CD3-CCD9-4F4E-891D-DA0356DBA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8521B-5370-470A-8898-5F3E429383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1C61D7-3F45-4CD2-BD4C-B0A5FA2555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E0EA1-F22F-4A19-993A-9003D00F6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D5D90D-CF86-490B-9CCF-BEC87CF60F69}"/>
              </a:ext>
            </a:extLst>
          </p:cNvPr>
          <p:cNvSpPr>
            <a:spLocks noGrp="1"/>
          </p:cNvSpPr>
          <p:nvPr>
            <p:ph type="dt" sz="half" idx="10"/>
          </p:nvPr>
        </p:nvSpPr>
        <p:spPr/>
        <p:txBody>
          <a:bodyPr/>
          <a:lstStyle/>
          <a:p>
            <a:fld id="{36AEA303-9930-428B-A9A4-D0E1F5B603A5}" type="datetimeFigureOut">
              <a:rPr lang="en-US" smtClean="0"/>
              <a:t>9/14/2021</a:t>
            </a:fld>
            <a:endParaRPr lang="en-US"/>
          </a:p>
        </p:txBody>
      </p:sp>
      <p:sp>
        <p:nvSpPr>
          <p:cNvPr id="8" name="Footer Placeholder 7">
            <a:extLst>
              <a:ext uri="{FF2B5EF4-FFF2-40B4-BE49-F238E27FC236}">
                <a16:creationId xmlns:a16="http://schemas.microsoft.com/office/drawing/2014/main" id="{CCC86DA9-DF87-493A-B277-DA58E13F98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938361-9FD0-45EE-B330-F80AF09909CB}"/>
              </a:ext>
            </a:extLst>
          </p:cNvPr>
          <p:cNvSpPr>
            <a:spLocks noGrp="1"/>
          </p:cNvSpPr>
          <p:nvPr>
            <p:ph type="sldNum" sz="quarter" idx="12"/>
          </p:nvPr>
        </p:nvSpPr>
        <p:spPr/>
        <p:txBody>
          <a:bodyPr/>
          <a:lstStyle/>
          <a:p>
            <a:fld id="{64D59F8A-32EC-40F1-BAB8-0B0AB7DE39D3}" type="slidenum">
              <a:rPr lang="en-US" smtClean="0"/>
              <a:t>‹#›</a:t>
            </a:fld>
            <a:endParaRPr lang="en-US"/>
          </a:p>
        </p:txBody>
      </p:sp>
    </p:spTree>
    <p:extLst>
      <p:ext uri="{BB962C8B-B14F-4D97-AF65-F5344CB8AC3E}">
        <p14:creationId xmlns:p14="http://schemas.microsoft.com/office/powerpoint/2010/main" val="160827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42FB-46FB-49D7-B843-6798F3DA11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B499E-8B89-4F76-95DA-27A4592687E0}"/>
              </a:ext>
            </a:extLst>
          </p:cNvPr>
          <p:cNvSpPr>
            <a:spLocks noGrp="1"/>
          </p:cNvSpPr>
          <p:nvPr>
            <p:ph type="dt" sz="half" idx="10"/>
          </p:nvPr>
        </p:nvSpPr>
        <p:spPr/>
        <p:txBody>
          <a:bodyPr/>
          <a:lstStyle/>
          <a:p>
            <a:fld id="{36AEA303-9930-428B-A9A4-D0E1F5B603A5}" type="datetimeFigureOut">
              <a:rPr lang="en-US" smtClean="0"/>
              <a:t>9/14/2021</a:t>
            </a:fld>
            <a:endParaRPr lang="en-US"/>
          </a:p>
        </p:txBody>
      </p:sp>
      <p:sp>
        <p:nvSpPr>
          <p:cNvPr id="4" name="Footer Placeholder 3">
            <a:extLst>
              <a:ext uri="{FF2B5EF4-FFF2-40B4-BE49-F238E27FC236}">
                <a16:creationId xmlns:a16="http://schemas.microsoft.com/office/drawing/2014/main" id="{F6FE959E-4C45-4853-851D-E2304063A9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D5B77A-FC1F-41E9-B5B8-B068E51A7353}"/>
              </a:ext>
            </a:extLst>
          </p:cNvPr>
          <p:cNvSpPr>
            <a:spLocks noGrp="1"/>
          </p:cNvSpPr>
          <p:nvPr>
            <p:ph type="sldNum" sz="quarter" idx="12"/>
          </p:nvPr>
        </p:nvSpPr>
        <p:spPr/>
        <p:txBody>
          <a:bodyPr/>
          <a:lstStyle/>
          <a:p>
            <a:fld id="{64D59F8A-32EC-40F1-BAB8-0B0AB7DE39D3}" type="slidenum">
              <a:rPr lang="en-US" smtClean="0"/>
              <a:t>‹#›</a:t>
            </a:fld>
            <a:endParaRPr lang="en-US"/>
          </a:p>
        </p:txBody>
      </p:sp>
    </p:spTree>
    <p:extLst>
      <p:ext uri="{BB962C8B-B14F-4D97-AF65-F5344CB8AC3E}">
        <p14:creationId xmlns:p14="http://schemas.microsoft.com/office/powerpoint/2010/main" val="32454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082A1-67AE-440C-ABD9-595EA94C2B6F}"/>
              </a:ext>
            </a:extLst>
          </p:cNvPr>
          <p:cNvSpPr>
            <a:spLocks noGrp="1"/>
          </p:cNvSpPr>
          <p:nvPr>
            <p:ph type="dt" sz="half" idx="10"/>
          </p:nvPr>
        </p:nvSpPr>
        <p:spPr/>
        <p:txBody>
          <a:bodyPr/>
          <a:lstStyle/>
          <a:p>
            <a:fld id="{36AEA303-9930-428B-A9A4-D0E1F5B603A5}" type="datetimeFigureOut">
              <a:rPr lang="en-US" smtClean="0"/>
              <a:t>9/14/2021</a:t>
            </a:fld>
            <a:endParaRPr lang="en-US"/>
          </a:p>
        </p:txBody>
      </p:sp>
      <p:sp>
        <p:nvSpPr>
          <p:cNvPr id="3" name="Footer Placeholder 2">
            <a:extLst>
              <a:ext uri="{FF2B5EF4-FFF2-40B4-BE49-F238E27FC236}">
                <a16:creationId xmlns:a16="http://schemas.microsoft.com/office/drawing/2014/main" id="{63418DAD-C59B-430C-9B12-9BE14B388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2D45A6-9F41-489E-BC60-510AD1E620A8}"/>
              </a:ext>
            </a:extLst>
          </p:cNvPr>
          <p:cNvSpPr>
            <a:spLocks noGrp="1"/>
          </p:cNvSpPr>
          <p:nvPr>
            <p:ph type="sldNum" sz="quarter" idx="12"/>
          </p:nvPr>
        </p:nvSpPr>
        <p:spPr/>
        <p:txBody>
          <a:bodyPr/>
          <a:lstStyle/>
          <a:p>
            <a:fld id="{64D59F8A-32EC-40F1-BAB8-0B0AB7DE39D3}" type="slidenum">
              <a:rPr lang="en-US" smtClean="0"/>
              <a:t>‹#›</a:t>
            </a:fld>
            <a:endParaRPr lang="en-US"/>
          </a:p>
        </p:txBody>
      </p:sp>
    </p:spTree>
    <p:extLst>
      <p:ext uri="{BB962C8B-B14F-4D97-AF65-F5344CB8AC3E}">
        <p14:creationId xmlns:p14="http://schemas.microsoft.com/office/powerpoint/2010/main" val="340832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9789-8F89-4BBF-9F83-FD1094C72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C0728-F8E9-4BE7-8FF9-CCCA819BC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C29A5A-B74F-465A-9CD9-261681D5D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5B4ED-B98B-459A-A260-92A6ED033806}"/>
              </a:ext>
            </a:extLst>
          </p:cNvPr>
          <p:cNvSpPr>
            <a:spLocks noGrp="1"/>
          </p:cNvSpPr>
          <p:nvPr>
            <p:ph type="dt" sz="half" idx="10"/>
          </p:nvPr>
        </p:nvSpPr>
        <p:spPr/>
        <p:txBody>
          <a:bodyPr/>
          <a:lstStyle/>
          <a:p>
            <a:fld id="{36AEA303-9930-428B-A9A4-D0E1F5B603A5}" type="datetimeFigureOut">
              <a:rPr lang="en-US" smtClean="0"/>
              <a:t>9/14/2021</a:t>
            </a:fld>
            <a:endParaRPr lang="en-US"/>
          </a:p>
        </p:txBody>
      </p:sp>
      <p:sp>
        <p:nvSpPr>
          <p:cNvPr id="6" name="Footer Placeholder 5">
            <a:extLst>
              <a:ext uri="{FF2B5EF4-FFF2-40B4-BE49-F238E27FC236}">
                <a16:creationId xmlns:a16="http://schemas.microsoft.com/office/drawing/2014/main" id="{44A5C537-9B36-4448-883C-6A9E24CAD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3F079-6249-48CE-A0F5-F3861D21B93F}"/>
              </a:ext>
            </a:extLst>
          </p:cNvPr>
          <p:cNvSpPr>
            <a:spLocks noGrp="1"/>
          </p:cNvSpPr>
          <p:nvPr>
            <p:ph type="sldNum" sz="quarter" idx="12"/>
          </p:nvPr>
        </p:nvSpPr>
        <p:spPr/>
        <p:txBody>
          <a:bodyPr/>
          <a:lstStyle/>
          <a:p>
            <a:fld id="{64D59F8A-32EC-40F1-BAB8-0B0AB7DE39D3}" type="slidenum">
              <a:rPr lang="en-US" smtClean="0"/>
              <a:t>‹#›</a:t>
            </a:fld>
            <a:endParaRPr lang="en-US"/>
          </a:p>
        </p:txBody>
      </p:sp>
    </p:spTree>
    <p:extLst>
      <p:ext uri="{BB962C8B-B14F-4D97-AF65-F5344CB8AC3E}">
        <p14:creationId xmlns:p14="http://schemas.microsoft.com/office/powerpoint/2010/main" val="343738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BAEB8-6479-44A2-A00E-9B36F1FD2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61F608-B0A2-4468-B4F2-E8C9E19131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BDF6FA-7066-422F-8164-FB00EEDD7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DCB84-51F0-4B86-9DB4-4B1805642F03}"/>
              </a:ext>
            </a:extLst>
          </p:cNvPr>
          <p:cNvSpPr>
            <a:spLocks noGrp="1"/>
          </p:cNvSpPr>
          <p:nvPr>
            <p:ph type="dt" sz="half" idx="10"/>
          </p:nvPr>
        </p:nvSpPr>
        <p:spPr/>
        <p:txBody>
          <a:bodyPr/>
          <a:lstStyle/>
          <a:p>
            <a:fld id="{36AEA303-9930-428B-A9A4-D0E1F5B603A5}" type="datetimeFigureOut">
              <a:rPr lang="en-US" smtClean="0"/>
              <a:t>9/14/2021</a:t>
            </a:fld>
            <a:endParaRPr lang="en-US"/>
          </a:p>
        </p:txBody>
      </p:sp>
      <p:sp>
        <p:nvSpPr>
          <p:cNvPr id="6" name="Footer Placeholder 5">
            <a:extLst>
              <a:ext uri="{FF2B5EF4-FFF2-40B4-BE49-F238E27FC236}">
                <a16:creationId xmlns:a16="http://schemas.microsoft.com/office/drawing/2014/main" id="{8BB2B1FA-B02D-4985-B06D-FDCC5C82B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D163-B3DF-4976-AE05-914B1006B283}"/>
              </a:ext>
            </a:extLst>
          </p:cNvPr>
          <p:cNvSpPr>
            <a:spLocks noGrp="1"/>
          </p:cNvSpPr>
          <p:nvPr>
            <p:ph type="sldNum" sz="quarter" idx="12"/>
          </p:nvPr>
        </p:nvSpPr>
        <p:spPr/>
        <p:txBody>
          <a:bodyPr/>
          <a:lstStyle/>
          <a:p>
            <a:fld id="{64D59F8A-32EC-40F1-BAB8-0B0AB7DE39D3}" type="slidenum">
              <a:rPr lang="en-US" smtClean="0"/>
              <a:t>‹#›</a:t>
            </a:fld>
            <a:endParaRPr lang="en-US"/>
          </a:p>
        </p:txBody>
      </p:sp>
    </p:spTree>
    <p:extLst>
      <p:ext uri="{BB962C8B-B14F-4D97-AF65-F5344CB8AC3E}">
        <p14:creationId xmlns:p14="http://schemas.microsoft.com/office/powerpoint/2010/main" val="81405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C8AF11-3F87-4300-A714-DDC93275B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DEA654-8786-4CBC-9815-7CAB2A7C3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8B986-44AF-4B96-9FEE-DF089308E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EA303-9930-428B-A9A4-D0E1F5B603A5}" type="datetimeFigureOut">
              <a:rPr lang="en-US" smtClean="0"/>
              <a:t>9/14/2021</a:t>
            </a:fld>
            <a:endParaRPr lang="en-US"/>
          </a:p>
        </p:txBody>
      </p:sp>
      <p:sp>
        <p:nvSpPr>
          <p:cNvPr id="5" name="Footer Placeholder 4">
            <a:extLst>
              <a:ext uri="{FF2B5EF4-FFF2-40B4-BE49-F238E27FC236}">
                <a16:creationId xmlns:a16="http://schemas.microsoft.com/office/drawing/2014/main" id="{C9ECE2E7-4401-4B0F-AD9A-FBA623687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4AF35C-76A0-4E76-8157-B6F61FBE9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59F8A-32EC-40F1-BAB8-0B0AB7DE39D3}" type="slidenum">
              <a:rPr lang="en-US" smtClean="0"/>
              <a:t>‹#›</a:t>
            </a:fld>
            <a:endParaRPr lang="en-US"/>
          </a:p>
        </p:txBody>
      </p:sp>
    </p:spTree>
    <p:extLst>
      <p:ext uri="{BB962C8B-B14F-4D97-AF65-F5344CB8AC3E}">
        <p14:creationId xmlns:p14="http://schemas.microsoft.com/office/powerpoint/2010/main" val="1595011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ection.io/computer-vision-straight-lin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arcgis.com/python/guide/how-retinanet-works/" TargetMode="External"/><Relationship Id="rId2" Type="http://schemas.openxmlformats.org/officeDocument/2006/relationships/hyperlink" Target="https://towardsdatascience.com/understanding-fast-r-cnn-and-faster-r-cnn-for-object-detection-adbb55653d97?gi=fea1a85170b6" TargetMode="External"/><Relationship Id="rId1" Type="http://schemas.openxmlformats.org/officeDocument/2006/relationships/slideLayout" Target="../slideLayouts/slideLayout2.xml"/><Relationship Id="rId4" Type="http://schemas.openxmlformats.org/officeDocument/2006/relationships/hyperlink" Target="https://iq.opengenus.org/single-shot-detection-ssd-algorith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1574"/>
            <a:ext cx="9144000" cy="935575"/>
          </a:xfrm>
        </p:spPr>
        <p:txBody>
          <a:bodyPr>
            <a:normAutofit/>
          </a:bodyPr>
          <a:lstStyle/>
          <a:p>
            <a:r>
              <a:rPr lang="en-IN" sz="4800" dirty="0">
                <a:latin typeface="Arial" panose="020B0604020202020204" pitchFamily="34" charset="0"/>
                <a:cs typeface="Arial" panose="020B0604020202020204" pitchFamily="34" charset="0"/>
              </a:rPr>
              <a:t>You Look At Once (YOLO)</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err="1">
                <a:latin typeface="Arial" panose="020B0604020202020204" pitchFamily="34" charset="0"/>
                <a:cs typeface="Arial" panose="020B0604020202020204" pitchFamily="34" charset="0"/>
              </a:rPr>
              <a:t>Raghu</a:t>
            </a:r>
            <a:r>
              <a:rPr lang="en-IN" b="1" dirty="0">
                <a:latin typeface="Arial" panose="020B0604020202020204" pitchFamily="34" charset="0"/>
                <a:cs typeface="Arial" panose="020B0604020202020204" pitchFamily="34" charset="0"/>
              </a:rPr>
              <a:t>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raghuprasadkonandur@kaushalya.tech</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4423507-69B1-4DDE-954A-E8D22BA0C65B}"/>
              </a:ext>
            </a:extLst>
          </p:cNvPr>
          <p:cNvPicPr>
            <a:picLocks noChangeAspect="1"/>
          </p:cNvPicPr>
          <p:nvPr/>
        </p:nvPicPr>
        <p:blipFill>
          <a:blip r:embed="rId3"/>
          <a:stretch>
            <a:fillRect/>
          </a:stretch>
        </p:blipFill>
        <p:spPr>
          <a:xfrm>
            <a:off x="4653682" y="534696"/>
            <a:ext cx="2309060" cy="2118544"/>
          </a:xfrm>
          <a:prstGeom prst="rect">
            <a:avLst/>
          </a:prstGeom>
        </p:spPr>
      </p:pic>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710-28DF-41D4-86E4-6C868840E47F}"/>
              </a:ext>
            </a:extLst>
          </p:cNvPr>
          <p:cNvSpPr>
            <a:spLocks noGrp="1"/>
          </p:cNvSpPr>
          <p:nvPr>
            <p:ph type="title"/>
          </p:nvPr>
        </p:nvSpPr>
        <p:spPr/>
        <p:txBody>
          <a:bodyPr/>
          <a:lstStyle/>
          <a:p>
            <a:r>
              <a:rPr lang="en-US" dirty="0"/>
              <a:t>Insertion Over Union </a:t>
            </a:r>
          </a:p>
        </p:txBody>
      </p:sp>
      <p:sp>
        <p:nvSpPr>
          <p:cNvPr id="3" name="Content Placeholder 2">
            <a:extLst>
              <a:ext uri="{FF2B5EF4-FFF2-40B4-BE49-F238E27FC236}">
                <a16:creationId xmlns:a16="http://schemas.microsoft.com/office/drawing/2014/main" id="{D6E481E4-A8A0-431A-BAC1-6AA0BBF4B38A}"/>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C4163CF0-4227-4522-AA69-75B72DECE8E7}"/>
              </a:ext>
            </a:extLst>
          </p:cNvPr>
          <p:cNvPicPr>
            <a:picLocks noChangeAspect="1"/>
          </p:cNvPicPr>
          <p:nvPr/>
        </p:nvPicPr>
        <p:blipFill>
          <a:blip r:embed="rId2"/>
          <a:stretch>
            <a:fillRect/>
          </a:stretch>
        </p:blipFill>
        <p:spPr>
          <a:xfrm>
            <a:off x="921354" y="1825625"/>
            <a:ext cx="8184589" cy="4153260"/>
          </a:xfrm>
          <a:prstGeom prst="rect">
            <a:avLst/>
          </a:prstGeom>
        </p:spPr>
      </p:pic>
    </p:spTree>
    <p:extLst>
      <p:ext uri="{BB962C8B-B14F-4D97-AF65-F5344CB8AC3E}">
        <p14:creationId xmlns:p14="http://schemas.microsoft.com/office/powerpoint/2010/main" val="281358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710-28DF-41D4-86E4-6C868840E47F}"/>
              </a:ext>
            </a:extLst>
          </p:cNvPr>
          <p:cNvSpPr>
            <a:spLocks noGrp="1"/>
          </p:cNvSpPr>
          <p:nvPr>
            <p:ph type="title"/>
          </p:nvPr>
        </p:nvSpPr>
        <p:spPr/>
        <p:txBody>
          <a:bodyPr/>
          <a:lstStyle/>
          <a:p>
            <a:r>
              <a:rPr lang="en-US" dirty="0"/>
              <a:t>Non max </a:t>
            </a:r>
            <a:r>
              <a:rPr lang="en-US" dirty="0" err="1"/>
              <a:t>supression</a:t>
            </a:r>
            <a:r>
              <a:rPr lang="en-US" dirty="0"/>
              <a:t> </a:t>
            </a:r>
          </a:p>
        </p:txBody>
      </p:sp>
      <p:sp>
        <p:nvSpPr>
          <p:cNvPr id="3" name="Content Placeholder 2">
            <a:extLst>
              <a:ext uri="{FF2B5EF4-FFF2-40B4-BE49-F238E27FC236}">
                <a16:creationId xmlns:a16="http://schemas.microsoft.com/office/drawing/2014/main" id="{D6E481E4-A8A0-431A-BAC1-6AA0BBF4B38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9A106D1-3015-4D3C-8E5F-2537224154A8}"/>
              </a:ext>
            </a:extLst>
          </p:cNvPr>
          <p:cNvPicPr>
            <a:picLocks noChangeAspect="1"/>
          </p:cNvPicPr>
          <p:nvPr/>
        </p:nvPicPr>
        <p:blipFill>
          <a:blip r:embed="rId2"/>
          <a:stretch>
            <a:fillRect/>
          </a:stretch>
        </p:blipFill>
        <p:spPr>
          <a:xfrm>
            <a:off x="838200" y="1825625"/>
            <a:ext cx="7132938" cy="3924640"/>
          </a:xfrm>
          <a:prstGeom prst="rect">
            <a:avLst/>
          </a:prstGeom>
        </p:spPr>
      </p:pic>
    </p:spTree>
    <p:extLst>
      <p:ext uri="{BB962C8B-B14F-4D97-AF65-F5344CB8AC3E}">
        <p14:creationId xmlns:p14="http://schemas.microsoft.com/office/powerpoint/2010/main" val="296646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710-28DF-41D4-86E4-6C868840E47F}"/>
              </a:ext>
            </a:extLst>
          </p:cNvPr>
          <p:cNvSpPr>
            <a:spLocks noGrp="1"/>
          </p:cNvSpPr>
          <p:nvPr>
            <p:ph type="title"/>
          </p:nvPr>
        </p:nvSpPr>
        <p:spPr/>
        <p:txBody>
          <a:bodyPr/>
          <a:lstStyle/>
          <a:p>
            <a:r>
              <a:rPr lang="en-US" dirty="0"/>
              <a:t>Anchor Boxes </a:t>
            </a:r>
          </a:p>
        </p:txBody>
      </p:sp>
      <p:sp>
        <p:nvSpPr>
          <p:cNvPr id="3" name="Content Placeholder 2">
            <a:extLst>
              <a:ext uri="{FF2B5EF4-FFF2-40B4-BE49-F238E27FC236}">
                <a16:creationId xmlns:a16="http://schemas.microsoft.com/office/drawing/2014/main" id="{D6E481E4-A8A0-431A-BAC1-6AA0BBF4B38A}"/>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81B33E50-73BF-42DE-BDCD-67AFCE1F86B0}"/>
              </a:ext>
            </a:extLst>
          </p:cNvPr>
          <p:cNvPicPr>
            <a:picLocks noChangeAspect="1"/>
          </p:cNvPicPr>
          <p:nvPr/>
        </p:nvPicPr>
        <p:blipFill>
          <a:blip r:embed="rId2"/>
          <a:stretch>
            <a:fillRect/>
          </a:stretch>
        </p:blipFill>
        <p:spPr>
          <a:xfrm>
            <a:off x="838200" y="1825625"/>
            <a:ext cx="8359864" cy="4633362"/>
          </a:xfrm>
          <a:prstGeom prst="rect">
            <a:avLst/>
          </a:prstGeom>
        </p:spPr>
      </p:pic>
    </p:spTree>
    <p:extLst>
      <p:ext uri="{BB962C8B-B14F-4D97-AF65-F5344CB8AC3E}">
        <p14:creationId xmlns:p14="http://schemas.microsoft.com/office/powerpoint/2010/main" val="3619725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710-28DF-41D4-86E4-6C868840E47F}"/>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D6E481E4-A8A0-431A-BAC1-6AA0BBF4B38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B12D18C-C218-47ED-BD3C-B946A315F3F4}"/>
              </a:ext>
            </a:extLst>
          </p:cNvPr>
          <p:cNvPicPr>
            <a:picLocks noChangeAspect="1"/>
          </p:cNvPicPr>
          <p:nvPr/>
        </p:nvPicPr>
        <p:blipFill>
          <a:blip r:embed="rId2"/>
          <a:stretch>
            <a:fillRect/>
          </a:stretch>
        </p:blipFill>
        <p:spPr>
          <a:xfrm>
            <a:off x="838200" y="1825625"/>
            <a:ext cx="9462796" cy="4313294"/>
          </a:xfrm>
          <a:prstGeom prst="rect">
            <a:avLst/>
          </a:prstGeom>
        </p:spPr>
      </p:pic>
    </p:spTree>
    <p:extLst>
      <p:ext uri="{BB962C8B-B14F-4D97-AF65-F5344CB8AC3E}">
        <p14:creationId xmlns:p14="http://schemas.microsoft.com/office/powerpoint/2010/main" val="173930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710-28DF-41D4-86E4-6C868840E47F}"/>
              </a:ext>
            </a:extLst>
          </p:cNvPr>
          <p:cNvSpPr>
            <a:spLocks noGrp="1"/>
          </p:cNvSpPr>
          <p:nvPr>
            <p:ph type="title"/>
          </p:nvPr>
        </p:nvSpPr>
        <p:spPr/>
        <p:txBody>
          <a:bodyPr/>
          <a:lstStyle/>
          <a:p>
            <a:r>
              <a:rPr lang="en-US" dirty="0"/>
              <a:t>Applications of YOLO</a:t>
            </a:r>
          </a:p>
        </p:txBody>
      </p:sp>
      <p:sp>
        <p:nvSpPr>
          <p:cNvPr id="3" name="Content Placeholder 2">
            <a:extLst>
              <a:ext uri="{FF2B5EF4-FFF2-40B4-BE49-F238E27FC236}">
                <a16:creationId xmlns:a16="http://schemas.microsoft.com/office/drawing/2014/main" id="{D6E481E4-A8A0-431A-BAC1-6AA0BBF4B38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404040"/>
                </a:solidFill>
                <a:effectLst/>
                <a:latin typeface="gt-regular"/>
              </a:rPr>
              <a:t>Autonomous driving:</a:t>
            </a:r>
            <a:r>
              <a:rPr lang="en-US" b="0" i="0" dirty="0">
                <a:solidFill>
                  <a:srgbClr val="404040"/>
                </a:solidFill>
                <a:effectLst/>
                <a:latin typeface="gt-regular"/>
              </a:rPr>
              <a:t> YOLO algorithm can be used in autonomous cars to detect objects around cars such as vehicles, people, and parking signals. Object detection in autonomous cars is done to avoid collision since no human driver is controlling the car.</a:t>
            </a:r>
          </a:p>
          <a:p>
            <a:pPr algn="l">
              <a:buFont typeface="Arial" panose="020B0604020202020204" pitchFamily="34" charset="0"/>
              <a:buChar char="•"/>
            </a:pPr>
            <a:r>
              <a:rPr lang="en-US" b="1" i="0" dirty="0">
                <a:solidFill>
                  <a:srgbClr val="404040"/>
                </a:solidFill>
                <a:effectLst/>
                <a:latin typeface="gt-regular"/>
              </a:rPr>
              <a:t>Wildlife:</a:t>
            </a:r>
            <a:r>
              <a:rPr lang="en-US" b="0" i="0" dirty="0">
                <a:solidFill>
                  <a:srgbClr val="404040"/>
                </a:solidFill>
                <a:effectLst/>
                <a:latin typeface="gt-regular"/>
              </a:rPr>
              <a:t> This algorithm is used to detect various types of animals in forests. This type of detection is used by wildlife rangers and journalists to identify animals in videos (both recorded and real-time) and images. Some of the animals that can be detected include giraffes, elephants, and bears.</a:t>
            </a:r>
          </a:p>
          <a:p>
            <a:pPr algn="l">
              <a:buFont typeface="Arial" panose="020B0604020202020204" pitchFamily="34" charset="0"/>
              <a:buChar char="•"/>
            </a:pPr>
            <a:r>
              <a:rPr lang="en-US" b="1" i="0" dirty="0">
                <a:solidFill>
                  <a:srgbClr val="404040"/>
                </a:solidFill>
                <a:effectLst/>
                <a:latin typeface="gt-regular"/>
              </a:rPr>
              <a:t>Security:</a:t>
            </a:r>
            <a:r>
              <a:rPr lang="en-US" b="0" i="0" dirty="0">
                <a:solidFill>
                  <a:srgbClr val="404040"/>
                </a:solidFill>
                <a:effectLst/>
                <a:latin typeface="gt-regular"/>
              </a:rPr>
              <a:t> YOLO can also be used in security systems to enforce security in an area. Let’s assume that people have been restricted from passing through a certain area for security reasons. If someone passes through the restricted area, the YOLO algorithm will detect him/her, which will require the security personnel to take further action.</a:t>
            </a:r>
          </a:p>
          <a:p>
            <a:endParaRPr lang="en-US" dirty="0"/>
          </a:p>
        </p:txBody>
      </p:sp>
    </p:spTree>
    <p:extLst>
      <p:ext uri="{BB962C8B-B14F-4D97-AF65-F5344CB8AC3E}">
        <p14:creationId xmlns:p14="http://schemas.microsoft.com/office/powerpoint/2010/main" val="301594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9131"/>
            <a:ext cx="9144000" cy="935575"/>
          </a:xfrm>
        </p:spPr>
        <p:txBody>
          <a:bodyPr>
            <a:normAutofit fontScale="90000"/>
          </a:bodyPr>
          <a:lstStyle/>
          <a:p>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err="1">
                <a:latin typeface="Arial" panose="020B0604020202020204" pitchFamily="34" charset="0"/>
                <a:cs typeface="Arial" panose="020B0604020202020204" pitchFamily="34" charset="0"/>
              </a:rPr>
              <a:t>Raghu</a:t>
            </a:r>
            <a:r>
              <a:rPr lang="en-IN" b="1" dirty="0">
                <a:latin typeface="Arial" panose="020B0604020202020204" pitchFamily="34" charset="0"/>
                <a:cs typeface="Arial" panose="020B0604020202020204" pitchFamily="34" charset="0"/>
              </a:rPr>
              <a:t>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raghuprasadkonandur@kaushalya.tech</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15</a:t>
            </a:fld>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4423507-69B1-4DDE-954A-E8D22BA0C65B}"/>
              </a:ext>
            </a:extLst>
          </p:cNvPr>
          <p:cNvPicPr>
            <a:picLocks noChangeAspect="1"/>
          </p:cNvPicPr>
          <p:nvPr/>
        </p:nvPicPr>
        <p:blipFill>
          <a:blip r:embed="rId3"/>
          <a:stretch>
            <a:fillRect/>
          </a:stretch>
        </p:blipFill>
        <p:spPr>
          <a:xfrm>
            <a:off x="4653682" y="534696"/>
            <a:ext cx="2309060" cy="2118544"/>
          </a:xfrm>
          <a:prstGeom prst="rect">
            <a:avLst/>
          </a:prstGeom>
        </p:spPr>
      </p:pic>
    </p:spTree>
    <p:extLst>
      <p:ext uri="{BB962C8B-B14F-4D97-AF65-F5344CB8AC3E}">
        <p14:creationId xmlns:p14="http://schemas.microsoft.com/office/powerpoint/2010/main" val="201142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81E0-E69A-4CB0-948A-DAE29F9BA5C7}"/>
              </a:ext>
            </a:extLst>
          </p:cNvPr>
          <p:cNvSpPr>
            <a:spLocks noGrp="1"/>
          </p:cNvSpPr>
          <p:nvPr>
            <p:ph type="title"/>
          </p:nvPr>
        </p:nvSpPr>
        <p:spPr/>
        <p:txBody>
          <a:bodyPr/>
          <a:lstStyle/>
          <a:p>
            <a:r>
              <a:rPr lang="en-US" dirty="0"/>
              <a:t>Introduction to YOLO</a:t>
            </a:r>
          </a:p>
        </p:txBody>
      </p:sp>
      <p:sp>
        <p:nvSpPr>
          <p:cNvPr id="3" name="Content Placeholder 2">
            <a:extLst>
              <a:ext uri="{FF2B5EF4-FFF2-40B4-BE49-F238E27FC236}">
                <a16:creationId xmlns:a16="http://schemas.microsoft.com/office/drawing/2014/main" id="{5A047FBF-BB2F-4E6B-95D0-1DA42934F801}"/>
              </a:ext>
            </a:extLst>
          </p:cNvPr>
          <p:cNvSpPr>
            <a:spLocks noGrp="1"/>
          </p:cNvSpPr>
          <p:nvPr>
            <p:ph idx="1"/>
          </p:nvPr>
        </p:nvSpPr>
        <p:spPr/>
        <p:txBody>
          <a:bodyPr>
            <a:normAutofit fontScale="92500" lnSpcReduction="20000"/>
          </a:bodyPr>
          <a:lstStyle/>
          <a:p>
            <a:r>
              <a:rPr lang="en-US" b="0" i="0" dirty="0">
                <a:solidFill>
                  <a:srgbClr val="404040"/>
                </a:solidFill>
                <a:effectLst/>
                <a:latin typeface="gt-regular"/>
              </a:rPr>
              <a:t>YOLO is an algorithm that uses neural networks to provide real-time object detection. This algorithm is popular because of its speed and accuracy. It has been used in various applications to detect traffic signals, people, parking meters, and animals.</a:t>
            </a:r>
          </a:p>
          <a:p>
            <a:r>
              <a:rPr lang="en-US" b="0" i="0" dirty="0">
                <a:solidFill>
                  <a:srgbClr val="404040"/>
                </a:solidFill>
                <a:effectLst/>
                <a:latin typeface="gt-regular"/>
              </a:rPr>
              <a:t>Object detection is a phenomenon in </a:t>
            </a:r>
            <a:r>
              <a:rPr lang="en-US" b="0" i="0" dirty="0">
                <a:solidFill>
                  <a:srgbClr val="1D9AD1"/>
                </a:solidFill>
                <a:effectLst/>
                <a:latin typeface="gt-regular"/>
                <a:hlinkClick r:id="rId2"/>
              </a:rPr>
              <a:t>computer vision</a:t>
            </a:r>
            <a:r>
              <a:rPr lang="en-US" b="0" i="0" dirty="0">
                <a:solidFill>
                  <a:srgbClr val="404040"/>
                </a:solidFill>
                <a:effectLst/>
                <a:latin typeface="gt-regular"/>
              </a:rPr>
              <a:t> that involves the detection of various objects in digital images or videos. Some of the objects detected include people, cars, chairs, stones, buildings, and animals.</a:t>
            </a:r>
            <a:endParaRPr lang="en-US" dirty="0">
              <a:solidFill>
                <a:srgbClr val="404040"/>
              </a:solidFill>
              <a:latin typeface="gt-regular"/>
            </a:endParaRPr>
          </a:p>
          <a:p>
            <a:pPr algn="l"/>
            <a:r>
              <a:rPr lang="en-US" b="0" i="0" dirty="0">
                <a:solidFill>
                  <a:srgbClr val="404040"/>
                </a:solidFill>
                <a:effectLst/>
                <a:latin typeface="gt-regular"/>
              </a:rPr>
              <a:t>This phenomenon seeks to answer two basic questions:</a:t>
            </a:r>
          </a:p>
          <a:p>
            <a:pPr algn="l">
              <a:buFont typeface="+mj-lt"/>
              <a:buAutoNum type="arabicPeriod"/>
            </a:pPr>
            <a:r>
              <a:rPr lang="en-US" b="0" i="1" dirty="0">
                <a:solidFill>
                  <a:srgbClr val="404040"/>
                </a:solidFill>
                <a:effectLst/>
                <a:latin typeface="gt-regular"/>
              </a:rPr>
              <a:t>What is the object?</a:t>
            </a:r>
            <a:r>
              <a:rPr lang="en-US" b="0" i="0" dirty="0">
                <a:solidFill>
                  <a:srgbClr val="404040"/>
                </a:solidFill>
                <a:effectLst/>
                <a:latin typeface="gt-regular"/>
              </a:rPr>
              <a:t> This question seeks to identify the object in a specific image.</a:t>
            </a:r>
          </a:p>
          <a:p>
            <a:pPr algn="l">
              <a:buFont typeface="+mj-lt"/>
              <a:buAutoNum type="arabicPeriod"/>
            </a:pPr>
            <a:r>
              <a:rPr lang="en-US" b="0" i="1" dirty="0">
                <a:solidFill>
                  <a:srgbClr val="404040"/>
                </a:solidFill>
                <a:effectLst/>
                <a:latin typeface="gt-regular"/>
              </a:rPr>
              <a:t>Where is it?</a:t>
            </a:r>
            <a:r>
              <a:rPr lang="en-US" b="0" i="0" dirty="0">
                <a:solidFill>
                  <a:srgbClr val="404040"/>
                </a:solidFill>
                <a:effectLst/>
                <a:latin typeface="gt-regular"/>
              </a:rPr>
              <a:t> This question seeks to establish the exact location of the object within the image.</a:t>
            </a:r>
          </a:p>
          <a:p>
            <a:endParaRPr lang="en-US" dirty="0"/>
          </a:p>
        </p:txBody>
      </p:sp>
    </p:spTree>
    <p:extLst>
      <p:ext uri="{BB962C8B-B14F-4D97-AF65-F5344CB8AC3E}">
        <p14:creationId xmlns:p14="http://schemas.microsoft.com/office/powerpoint/2010/main" val="316004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81E0-E69A-4CB0-948A-DAE29F9BA5C7}"/>
              </a:ext>
            </a:extLst>
          </p:cNvPr>
          <p:cNvSpPr>
            <a:spLocks noGrp="1"/>
          </p:cNvSpPr>
          <p:nvPr>
            <p:ph type="title"/>
          </p:nvPr>
        </p:nvSpPr>
        <p:spPr/>
        <p:txBody>
          <a:bodyPr/>
          <a:lstStyle/>
          <a:p>
            <a:r>
              <a:rPr lang="en-US" dirty="0"/>
              <a:t>Introduction to YOLO</a:t>
            </a:r>
          </a:p>
        </p:txBody>
      </p:sp>
      <p:sp>
        <p:nvSpPr>
          <p:cNvPr id="3" name="Content Placeholder 2">
            <a:extLst>
              <a:ext uri="{FF2B5EF4-FFF2-40B4-BE49-F238E27FC236}">
                <a16:creationId xmlns:a16="http://schemas.microsoft.com/office/drawing/2014/main" id="{5A047FBF-BB2F-4E6B-95D0-1DA42934F801}"/>
              </a:ext>
            </a:extLst>
          </p:cNvPr>
          <p:cNvSpPr>
            <a:spLocks noGrp="1"/>
          </p:cNvSpPr>
          <p:nvPr>
            <p:ph idx="1"/>
          </p:nvPr>
        </p:nvSpPr>
        <p:spPr/>
        <p:txBody>
          <a:bodyPr>
            <a:normAutofit fontScale="92500" lnSpcReduction="10000"/>
          </a:bodyPr>
          <a:lstStyle/>
          <a:p>
            <a:r>
              <a:rPr lang="en-US" b="0" i="0" dirty="0">
                <a:solidFill>
                  <a:srgbClr val="404040"/>
                </a:solidFill>
                <a:effectLst/>
                <a:latin typeface="gt-regular"/>
              </a:rPr>
              <a:t>Object detection consists of various approaches such as </a:t>
            </a:r>
            <a:r>
              <a:rPr lang="en-US" b="0" i="0" dirty="0">
                <a:solidFill>
                  <a:srgbClr val="1D9AD1"/>
                </a:solidFill>
                <a:effectLst/>
                <a:latin typeface="gt-regular"/>
                <a:hlinkClick r:id="rId2"/>
              </a:rPr>
              <a:t>fast R-CNN</a:t>
            </a:r>
            <a:r>
              <a:rPr lang="en-US" b="0" i="0" dirty="0">
                <a:solidFill>
                  <a:srgbClr val="404040"/>
                </a:solidFill>
                <a:effectLst/>
                <a:latin typeface="gt-regular"/>
              </a:rPr>
              <a:t>, </a:t>
            </a:r>
            <a:r>
              <a:rPr lang="en-US" b="0" i="0" dirty="0">
                <a:solidFill>
                  <a:srgbClr val="1D9AD1"/>
                </a:solidFill>
                <a:effectLst/>
                <a:latin typeface="gt-regular"/>
                <a:hlinkClick r:id="rId3"/>
              </a:rPr>
              <a:t>Retina-Net</a:t>
            </a:r>
            <a:r>
              <a:rPr lang="en-US" b="0" i="0" dirty="0">
                <a:solidFill>
                  <a:srgbClr val="404040"/>
                </a:solidFill>
                <a:effectLst/>
                <a:latin typeface="gt-regular"/>
              </a:rPr>
              <a:t>, and </a:t>
            </a:r>
            <a:r>
              <a:rPr lang="en-US" b="0" i="0" dirty="0">
                <a:solidFill>
                  <a:srgbClr val="1D9AD1"/>
                </a:solidFill>
                <a:effectLst/>
                <a:latin typeface="gt-regular"/>
                <a:hlinkClick r:id="rId4"/>
              </a:rPr>
              <a:t>Single-Shot </a:t>
            </a:r>
            <a:r>
              <a:rPr lang="en-US" b="0" i="0" dirty="0" err="1">
                <a:solidFill>
                  <a:srgbClr val="1D9AD1"/>
                </a:solidFill>
                <a:effectLst/>
                <a:latin typeface="gt-regular"/>
                <a:hlinkClick r:id="rId4"/>
              </a:rPr>
              <a:t>MultiBox</a:t>
            </a:r>
            <a:r>
              <a:rPr lang="en-US" b="0" i="0" dirty="0">
                <a:solidFill>
                  <a:srgbClr val="1D9AD1"/>
                </a:solidFill>
                <a:effectLst/>
                <a:latin typeface="gt-regular"/>
                <a:hlinkClick r:id="rId4"/>
              </a:rPr>
              <a:t> Detector (SSD)</a:t>
            </a:r>
            <a:r>
              <a:rPr lang="en-US" b="0" i="0" dirty="0">
                <a:solidFill>
                  <a:srgbClr val="404040"/>
                </a:solidFill>
                <a:effectLst/>
                <a:latin typeface="gt-regular"/>
              </a:rPr>
              <a:t>. Although these approaches have solved the challenges of data limitation and modeling in object detection, they are not able to detect objects in a single algorithm run. </a:t>
            </a:r>
            <a:r>
              <a:rPr lang="en-US" b="1" i="0" dirty="0">
                <a:solidFill>
                  <a:srgbClr val="404040"/>
                </a:solidFill>
                <a:effectLst/>
                <a:latin typeface="gt-bold"/>
              </a:rPr>
              <a:t>YOLO algorithm</a:t>
            </a:r>
            <a:r>
              <a:rPr lang="en-US" b="0" i="0" dirty="0">
                <a:solidFill>
                  <a:srgbClr val="404040"/>
                </a:solidFill>
                <a:effectLst/>
                <a:latin typeface="gt-regular"/>
              </a:rPr>
              <a:t> has gained popularity because of its superior performance over the aforementioned object detection techniques.</a:t>
            </a:r>
          </a:p>
          <a:p>
            <a:pPr algn="l"/>
            <a:r>
              <a:rPr lang="en-US" b="0" i="0" dirty="0">
                <a:solidFill>
                  <a:srgbClr val="404040"/>
                </a:solidFill>
                <a:effectLst/>
                <a:latin typeface="gt-regular"/>
              </a:rPr>
              <a:t>YOLO algorithm employs convolutional neural networks (CNN) to detect objects in real-time. As the name suggests, the algorithm requires only a single forward propagation through a neural network to detect objects.</a:t>
            </a:r>
          </a:p>
          <a:p>
            <a:pPr algn="l"/>
            <a:r>
              <a:rPr lang="en-US" b="0" i="0" dirty="0">
                <a:solidFill>
                  <a:srgbClr val="404040"/>
                </a:solidFill>
                <a:effectLst/>
                <a:latin typeface="gt-regular"/>
              </a:rPr>
              <a:t>This means that prediction in the entire image is done in a single algorithm run. The CNN is used to predict various class probabilities and bounding boxes simultaneously.</a:t>
            </a:r>
          </a:p>
          <a:p>
            <a:endParaRPr lang="en-US" dirty="0"/>
          </a:p>
        </p:txBody>
      </p:sp>
    </p:spTree>
    <p:extLst>
      <p:ext uri="{BB962C8B-B14F-4D97-AF65-F5344CB8AC3E}">
        <p14:creationId xmlns:p14="http://schemas.microsoft.com/office/powerpoint/2010/main" val="415898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81E0-E69A-4CB0-948A-DAE29F9BA5C7}"/>
              </a:ext>
            </a:extLst>
          </p:cNvPr>
          <p:cNvSpPr>
            <a:spLocks noGrp="1"/>
          </p:cNvSpPr>
          <p:nvPr>
            <p:ph type="title"/>
          </p:nvPr>
        </p:nvSpPr>
        <p:spPr/>
        <p:txBody>
          <a:bodyPr/>
          <a:lstStyle/>
          <a:p>
            <a:pPr algn="l"/>
            <a:r>
              <a:rPr lang="en-US" b="0" i="0" dirty="0">
                <a:solidFill>
                  <a:srgbClr val="0A0B09"/>
                </a:solidFill>
                <a:effectLst/>
                <a:latin typeface="gt-medium"/>
              </a:rPr>
              <a:t>Why the YOLO algorithm is important</a:t>
            </a:r>
          </a:p>
        </p:txBody>
      </p:sp>
      <p:sp>
        <p:nvSpPr>
          <p:cNvPr id="3" name="Content Placeholder 2">
            <a:extLst>
              <a:ext uri="{FF2B5EF4-FFF2-40B4-BE49-F238E27FC236}">
                <a16:creationId xmlns:a16="http://schemas.microsoft.com/office/drawing/2014/main" id="{5A047FBF-BB2F-4E6B-95D0-1DA42934F801}"/>
              </a:ext>
            </a:extLst>
          </p:cNvPr>
          <p:cNvSpPr>
            <a:spLocks noGrp="1"/>
          </p:cNvSpPr>
          <p:nvPr>
            <p:ph idx="1"/>
          </p:nvPr>
        </p:nvSpPr>
        <p:spPr/>
        <p:txBody>
          <a:bodyPr>
            <a:normAutofit/>
          </a:bodyPr>
          <a:lstStyle/>
          <a:p>
            <a:pPr algn="l"/>
            <a:r>
              <a:rPr lang="en-US" b="0" i="0" dirty="0">
                <a:solidFill>
                  <a:srgbClr val="404040"/>
                </a:solidFill>
                <a:effectLst/>
                <a:latin typeface="gt-regular"/>
              </a:rPr>
              <a:t>YOLO algorithm is important because of the following reasons:</a:t>
            </a:r>
          </a:p>
          <a:p>
            <a:pPr algn="l">
              <a:buFont typeface="Arial" panose="020B0604020202020204" pitchFamily="34" charset="0"/>
              <a:buChar char="•"/>
            </a:pPr>
            <a:r>
              <a:rPr lang="en-US" b="1" i="0" dirty="0">
                <a:solidFill>
                  <a:srgbClr val="404040"/>
                </a:solidFill>
                <a:effectLst/>
                <a:latin typeface="gt-regular"/>
              </a:rPr>
              <a:t>Speed:</a:t>
            </a:r>
            <a:r>
              <a:rPr lang="en-US" b="0" i="0" dirty="0">
                <a:solidFill>
                  <a:srgbClr val="404040"/>
                </a:solidFill>
                <a:effectLst/>
                <a:latin typeface="gt-regular"/>
              </a:rPr>
              <a:t> This algorithm improves the speed of detection because it can predict objects in real-time.</a:t>
            </a:r>
          </a:p>
          <a:p>
            <a:pPr algn="l">
              <a:buFont typeface="Arial" panose="020B0604020202020204" pitchFamily="34" charset="0"/>
              <a:buChar char="•"/>
            </a:pPr>
            <a:r>
              <a:rPr lang="en-US" b="1" i="0" dirty="0">
                <a:solidFill>
                  <a:srgbClr val="404040"/>
                </a:solidFill>
                <a:effectLst/>
                <a:latin typeface="gt-regular"/>
              </a:rPr>
              <a:t>High accuracy:</a:t>
            </a:r>
            <a:r>
              <a:rPr lang="en-US" b="0" i="0" dirty="0">
                <a:solidFill>
                  <a:srgbClr val="404040"/>
                </a:solidFill>
                <a:effectLst/>
                <a:latin typeface="gt-regular"/>
              </a:rPr>
              <a:t> YOLO is a predictive technique that provides accurate results with minimal background errors.</a:t>
            </a:r>
          </a:p>
          <a:p>
            <a:pPr algn="l">
              <a:buFont typeface="Arial" panose="020B0604020202020204" pitchFamily="34" charset="0"/>
              <a:buChar char="•"/>
            </a:pPr>
            <a:r>
              <a:rPr lang="en-US" b="1" i="0" dirty="0">
                <a:solidFill>
                  <a:srgbClr val="404040"/>
                </a:solidFill>
                <a:effectLst/>
                <a:latin typeface="gt-regular"/>
              </a:rPr>
              <a:t>Learning capabilities:</a:t>
            </a:r>
            <a:r>
              <a:rPr lang="en-US" b="0" i="0" dirty="0">
                <a:solidFill>
                  <a:srgbClr val="404040"/>
                </a:solidFill>
                <a:effectLst/>
                <a:latin typeface="gt-regular"/>
              </a:rPr>
              <a:t> The algorithm has excellent learning capabilities that enable it to learn the representations of objects and apply them in object detection.</a:t>
            </a:r>
          </a:p>
          <a:p>
            <a:endParaRPr lang="en-US" dirty="0"/>
          </a:p>
        </p:txBody>
      </p:sp>
    </p:spTree>
    <p:extLst>
      <p:ext uri="{BB962C8B-B14F-4D97-AF65-F5344CB8AC3E}">
        <p14:creationId xmlns:p14="http://schemas.microsoft.com/office/powerpoint/2010/main" val="373443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81E0-E69A-4CB0-948A-DAE29F9BA5C7}"/>
              </a:ext>
            </a:extLst>
          </p:cNvPr>
          <p:cNvSpPr>
            <a:spLocks noGrp="1"/>
          </p:cNvSpPr>
          <p:nvPr>
            <p:ph type="title"/>
          </p:nvPr>
        </p:nvSpPr>
        <p:spPr/>
        <p:txBody>
          <a:bodyPr/>
          <a:lstStyle/>
          <a:p>
            <a:pPr algn="l"/>
            <a:r>
              <a:rPr lang="en-US" b="0" i="0" dirty="0">
                <a:solidFill>
                  <a:srgbClr val="0A0B09"/>
                </a:solidFill>
                <a:effectLst/>
                <a:latin typeface="gt-medium"/>
              </a:rPr>
              <a:t>How YOLO works</a:t>
            </a:r>
          </a:p>
        </p:txBody>
      </p:sp>
      <p:sp>
        <p:nvSpPr>
          <p:cNvPr id="3" name="Content Placeholder 2">
            <a:extLst>
              <a:ext uri="{FF2B5EF4-FFF2-40B4-BE49-F238E27FC236}">
                <a16:creationId xmlns:a16="http://schemas.microsoft.com/office/drawing/2014/main" id="{5A047FBF-BB2F-4E6B-95D0-1DA42934F801}"/>
              </a:ext>
            </a:extLst>
          </p:cNvPr>
          <p:cNvSpPr>
            <a:spLocks noGrp="1"/>
          </p:cNvSpPr>
          <p:nvPr>
            <p:ph idx="1"/>
          </p:nvPr>
        </p:nvSpPr>
        <p:spPr/>
        <p:txBody>
          <a:bodyPr>
            <a:normAutofit/>
          </a:bodyPr>
          <a:lstStyle/>
          <a:p>
            <a:pPr algn="l"/>
            <a:r>
              <a:rPr lang="en-US" b="0" i="0" dirty="0">
                <a:solidFill>
                  <a:srgbClr val="404040"/>
                </a:solidFill>
                <a:effectLst/>
                <a:latin typeface="gt-regular"/>
              </a:rPr>
              <a:t>YOLO algorithm works using the following three techniques:</a:t>
            </a:r>
          </a:p>
          <a:p>
            <a:pPr algn="l">
              <a:buFont typeface="Arial" panose="020B0604020202020204" pitchFamily="34" charset="0"/>
              <a:buChar char="•"/>
            </a:pPr>
            <a:r>
              <a:rPr lang="en-US" b="0" i="0" dirty="0">
                <a:solidFill>
                  <a:srgbClr val="404040"/>
                </a:solidFill>
                <a:effectLst/>
                <a:latin typeface="gt-regular"/>
              </a:rPr>
              <a:t>Residual blocks (grids – standard 19 X 19)</a:t>
            </a:r>
          </a:p>
          <a:p>
            <a:pPr algn="l">
              <a:buFont typeface="Arial" panose="020B0604020202020204" pitchFamily="34" charset="0"/>
              <a:buChar char="•"/>
            </a:pPr>
            <a:r>
              <a:rPr lang="en-US" b="0" i="0" dirty="0">
                <a:solidFill>
                  <a:srgbClr val="404040"/>
                </a:solidFill>
                <a:effectLst/>
                <a:latin typeface="gt-regular"/>
              </a:rPr>
              <a:t>Bounding box regression</a:t>
            </a:r>
          </a:p>
          <a:p>
            <a:pPr algn="l">
              <a:buFont typeface="Arial" panose="020B0604020202020204" pitchFamily="34" charset="0"/>
              <a:buChar char="•"/>
            </a:pPr>
            <a:r>
              <a:rPr lang="en-US" b="0" i="0" dirty="0">
                <a:solidFill>
                  <a:srgbClr val="404040"/>
                </a:solidFill>
                <a:effectLst/>
                <a:latin typeface="gt-regular"/>
              </a:rPr>
              <a:t>Intersection Over Union (IOU)</a:t>
            </a:r>
          </a:p>
          <a:p>
            <a:endParaRPr lang="en-US" dirty="0"/>
          </a:p>
        </p:txBody>
      </p:sp>
    </p:spTree>
    <p:extLst>
      <p:ext uri="{BB962C8B-B14F-4D97-AF65-F5344CB8AC3E}">
        <p14:creationId xmlns:p14="http://schemas.microsoft.com/office/powerpoint/2010/main" val="270233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F0A6-0A82-43D0-B18B-AB035BAF0932}"/>
              </a:ext>
            </a:extLst>
          </p:cNvPr>
          <p:cNvSpPr>
            <a:spLocks noGrp="1"/>
          </p:cNvSpPr>
          <p:nvPr>
            <p:ph type="title"/>
          </p:nvPr>
        </p:nvSpPr>
        <p:spPr/>
        <p:txBody>
          <a:bodyPr/>
          <a:lstStyle/>
          <a:p>
            <a:r>
              <a:rPr lang="en-US" dirty="0"/>
              <a:t>Classification vs Localization vs Detection</a:t>
            </a:r>
          </a:p>
        </p:txBody>
      </p:sp>
      <p:sp>
        <p:nvSpPr>
          <p:cNvPr id="3" name="Content Placeholder 2">
            <a:extLst>
              <a:ext uri="{FF2B5EF4-FFF2-40B4-BE49-F238E27FC236}">
                <a16:creationId xmlns:a16="http://schemas.microsoft.com/office/drawing/2014/main" id="{8AF9D0D5-41EB-42C4-8BE1-7F0B5BDCE70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1DF390E-0EFA-4BD0-AD0B-D3C083E8911A}"/>
              </a:ext>
            </a:extLst>
          </p:cNvPr>
          <p:cNvPicPr>
            <a:picLocks noChangeAspect="1"/>
          </p:cNvPicPr>
          <p:nvPr/>
        </p:nvPicPr>
        <p:blipFill>
          <a:blip r:embed="rId2"/>
          <a:stretch>
            <a:fillRect/>
          </a:stretch>
        </p:blipFill>
        <p:spPr>
          <a:xfrm>
            <a:off x="838200" y="1825625"/>
            <a:ext cx="10619792" cy="4587624"/>
          </a:xfrm>
          <a:prstGeom prst="rect">
            <a:avLst/>
          </a:prstGeom>
        </p:spPr>
      </p:pic>
    </p:spTree>
    <p:extLst>
      <p:ext uri="{BB962C8B-B14F-4D97-AF65-F5344CB8AC3E}">
        <p14:creationId xmlns:p14="http://schemas.microsoft.com/office/powerpoint/2010/main" val="55956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7009-E2F0-44F3-B13E-352F8E7D61D8}"/>
              </a:ext>
            </a:extLst>
          </p:cNvPr>
          <p:cNvSpPr>
            <a:spLocks noGrp="1"/>
          </p:cNvSpPr>
          <p:nvPr>
            <p:ph type="title"/>
          </p:nvPr>
        </p:nvSpPr>
        <p:spPr/>
        <p:txBody>
          <a:bodyPr/>
          <a:lstStyle/>
          <a:p>
            <a:r>
              <a:rPr lang="en-US" dirty="0"/>
              <a:t>Bounding box co-ordinates</a:t>
            </a:r>
          </a:p>
        </p:txBody>
      </p:sp>
      <p:sp>
        <p:nvSpPr>
          <p:cNvPr id="3" name="Content Placeholder 2">
            <a:extLst>
              <a:ext uri="{FF2B5EF4-FFF2-40B4-BE49-F238E27FC236}">
                <a16:creationId xmlns:a16="http://schemas.microsoft.com/office/drawing/2014/main" id="{227C31F1-5900-4207-A59B-34B52A95A32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6932930-04C5-48CF-A79D-CCB417C89E4A}"/>
              </a:ext>
            </a:extLst>
          </p:cNvPr>
          <p:cNvPicPr>
            <a:picLocks noChangeAspect="1"/>
          </p:cNvPicPr>
          <p:nvPr/>
        </p:nvPicPr>
        <p:blipFill>
          <a:blip r:embed="rId2"/>
          <a:stretch>
            <a:fillRect/>
          </a:stretch>
        </p:blipFill>
        <p:spPr>
          <a:xfrm>
            <a:off x="962541" y="1909393"/>
            <a:ext cx="10391259" cy="4267570"/>
          </a:xfrm>
          <a:prstGeom prst="rect">
            <a:avLst/>
          </a:prstGeom>
        </p:spPr>
      </p:pic>
    </p:spTree>
    <p:extLst>
      <p:ext uri="{BB962C8B-B14F-4D97-AF65-F5344CB8AC3E}">
        <p14:creationId xmlns:p14="http://schemas.microsoft.com/office/powerpoint/2010/main" val="102450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62BB-EC62-49FC-A4A2-3769AB55C962}"/>
              </a:ext>
            </a:extLst>
          </p:cNvPr>
          <p:cNvSpPr>
            <a:spLocks noGrp="1"/>
          </p:cNvSpPr>
          <p:nvPr>
            <p:ph type="title"/>
          </p:nvPr>
        </p:nvSpPr>
        <p:spPr/>
        <p:txBody>
          <a:bodyPr/>
          <a:lstStyle/>
          <a:p>
            <a:r>
              <a:rPr lang="en-US" dirty="0"/>
              <a:t>Output Label</a:t>
            </a:r>
          </a:p>
        </p:txBody>
      </p:sp>
      <p:sp>
        <p:nvSpPr>
          <p:cNvPr id="3" name="Content Placeholder 2">
            <a:extLst>
              <a:ext uri="{FF2B5EF4-FFF2-40B4-BE49-F238E27FC236}">
                <a16:creationId xmlns:a16="http://schemas.microsoft.com/office/drawing/2014/main" id="{F95C2B11-5E45-457F-8E8E-8F1F69895F1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575AD54-98E6-4982-B8E2-87FE57396631}"/>
              </a:ext>
            </a:extLst>
          </p:cNvPr>
          <p:cNvPicPr>
            <a:picLocks noChangeAspect="1"/>
          </p:cNvPicPr>
          <p:nvPr/>
        </p:nvPicPr>
        <p:blipFill>
          <a:blip r:embed="rId2"/>
          <a:stretch>
            <a:fillRect/>
          </a:stretch>
        </p:blipFill>
        <p:spPr>
          <a:xfrm>
            <a:off x="838200" y="1825625"/>
            <a:ext cx="10515600" cy="4412362"/>
          </a:xfrm>
          <a:prstGeom prst="rect">
            <a:avLst/>
          </a:prstGeom>
        </p:spPr>
      </p:pic>
    </p:spTree>
    <p:extLst>
      <p:ext uri="{BB962C8B-B14F-4D97-AF65-F5344CB8AC3E}">
        <p14:creationId xmlns:p14="http://schemas.microsoft.com/office/powerpoint/2010/main" val="266332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710-28DF-41D4-86E4-6C868840E47F}"/>
              </a:ext>
            </a:extLst>
          </p:cNvPr>
          <p:cNvSpPr>
            <a:spLocks noGrp="1"/>
          </p:cNvSpPr>
          <p:nvPr>
            <p:ph type="title"/>
          </p:nvPr>
        </p:nvSpPr>
        <p:spPr/>
        <p:txBody>
          <a:bodyPr/>
          <a:lstStyle/>
          <a:p>
            <a:r>
              <a:rPr lang="en-US" dirty="0"/>
              <a:t>Output Label</a:t>
            </a:r>
          </a:p>
        </p:txBody>
      </p:sp>
      <p:sp>
        <p:nvSpPr>
          <p:cNvPr id="3" name="Content Placeholder 2">
            <a:extLst>
              <a:ext uri="{FF2B5EF4-FFF2-40B4-BE49-F238E27FC236}">
                <a16:creationId xmlns:a16="http://schemas.microsoft.com/office/drawing/2014/main" id="{D6E481E4-A8A0-431A-BAC1-6AA0BBF4B38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9D81796-C3BF-4A71-A9FB-3DECCFBF8661}"/>
              </a:ext>
            </a:extLst>
          </p:cNvPr>
          <p:cNvPicPr>
            <a:picLocks noChangeAspect="1"/>
          </p:cNvPicPr>
          <p:nvPr/>
        </p:nvPicPr>
        <p:blipFill>
          <a:blip r:embed="rId2"/>
          <a:stretch>
            <a:fillRect/>
          </a:stretch>
        </p:blipFill>
        <p:spPr>
          <a:xfrm>
            <a:off x="727788" y="1757936"/>
            <a:ext cx="9359283" cy="4275190"/>
          </a:xfrm>
          <a:prstGeom prst="rect">
            <a:avLst/>
          </a:prstGeom>
        </p:spPr>
      </p:pic>
    </p:spTree>
    <p:extLst>
      <p:ext uri="{BB962C8B-B14F-4D97-AF65-F5344CB8AC3E}">
        <p14:creationId xmlns:p14="http://schemas.microsoft.com/office/powerpoint/2010/main" val="2328614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611</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gt-bold</vt:lpstr>
      <vt:lpstr>gt-medium</vt:lpstr>
      <vt:lpstr>gt-regular</vt:lpstr>
      <vt:lpstr>Office Theme</vt:lpstr>
      <vt:lpstr>You Look At Once (YOLO)</vt:lpstr>
      <vt:lpstr>Introduction to YOLO</vt:lpstr>
      <vt:lpstr>Introduction to YOLO</vt:lpstr>
      <vt:lpstr>Why the YOLO algorithm is important</vt:lpstr>
      <vt:lpstr>How YOLO works</vt:lpstr>
      <vt:lpstr>Classification vs Localization vs Detection</vt:lpstr>
      <vt:lpstr>Bounding box co-ordinates</vt:lpstr>
      <vt:lpstr>Output Label</vt:lpstr>
      <vt:lpstr>Output Label</vt:lpstr>
      <vt:lpstr>Insertion Over Union </vt:lpstr>
      <vt:lpstr>Non max supression </vt:lpstr>
      <vt:lpstr>Anchor Boxes </vt:lpstr>
      <vt:lpstr>Summary </vt:lpstr>
      <vt:lpstr>Applications of YOLO</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dc:title>
  <dc:creator>raghu prasad</dc:creator>
  <cp:lastModifiedBy>raghu prasad</cp:lastModifiedBy>
  <cp:revision>28</cp:revision>
  <dcterms:created xsi:type="dcterms:W3CDTF">2021-09-07T14:33:08Z</dcterms:created>
  <dcterms:modified xsi:type="dcterms:W3CDTF">2021-09-14T07:32:48Z</dcterms:modified>
</cp:coreProperties>
</file>