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7" r:id="rId3"/>
    <p:sldId id="281" r:id="rId4"/>
    <p:sldId id="283" r:id="rId5"/>
    <p:sldId id="443" r:id="rId6"/>
    <p:sldId id="445" r:id="rId7"/>
    <p:sldId id="415" r:id="rId8"/>
    <p:sldId id="449" r:id="rId9"/>
    <p:sldId id="416" r:id="rId10"/>
    <p:sldId id="417" r:id="rId11"/>
    <p:sldId id="420" r:id="rId12"/>
    <p:sldId id="421" r:id="rId13"/>
    <p:sldId id="422" r:id="rId14"/>
    <p:sldId id="423" r:id="rId15"/>
    <p:sldId id="428" r:id="rId16"/>
    <p:sldId id="429" r:id="rId17"/>
    <p:sldId id="431" r:id="rId18"/>
    <p:sldId id="433" r:id="rId19"/>
    <p:sldId id="436" r:id="rId20"/>
    <p:sldId id="434" r:id="rId21"/>
    <p:sldId id="435" r:id="rId22"/>
    <p:sldId id="437" r:id="rId23"/>
    <p:sldId id="438" r:id="rId24"/>
    <p:sldId id="266" r:id="rId25"/>
    <p:sldId id="44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snapToObjects="1">
      <p:cViewPr varScale="1">
        <p:scale>
          <a:sx n="78" d="100"/>
          <a:sy n="78" d="100"/>
        </p:scale>
        <p:origin x="15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6BED3-B1CA-45DC-A997-8A3AADBF8E19}" type="datetimeFigureOut">
              <a:rPr lang="en-IN" smtClean="0"/>
              <a:t>13-02-2025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22763-FB2F-4268-8652-2FF06B7FB4E4}" type="slidenum">
              <a:rPr lang="en-IN" smtClean="0"/>
              <a:t>‹#›</a:t>
            </a:fld>
            <a:endParaRPr lang="en-IN"/>
          </a:p>
        </p:txBody>
      </p:sp>
    </p:spTree>
    <p:extLst>
      <p:ext uri="{BB962C8B-B14F-4D97-AF65-F5344CB8AC3E}">
        <p14:creationId xmlns:p14="http://schemas.microsoft.com/office/powerpoint/2010/main" val="346817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a:t>skill up-skill re-skill</a:t>
            </a:r>
          </a:p>
        </p:txBody>
      </p:sp>
      <p:sp>
        <p:nvSpPr>
          <p:cNvPr id="5" name="Slide Number Placeholder 4"/>
          <p:cNvSpPr>
            <a:spLocks noGrp="1"/>
          </p:cNvSpPr>
          <p:nvPr>
            <p:ph type="sldNum" sz="quarter" idx="5"/>
          </p:nvPr>
        </p:nvSpPr>
        <p:spPr/>
        <p:txBody>
          <a:bodyPr/>
          <a:lstStyle/>
          <a:p>
            <a:fld id="{EEE57952-1A80-46FA-8548-9774038396A1}" type="slidenum">
              <a:rPr lang="en-IN" smtClean="0"/>
              <a:pPr/>
              <a:t>3</a:t>
            </a:fld>
            <a:endParaRPr lang="en-IN"/>
          </a:p>
        </p:txBody>
      </p:sp>
    </p:spTree>
    <p:extLst>
      <p:ext uri="{BB962C8B-B14F-4D97-AF65-F5344CB8AC3E}">
        <p14:creationId xmlns:p14="http://schemas.microsoft.com/office/powerpoint/2010/main" val="2792699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edureka.co/blog/python-pandas-tutorial/" TargetMode="External"/><Relationship Id="rId7" Type="http://schemas.openxmlformats.org/officeDocument/2006/relationships/hyperlink" Target="https://youtu.be/VCJdg7YBbAQ" TargetMode="External"/><Relationship Id="rId2" Type="http://schemas.openxmlformats.org/officeDocument/2006/relationships/hyperlink" Target="https://www.edureka.co/blog/python-numpy-tutorial/" TargetMode="External"/><Relationship Id="rId1" Type="http://schemas.openxmlformats.org/officeDocument/2006/relationships/slideLayout" Target="../slideLayouts/slideLayout2.xml"/><Relationship Id="rId6" Type="http://schemas.openxmlformats.org/officeDocument/2006/relationships/hyperlink" Target="https://www.edureka.co/blog/scikit-learn-machine-learning/" TargetMode="External"/><Relationship Id="rId5" Type="http://schemas.openxmlformats.org/officeDocument/2006/relationships/hyperlink" Target="https://www.edureka.co/blog/python-matplotlib-tutorial/" TargetMode="External"/><Relationship Id="rId4" Type="http://schemas.openxmlformats.org/officeDocument/2006/relationships/hyperlink" Target="https://youtu.be/e8Yw4alG16Q"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matplotlib.org/" TargetMode="External"/><Relationship Id="rId2" Type="http://schemas.openxmlformats.org/officeDocument/2006/relationships/hyperlink" Target="http://pandas.pydata.org/" TargetMode="External"/><Relationship Id="rId1" Type="http://schemas.openxmlformats.org/officeDocument/2006/relationships/slideLayout" Target="../slideLayouts/slideLayout2.xml"/><Relationship Id="rId4" Type="http://schemas.openxmlformats.org/officeDocument/2006/relationships/hyperlink" Target="http://www.numpy.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Raw_data" TargetMode="External"/><Relationship Id="rId2" Type="http://schemas.openxmlformats.org/officeDocument/2006/relationships/hyperlink" Target="https://en.wikipedia.org/wiki/Data_mapping"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en.wikipedia.org/wiki/Content_forma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hyperlink" Target="http://ipython.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Knowledge" TargetMode="External"/><Relationship Id="rId7" Type="http://schemas.openxmlformats.org/officeDocument/2006/relationships/image" Target="../media/image3.png"/><Relationship Id="rId2" Type="http://schemas.openxmlformats.org/officeDocument/2006/relationships/hyperlink" Target="https://en.wikipedia.org/wiki/Multi-disciplinary" TargetMode="External"/><Relationship Id="rId1" Type="http://schemas.openxmlformats.org/officeDocument/2006/relationships/slideLayout" Target="../slideLayouts/slideLayout2.xml"/><Relationship Id="rId6" Type="http://schemas.openxmlformats.org/officeDocument/2006/relationships/hyperlink" Target="https://en.wikipedia.org/wiki/Big_data" TargetMode="External"/><Relationship Id="rId5" Type="http://schemas.openxmlformats.org/officeDocument/2006/relationships/hyperlink" Target="https://en.wikipedia.org/wiki/Data_mining" TargetMode="External"/><Relationship Id="rId4" Type="http://schemas.openxmlformats.org/officeDocument/2006/relationships/hyperlink" Target="https://en.wikipedia.org/wiki/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difference-between-structured-semi-structured-and-unstructured-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Exploratory Data Analysis (EDA) for Machine Learning</a:t>
            </a:r>
          </a:p>
        </p:txBody>
      </p:sp>
      <p:sp>
        <p:nvSpPr>
          <p:cNvPr id="3" name="Subtitle 2"/>
          <p:cNvSpPr>
            <a:spLocks noGrp="1"/>
          </p:cNvSpPr>
          <p:nvPr>
            <p:ph type="subTitle" idx="1"/>
          </p:nvPr>
        </p:nvSpPr>
        <p:spPr/>
        <p:txBody>
          <a:bodyPr>
            <a:normAutofit fontScale="85000" lnSpcReduction="20000"/>
          </a:bodyPr>
          <a:lstStyle/>
          <a:p>
            <a:r>
              <a:rPr lang="en-US" dirty="0"/>
              <a:t>Raghu Prasad K S</a:t>
            </a:r>
          </a:p>
          <a:p>
            <a:r>
              <a:rPr lang="en-US" dirty="0"/>
              <a:t>CEO</a:t>
            </a:r>
          </a:p>
          <a:p>
            <a:r>
              <a:rPr lang="en-US" dirty="0">
                <a:hlinkClick r:id="rId2"/>
              </a:rPr>
              <a:t>www.Kaushalya.tech</a:t>
            </a:r>
            <a:endParaRPr lang="en-US" dirty="0"/>
          </a:p>
          <a:p>
            <a:r>
              <a:rPr lang="en-US" dirty="0"/>
              <a:t>9845547471</a:t>
            </a:r>
            <a:endParaRPr dirty="0"/>
          </a:p>
        </p:txBody>
      </p:sp>
      <p:pic>
        <p:nvPicPr>
          <p:cNvPr id="4" name="Picture 3">
            <a:extLst>
              <a:ext uri="{FF2B5EF4-FFF2-40B4-BE49-F238E27FC236}">
                <a16:creationId xmlns:a16="http://schemas.microsoft.com/office/drawing/2014/main" id="{66836242-5FCE-D7E9-0AE4-DA1A48A2348B}"/>
              </a:ext>
            </a:extLst>
          </p:cNvPr>
          <p:cNvPicPr>
            <a:picLocks noChangeAspect="1"/>
          </p:cNvPicPr>
          <p:nvPr/>
        </p:nvPicPr>
        <p:blipFill>
          <a:blip r:embed="rId3"/>
          <a:stretch>
            <a:fillRect/>
          </a:stretch>
        </p:blipFill>
        <p:spPr>
          <a:xfrm>
            <a:off x="3323114" y="398642"/>
            <a:ext cx="1731795" cy="15889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lstStyle/>
          <a:p>
            <a:r>
              <a:rPr lang="en-US" dirty="0">
                <a:solidFill>
                  <a:srgbClr val="FF0000"/>
                </a:solidFill>
              </a:rPr>
              <a:t>Domains currently using data science</a:t>
            </a:r>
          </a:p>
        </p:txBody>
      </p:sp>
      <p:pic>
        <p:nvPicPr>
          <p:cNvPr id="5" name="Picture 4">
            <a:extLst>
              <a:ext uri="{FF2B5EF4-FFF2-40B4-BE49-F238E27FC236}">
                <a16:creationId xmlns:a16="http://schemas.microsoft.com/office/drawing/2014/main" id="{9E1A00D6-BDFA-4F17-ADC9-61EDC0186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97" y="2613738"/>
            <a:ext cx="8508206" cy="3179526"/>
          </a:xfrm>
          <a:prstGeom prst="rect">
            <a:avLst/>
          </a:prstGeom>
        </p:spPr>
      </p:pic>
    </p:spTree>
    <p:extLst>
      <p:ext uri="{BB962C8B-B14F-4D97-AF65-F5344CB8AC3E}">
        <p14:creationId xmlns:p14="http://schemas.microsoft.com/office/powerpoint/2010/main" val="128352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55000" lnSpcReduction="20000"/>
          </a:bodyPr>
          <a:lstStyle/>
          <a:p>
            <a:pPr marL="0" indent="0">
              <a:buNone/>
            </a:pPr>
            <a:r>
              <a:rPr lang="en-US" dirty="0">
                <a:solidFill>
                  <a:srgbClr val="FF0000"/>
                </a:solidFill>
              </a:rPr>
              <a:t>Predictive causal analytics </a:t>
            </a:r>
            <a:r>
              <a:rPr lang="en-US" b="1" dirty="0"/>
              <a:t>– </a:t>
            </a:r>
            <a:r>
              <a:rPr lang="en-US" dirty="0"/>
              <a:t>If you want a model which can predict the possibilities of a particular event in the future, you need to apply predictive causal analytics. </a:t>
            </a:r>
          </a:p>
          <a:p>
            <a:pPr marL="0" indent="0">
              <a:buNone/>
            </a:pPr>
            <a:r>
              <a:rPr lang="en-US" dirty="0"/>
              <a:t>Example: If you are providing money on credit, then the probability of customers making future credit payments on time is a matter of concern for you. Here, you can build a model which can perform predictive analytics on the payment history of the customer to predict if the future payments will be on time or not.</a:t>
            </a:r>
          </a:p>
          <a:p>
            <a:pPr marL="0" indent="0">
              <a:buNone/>
            </a:pPr>
            <a:r>
              <a:rPr lang="en-US" dirty="0">
                <a:solidFill>
                  <a:srgbClr val="FF0000"/>
                </a:solidFill>
              </a:rPr>
              <a:t>Prescriptive analytics: </a:t>
            </a:r>
            <a:r>
              <a:rPr lang="en-US" dirty="0"/>
              <a:t>If you want a model which has the intelligence of taking its own decisions and the ability to modify it with dynamic parameters, you certainly need prescriptive analytics for it. This relatively new field is all about providing advice. In other terms, it not only predicts but suggests a range of prescribed actions and associated outcomes.</a:t>
            </a:r>
          </a:p>
          <a:p>
            <a:pPr marL="0" indent="0">
              <a:buNone/>
            </a:pPr>
            <a:br>
              <a:rPr lang="en-US" dirty="0"/>
            </a:br>
            <a:r>
              <a:rPr lang="en-US" dirty="0"/>
              <a:t>Example for this is Google’s self-driving car which I had discussed earlier too. The data gathered by vehicles can be used to train self-driving cars. You can run algorithms on this data to bring intelligence to it. This will enable your car to take decisions like when to turn, which path to take, when to slow down or speed up.</a:t>
            </a:r>
          </a:p>
          <a:p>
            <a:pPr marL="0" indent="0">
              <a:buNone/>
            </a:pPr>
            <a:endParaRPr lang="en-US" dirty="0">
              <a:solidFill>
                <a:srgbClr val="FF0000"/>
              </a:solidFill>
            </a:endParaRPr>
          </a:p>
        </p:txBody>
      </p:sp>
    </p:spTree>
    <p:extLst>
      <p:ext uri="{BB962C8B-B14F-4D97-AF65-F5344CB8AC3E}">
        <p14:creationId xmlns:p14="http://schemas.microsoft.com/office/powerpoint/2010/main" val="29925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85000" lnSpcReduction="10000"/>
          </a:bodyPr>
          <a:lstStyle/>
          <a:p>
            <a:pPr marL="0" indent="0">
              <a:buNone/>
            </a:pPr>
            <a:r>
              <a:rPr lang="en-US" dirty="0">
                <a:solidFill>
                  <a:srgbClr val="FF0000"/>
                </a:solidFill>
              </a:rPr>
              <a:t>Machine learning for making predictions </a:t>
            </a:r>
            <a:r>
              <a:rPr lang="en-US" dirty="0"/>
              <a:t>— If you have transactional data of a finance company and need to build a model to determine the future trend, then machine learning algorithms are the best bet. </a:t>
            </a:r>
          </a:p>
          <a:p>
            <a:pPr marL="0" indent="0">
              <a:buNone/>
            </a:pPr>
            <a:r>
              <a:rPr lang="en-US" dirty="0"/>
              <a:t>This falls under the paradigm of supervised learning. It is called supervised because you already have the data based on which you can train your machines. </a:t>
            </a:r>
          </a:p>
          <a:p>
            <a:pPr marL="0" indent="0">
              <a:buNone/>
            </a:pPr>
            <a:r>
              <a:rPr lang="en-US" dirty="0"/>
              <a:t>For example, a fraud detection model can be trained using a historical record of fraudulent purchases.</a:t>
            </a:r>
          </a:p>
          <a:p>
            <a:pPr marL="0" indent="0">
              <a:buNone/>
            </a:pPr>
            <a:endParaRPr lang="en-US" dirty="0">
              <a:solidFill>
                <a:srgbClr val="FF0000"/>
              </a:solidFill>
            </a:endParaRPr>
          </a:p>
        </p:txBody>
      </p:sp>
    </p:spTree>
    <p:extLst>
      <p:ext uri="{BB962C8B-B14F-4D97-AF65-F5344CB8AC3E}">
        <p14:creationId xmlns:p14="http://schemas.microsoft.com/office/powerpoint/2010/main" val="328833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77500" lnSpcReduction="20000"/>
          </a:bodyPr>
          <a:lstStyle/>
          <a:p>
            <a:pPr marL="0" indent="0">
              <a:buNone/>
            </a:pPr>
            <a:r>
              <a:rPr lang="en-US" dirty="0">
                <a:solidFill>
                  <a:srgbClr val="FF0000"/>
                </a:solidFill>
              </a:rPr>
              <a:t>Machine learning for pattern discovery </a:t>
            </a:r>
            <a:r>
              <a:rPr lang="en-US" dirty="0"/>
              <a:t>— If you don’t have the parameters based on which you can make predictions, then you need to find out the hidden patterns within the dataset to be able to make meaningful predictions. This is nothing but the unsupervised model as you don’t have any predefined labels for grouping. </a:t>
            </a:r>
          </a:p>
          <a:p>
            <a:pPr marL="0" indent="0">
              <a:buNone/>
            </a:pPr>
            <a:r>
              <a:rPr lang="en-US" dirty="0"/>
              <a:t>The most common algorithm used for pattern discovery is Clustering.</a:t>
            </a:r>
            <a:br>
              <a:rPr lang="en-US" dirty="0"/>
            </a:br>
            <a:r>
              <a:rPr lang="en-US" dirty="0"/>
              <a:t>Let’s say you are working in a telephone company and you need to establish a network by putting towers in a region. Then, you can use the clustering technique to find those tower locations which will ensure that all the users receive optimum signal strength.</a:t>
            </a:r>
          </a:p>
          <a:p>
            <a:pPr marL="0" indent="0">
              <a:buNone/>
            </a:pPr>
            <a:endParaRPr lang="en-US" dirty="0">
              <a:solidFill>
                <a:srgbClr val="FF0000"/>
              </a:solidFill>
            </a:endParaRPr>
          </a:p>
        </p:txBody>
      </p:sp>
    </p:spTree>
    <p:extLst>
      <p:ext uri="{BB962C8B-B14F-4D97-AF65-F5344CB8AC3E}">
        <p14:creationId xmlns:p14="http://schemas.microsoft.com/office/powerpoint/2010/main" val="152341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r>
              <a:rPr lang="en-US" dirty="0">
                <a:solidFill>
                  <a:srgbClr val="FF0000"/>
                </a:solidFill>
              </a:rPr>
              <a:t>Life cycle of data science</a:t>
            </a:r>
          </a:p>
          <a:p>
            <a:pPr marL="0" indent="0">
              <a:buNone/>
            </a:pPr>
            <a:endParaRPr lang="en-US" dirty="0"/>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40A84D78-2CB3-4120-BC7B-197DE91F9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8979" y="1997917"/>
            <a:ext cx="5255468" cy="3806891"/>
          </a:xfrm>
          <a:prstGeom prst="rect">
            <a:avLst/>
          </a:prstGeom>
        </p:spPr>
      </p:pic>
    </p:spTree>
    <p:extLst>
      <p:ext uri="{BB962C8B-B14F-4D97-AF65-F5344CB8AC3E}">
        <p14:creationId xmlns:p14="http://schemas.microsoft.com/office/powerpoint/2010/main" val="1822809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Python Data Science </a:t>
            </a:r>
          </a:p>
        </p:txBody>
      </p:sp>
      <p:sp>
        <p:nvSpPr>
          <p:cNvPr id="4" name="Content Placeholder 3">
            <a:extLst>
              <a:ext uri="{FF2B5EF4-FFF2-40B4-BE49-F238E27FC236}">
                <a16:creationId xmlns:a16="http://schemas.microsoft.com/office/drawing/2014/main" id="{298DE08A-2372-49EF-88FE-E90BC6DBEAB3}"/>
              </a:ext>
            </a:extLst>
          </p:cNvPr>
          <p:cNvSpPr>
            <a:spLocks noGrp="1"/>
          </p:cNvSpPr>
          <p:nvPr>
            <p:ph idx="1"/>
          </p:nvPr>
        </p:nvSpPr>
        <p:spPr/>
        <p:txBody>
          <a:bodyPr>
            <a:normAutofit fontScale="70000" lnSpcReduction="20000"/>
          </a:bodyPr>
          <a:lstStyle/>
          <a:p>
            <a:r>
              <a:rPr lang="en-US" b="1" dirty="0"/>
              <a:t>Why Learn Python For Data Science?</a:t>
            </a:r>
            <a:endParaRPr lang="en-US" dirty="0"/>
          </a:p>
          <a:p>
            <a:r>
              <a:rPr lang="en-US" dirty="0"/>
              <a:t>Python is no-doubt the best-suited language for a Data Scientist. I have listed down a few points which will help you understand why people go with Python for Data Science:</a:t>
            </a:r>
          </a:p>
          <a:p>
            <a:pPr lvl="1"/>
            <a:r>
              <a:rPr lang="en-US" dirty="0"/>
              <a:t>Python is a free, flexible and powerful open source language</a:t>
            </a:r>
          </a:p>
          <a:p>
            <a:pPr lvl="1"/>
            <a:r>
              <a:rPr lang="en-US" dirty="0"/>
              <a:t>Python cuts development time in half with its simple and easy to read syntax</a:t>
            </a:r>
          </a:p>
          <a:p>
            <a:pPr lvl="1"/>
            <a:r>
              <a:rPr lang="en-US" dirty="0"/>
              <a:t>With Python, you can perform data manipulation, analysis, and visualization</a:t>
            </a:r>
          </a:p>
          <a:p>
            <a:pPr lvl="1"/>
            <a:r>
              <a:rPr lang="en-US" dirty="0"/>
              <a:t>Python provides powerful libraries for Machine learning applications and other scientific computations</a:t>
            </a:r>
          </a:p>
          <a:p>
            <a:br>
              <a:rPr lang="en-US" dirty="0"/>
            </a:br>
            <a:endParaRPr lang="en-US" dirty="0"/>
          </a:p>
        </p:txBody>
      </p:sp>
    </p:spTree>
    <p:extLst>
      <p:ext uri="{BB962C8B-B14F-4D97-AF65-F5344CB8AC3E}">
        <p14:creationId xmlns:p14="http://schemas.microsoft.com/office/powerpoint/2010/main" val="1355491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Python Data Science </a:t>
            </a:r>
          </a:p>
        </p:txBody>
      </p:sp>
      <p:sp>
        <p:nvSpPr>
          <p:cNvPr id="4" name="Content Placeholder 3">
            <a:extLst>
              <a:ext uri="{FF2B5EF4-FFF2-40B4-BE49-F238E27FC236}">
                <a16:creationId xmlns:a16="http://schemas.microsoft.com/office/drawing/2014/main" id="{298DE08A-2372-49EF-88FE-E90BC6DBEAB3}"/>
              </a:ext>
            </a:extLst>
          </p:cNvPr>
          <p:cNvSpPr>
            <a:spLocks noGrp="1"/>
          </p:cNvSpPr>
          <p:nvPr>
            <p:ph idx="1"/>
          </p:nvPr>
        </p:nvSpPr>
        <p:spPr/>
        <p:txBody>
          <a:bodyPr>
            <a:normAutofit fontScale="55000" lnSpcReduction="20000"/>
          </a:bodyPr>
          <a:lstStyle/>
          <a:p>
            <a:r>
              <a:rPr lang="en-US" sz="3750" b="1" dirty="0"/>
              <a:t>Python Libraries For Data Science</a:t>
            </a:r>
          </a:p>
          <a:p>
            <a:r>
              <a:rPr lang="en-US" sz="3000" b="1" dirty="0">
                <a:latin typeface="Arial" panose="020B0604020202020204" pitchFamily="34" charset="0"/>
                <a:cs typeface="Arial" panose="020B0604020202020204" pitchFamily="34" charset="0"/>
              </a:rPr>
              <a:t>This is the part where the actual power of Python with data science comes into the picture. Python comes with numerous libraries for scientific computing, analysis, visualization etc. Some of them are listed below:</a:t>
            </a:r>
          </a:p>
          <a:p>
            <a:r>
              <a:rPr lang="en-US" sz="2550" b="1" dirty="0" err="1">
                <a:latin typeface="Arial" panose="020B0604020202020204" pitchFamily="34" charset="0"/>
                <a:cs typeface="Arial" panose="020B0604020202020204" pitchFamily="34" charset="0"/>
                <a:hlinkClick r:id="rId2"/>
              </a:rPr>
              <a:t>Numpy</a:t>
            </a:r>
            <a:r>
              <a:rPr lang="en-US" sz="2550" b="1" dirty="0">
                <a:latin typeface="Arial" panose="020B0604020202020204" pitchFamily="34" charset="0"/>
                <a:cs typeface="Arial" panose="020B0604020202020204" pitchFamily="34" charset="0"/>
                <a:hlinkClick r:id="rId2"/>
              </a:rPr>
              <a:t> </a:t>
            </a:r>
            <a:r>
              <a:rPr lang="en-US" sz="2550" b="1" dirty="0">
                <a:latin typeface="Arial" panose="020B0604020202020204" pitchFamily="34" charset="0"/>
                <a:cs typeface="Arial" panose="020B0604020202020204" pitchFamily="34" charset="0"/>
              </a:rPr>
              <a:t>– NumPy is a core library of Python for Data Science which stands for ‘Numerical Python’. It is used for scientific computing, which contains a powerful n-dimensional array object and provide tools for integrating C, C++ etc. It can also be used as multi-dimensional container for generic data where you can perform various </a:t>
            </a:r>
            <a:r>
              <a:rPr lang="en-US" sz="2550" b="1" dirty="0" err="1">
                <a:latin typeface="Arial" panose="020B0604020202020204" pitchFamily="34" charset="0"/>
                <a:cs typeface="Arial" panose="020B0604020202020204" pitchFamily="34" charset="0"/>
              </a:rPr>
              <a:t>Numpy</a:t>
            </a:r>
            <a:r>
              <a:rPr lang="en-US" sz="2550" b="1" dirty="0">
                <a:latin typeface="Arial" panose="020B0604020202020204" pitchFamily="34" charset="0"/>
                <a:cs typeface="Arial" panose="020B0604020202020204" pitchFamily="34" charset="0"/>
              </a:rPr>
              <a:t> </a:t>
            </a:r>
            <a:r>
              <a:rPr lang="en-US" sz="2550" b="1" dirty="0">
                <a:latin typeface="Arial" panose="020B0604020202020204" pitchFamily="34" charset="0"/>
                <a:cs typeface="Arial" panose="020B0604020202020204" pitchFamily="34" charset="0"/>
                <a:hlinkClick r:id="rId2"/>
              </a:rPr>
              <a:t>Operations</a:t>
            </a:r>
            <a:r>
              <a:rPr lang="en-US" sz="2550" b="1" dirty="0">
                <a:latin typeface="Arial" panose="020B0604020202020204" pitchFamily="34" charset="0"/>
                <a:cs typeface="Arial" panose="020B0604020202020204" pitchFamily="34" charset="0"/>
              </a:rPr>
              <a:t> and special </a:t>
            </a:r>
            <a:r>
              <a:rPr lang="en-US" sz="2550" b="1" dirty="0">
                <a:latin typeface="Arial" panose="020B0604020202020204" pitchFamily="34" charset="0"/>
                <a:cs typeface="Arial" panose="020B0604020202020204" pitchFamily="34" charset="0"/>
                <a:hlinkClick r:id="rId2"/>
              </a:rPr>
              <a:t>functions</a:t>
            </a:r>
            <a:r>
              <a:rPr lang="en-US" sz="2550" b="1" dirty="0">
                <a:latin typeface="Arial" panose="020B0604020202020204" pitchFamily="34" charset="0"/>
                <a:cs typeface="Arial" panose="020B0604020202020204" pitchFamily="34" charset="0"/>
              </a:rPr>
              <a:t>. </a:t>
            </a:r>
          </a:p>
          <a:p>
            <a:r>
              <a:rPr lang="en-US" sz="2550" b="1"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Pandas</a:t>
            </a:r>
            <a:r>
              <a:rPr lang="en-US" sz="2550" b="1" dirty="0">
                <a:latin typeface="Arial" panose="020B0604020202020204" pitchFamily="34" charset="0"/>
                <a:cs typeface="Arial" panose="020B0604020202020204" pitchFamily="34" charset="0"/>
              </a:rPr>
              <a:t> – Pandas is an important library in Python for data science. It is used for data manipulation and analysis.  It is well suited for different data such as tabular, ordered and unordered </a:t>
            </a:r>
            <a:r>
              <a:rPr lang="en-US" sz="2550" b="1"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time series</a:t>
            </a:r>
            <a:r>
              <a:rPr lang="en-US" sz="2550" b="1" dirty="0">
                <a:latin typeface="Arial" panose="020B0604020202020204" pitchFamily="34" charset="0"/>
                <a:cs typeface="Arial" panose="020B0604020202020204" pitchFamily="34" charset="0"/>
              </a:rPr>
              <a:t>, matrix data etc.</a:t>
            </a:r>
          </a:p>
          <a:p>
            <a:r>
              <a:rPr lang="en-US" sz="2550" b="1" dirty="0">
                <a:latin typeface="Arial" panose="020B0604020202020204" pitchFamily="34" charset="0"/>
                <a:cs typeface="Arial" panose="020B0604020202020204" pitchFamily="34" charset="0"/>
                <a:hlinkClick r:id="rId5"/>
              </a:rPr>
              <a:t>Matplotlib </a:t>
            </a:r>
            <a:r>
              <a:rPr lang="en-US" sz="2550" b="1" dirty="0">
                <a:latin typeface="Arial" panose="020B0604020202020204" pitchFamily="34" charset="0"/>
                <a:cs typeface="Arial" panose="020B0604020202020204" pitchFamily="34" charset="0"/>
              </a:rPr>
              <a:t>– Matplotlib is a powerful library for visualization in Python. It can be used in Python scripts, shell, web application servers and other GUI toolkits. You can use different </a:t>
            </a:r>
            <a:r>
              <a:rPr lang="en-US" sz="2550" b="1" dirty="0">
                <a:latin typeface="Arial" panose="020B0604020202020204" pitchFamily="34" charset="0"/>
                <a:cs typeface="Arial" panose="020B0604020202020204" pitchFamily="34" charset="0"/>
                <a:hlinkClick r:id="rId5"/>
              </a:rPr>
              <a:t>types of plots</a:t>
            </a:r>
            <a:r>
              <a:rPr lang="en-US" sz="2550" b="1" dirty="0">
                <a:latin typeface="Arial" panose="020B0604020202020204" pitchFamily="34" charset="0"/>
                <a:cs typeface="Arial" panose="020B0604020202020204" pitchFamily="34" charset="0"/>
              </a:rPr>
              <a:t> and how </a:t>
            </a:r>
            <a:r>
              <a:rPr lang="en-US" sz="2550" b="1" dirty="0">
                <a:latin typeface="Arial" panose="020B0604020202020204" pitchFamily="34" charset="0"/>
                <a:cs typeface="Arial" panose="020B0604020202020204" pitchFamily="34" charset="0"/>
                <a:hlinkClick r:id="rId5"/>
              </a:rPr>
              <a:t>multiple plots</a:t>
            </a:r>
            <a:r>
              <a:rPr lang="en-US" sz="2550" b="1" dirty="0">
                <a:latin typeface="Arial" panose="020B0604020202020204" pitchFamily="34" charset="0"/>
                <a:cs typeface="Arial" panose="020B0604020202020204" pitchFamily="34" charset="0"/>
              </a:rPr>
              <a:t> work using Matplotlib</a:t>
            </a:r>
          </a:p>
          <a:p>
            <a:r>
              <a:rPr lang="en-US" sz="2550" b="1" dirty="0" err="1">
                <a:latin typeface="Arial" panose="020B0604020202020204" pitchFamily="34" charset="0"/>
                <a:cs typeface="Arial" panose="020B0604020202020204" pitchFamily="34" charset="0"/>
                <a:hlinkClick r:id="rId6"/>
              </a:rPr>
              <a:t>Scikit</a:t>
            </a:r>
            <a:r>
              <a:rPr lang="en-US" sz="2550" b="1" dirty="0">
                <a:latin typeface="Arial" panose="020B0604020202020204" pitchFamily="34" charset="0"/>
                <a:cs typeface="Arial" panose="020B0604020202020204" pitchFamily="34" charset="0"/>
                <a:hlinkClick r:id="rId6"/>
              </a:rPr>
              <a:t>-learn</a:t>
            </a:r>
            <a:r>
              <a:rPr lang="en-US" sz="2550" b="1" dirty="0">
                <a:latin typeface="Arial" panose="020B0604020202020204" pitchFamily="34" charset="0"/>
                <a:cs typeface="Arial" panose="020B0604020202020204" pitchFamily="34" charset="0"/>
              </a:rPr>
              <a:t> – </a:t>
            </a:r>
            <a:r>
              <a:rPr lang="en-US" sz="2550" b="1" dirty="0" err="1">
                <a:latin typeface="Arial" panose="020B0604020202020204" pitchFamily="34" charset="0"/>
                <a:cs typeface="Arial" panose="020B0604020202020204" pitchFamily="34" charset="0"/>
              </a:rPr>
              <a:t>Scikit</a:t>
            </a:r>
            <a:r>
              <a:rPr lang="en-US" sz="2550" b="1" dirty="0">
                <a:latin typeface="Arial" panose="020B0604020202020204" pitchFamily="34" charset="0"/>
                <a:cs typeface="Arial" panose="020B0604020202020204" pitchFamily="34" charset="0"/>
              </a:rPr>
              <a:t> learn is one of the main attractions, where in you can implement machine learning using Python. It is a free library which contains simple and efficient tools for data analysis and mining purposes. You can implement various algorithm, such as </a:t>
            </a:r>
            <a:r>
              <a:rPr lang="en-US" sz="2550" b="1" dirty="0">
                <a:latin typeface="Arial" panose="020B0604020202020204" pitchFamily="34" charset="0"/>
                <a:cs typeface="Arial" panose="020B0604020202020204" pitchFamily="34" charset="0"/>
                <a:hlinkClick r:id="rId7"/>
              </a:rPr>
              <a:t>logistic regression,</a:t>
            </a:r>
            <a:r>
              <a:rPr lang="en-US" sz="2550" b="1" dirty="0">
                <a:latin typeface="Arial" panose="020B0604020202020204" pitchFamily="34" charset="0"/>
                <a:cs typeface="Arial" panose="020B0604020202020204" pitchFamily="34" charset="0"/>
              </a:rPr>
              <a:t> </a:t>
            </a:r>
            <a:r>
              <a:rPr lang="en-US" sz="2550" b="1" dirty="0">
                <a:latin typeface="Arial" panose="020B0604020202020204" pitchFamily="34" charset="0"/>
                <a:cs typeface="Arial" panose="020B0604020202020204" pitchFamily="34" charset="0"/>
                <a:hlinkClick r:id="rId4"/>
              </a:rPr>
              <a:t>time series algorithm</a:t>
            </a:r>
            <a:r>
              <a:rPr lang="en-US" sz="2550" b="1" dirty="0">
                <a:latin typeface="Arial" panose="020B0604020202020204" pitchFamily="34" charset="0"/>
                <a:cs typeface="Arial" panose="020B0604020202020204" pitchFamily="34" charset="0"/>
              </a:rPr>
              <a:t> using </a:t>
            </a:r>
            <a:r>
              <a:rPr lang="en-US" sz="2550" b="1" dirty="0" err="1">
                <a:latin typeface="Arial" panose="020B0604020202020204" pitchFamily="34" charset="0"/>
                <a:cs typeface="Arial" panose="020B0604020202020204" pitchFamily="34" charset="0"/>
              </a:rPr>
              <a:t>scikit</a:t>
            </a:r>
            <a:r>
              <a:rPr lang="en-US" sz="2550" b="1" dirty="0">
                <a:latin typeface="Arial" panose="020B0604020202020204" pitchFamily="34" charset="0"/>
                <a:cs typeface="Arial" panose="020B0604020202020204" pitchFamily="34" charset="0"/>
              </a:rPr>
              <a:t>-learn. </a:t>
            </a:r>
          </a:p>
          <a:p>
            <a:pPr marL="0" indent="0">
              <a:buNone/>
            </a:pPr>
            <a:r>
              <a:rPr lang="en-US" sz="2625" dirty="0"/>
              <a:t>Reference - https://www.edureka.co/blog/learn-python-for-data-science/</a:t>
            </a:r>
            <a:br>
              <a:rPr lang="en-US" dirty="0"/>
            </a:br>
            <a:endParaRPr lang="en-US" dirty="0"/>
          </a:p>
        </p:txBody>
      </p:sp>
    </p:spTree>
    <p:extLst>
      <p:ext uri="{BB962C8B-B14F-4D97-AF65-F5344CB8AC3E}">
        <p14:creationId xmlns:p14="http://schemas.microsoft.com/office/powerpoint/2010/main" val="170466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PANDAS</a:t>
            </a:r>
          </a:p>
        </p:txBody>
      </p:sp>
      <p:sp>
        <p:nvSpPr>
          <p:cNvPr id="4" name="Content Placeholder 3">
            <a:extLst>
              <a:ext uri="{FF2B5EF4-FFF2-40B4-BE49-F238E27FC236}">
                <a16:creationId xmlns:a16="http://schemas.microsoft.com/office/drawing/2014/main" id="{49F6D4D8-54B8-4816-8078-716B675ABDA1}"/>
              </a:ext>
            </a:extLst>
          </p:cNvPr>
          <p:cNvSpPr>
            <a:spLocks noGrp="1"/>
          </p:cNvSpPr>
          <p:nvPr>
            <p:ph idx="1"/>
          </p:nvPr>
        </p:nvSpPr>
        <p:spPr/>
        <p:txBody>
          <a:bodyPr>
            <a:normAutofit fontScale="77500" lnSpcReduction="20000"/>
          </a:bodyPr>
          <a:lstStyle/>
          <a:p>
            <a:r>
              <a:rPr lang="en-US" dirty="0"/>
              <a:t>The </a:t>
            </a:r>
            <a:r>
              <a:rPr lang="en-US" dirty="0">
                <a:hlinkClick r:id="rId2"/>
              </a:rPr>
              <a:t>Pandas</a:t>
            </a:r>
            <a:r>
              <a:rPr lang="en-US" dirty="0"/>
              <a:t> library is one of the most preferred tools for data scientists to do data manipulation and analysis, next to </a:t>
            </a:r>
            <a:r>
              <a:rPr lang="en-US" dirty="0">
                <a:hlinkClick r:id="rId3"/>
              </a:rPr>
              <a:t>matplotlib</a:t>
            </a:r>
            <a:r>
              <a:rPr lang="en-US" dirty="0"/>
              <a:t> for data visualization and </a:t>
            </a:r>
            <a:r>
              <a:rPr lang="en-US" dirty="0">
                <a:hlinkClick r:id="rId4"/>
              </a:rPr>
              <a:t>NumPy</a:t>
            </a:r>
            <a:r>
              <a:rPr lang="en-US" dirty="0"/>
              <a:t>, the fundamental library for scientific computing in Python on which Pandas was built.</a:t>
            </a:r>
          </a:p>
          <a:p>
            <a:r>
              <a:rPr lang="en-US" dirty="0"/>
              <a:t>The fast, flexible, and expressive Pandas data structures are designed to make real-world data analysis significantly easier, but this might not be immediately the case for those who are just getting started with it. Exactly because there is so much functionality built into this package that the options are overwhelming.</a:t>
            </a:r>
          </a:p>
          <a:p>
            <a:r>
              <a:rPr lang="en-IN" dirty="0"/>
              <a:t>https://www.analyticsvidhya.com/blog/2016/01/complete-tutorial-learn-data-science-python-scratch-2/</a:t>
            </a:r>
          </a:p>
        </p:txBody>
      </p:sp>
    </p:spTree>
    <p:extLst>
      <p:ext uri="{BB962C8B-B14F-4D97-AF65-F5344CB8AC3E}">
        <p14:creationId xmlns:p14="http://schemas.microsoft.com/office/powerpoint/2010/main" val="8149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PANDAS-Cheat Sheet</a:t>
            </a:r>
          </a:p>
        </p:txBody>
      </p:sp>
      <p:sp>
        <p:nvSpPr>
          <p:cNvPr id="6" name="Content Placeholder 5">
            <a:extLst>
              <a:ext uri="{FF2B5EF4-FFF2-40B4-BE49-F238E27FC236}">
                <a16:creationId xmlns:a16="http://schemas.microsoft.com/office/drawing/2014/main" id="{CA1A3682-9812-4A4F-9BC9-DEE8B5C7374C}"/>
              </a:ext>
            </a:extLst>
          </p:cNvPr>
          <p:cNvSpPr>
            <a:spLocks noGrp="1"/>
          </p:cNvSpPr>
          <p:nvPr>
            <p:ph idx="1"/>
          </p:nvPr>
        </p:nvSpPr>
        <p:spPr/>
        <p:txBody>
          <a:bodyPr/>
          <a:lstStyle/>
          <a:p>
            <a:endParaRPr lang="en-US"/>
          </a:p>
        </p:txBody>
      </p:sp>
      <p:graphicFrame>
        <p:nvGraphicFramePr>
          <p:cNvPr id="7" name="Object 6">
            <a:extLst>
              <a:ext uri="{FF2B5EF4-FFF2-40B4-BE49-F238E27FC236}">
                <a16:creationId xmlns:a16="http://schemas.microsoft.com/office/drawing/2014/main" id="{CEF59311-604A-441C-88AF-9186C8513E22}"/>
              </a:ext>
            </a:extLst>
          </p:cNvPr>
          <p:cNvGraphicFramePr>
            <a:graphicFrameLocks noChangeAspect="1"/>
          </p:cNvGraphicFramePr>
          <p:nvPr/>
        </p:nvGraphicFramePr>
        <p:xfrm>
          <a:off x="628651" y="2226469"/>
          <a:ext cx="7886699" cy="3774281"/>
        </p:xfrm>
        <a:graphic>
          <a:graphicData uri="http://schemas.openxmlformats.org/presentationml/2006/ole">
            <mc:AlternateContent xmlns:mc="http://schemas.openxmlformats.org/markup-compatibility/2006">
              <mc:Choice xmlns:v="urn:schemas-microsoft-com:vml" Requires="v">
                <p:oleObj name="Acrobat Document" r:id="rId2" imgW="8381941" imgH="6476790" progId="AcroExch.Document.DC">
                  <p:embed/>
                </p:oleObj>
              </mc:Choice>
              <mc:Fallback>
                <p:oleObj name="Acrobat Document" r:id="rId2" imgW="8381941" imgH="6476790" progId="AcroExch.Document.DC">
                  <p:embed/>
                  <p:pic>
                    <p:nvPicPr>
                      <p:cNvPr id="7" name="Object 6">
                        <a:extLst>
                          <a:ext uri="{FF2B5EF4-FFF2-40B4-BE49-F238E27FC236}">
                            <a16:creationId xmlns:a16="http://schemas.microsoft.com/office/drawing/2014/main" id="{CEF59311-604A-441C-88AF-9186C8513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2226469"/>
                        <a:ext cx="7886699" cy="3774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1362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Data wrangling</a:t>
            </a:r>
          </a:p>
        </p:txBody>
      </p:sp>
      <p:sp>
        <p:nvSpPr>
          <p:cNvPr id="6" name="Content Placeholder 5">
            <a:extLst>
              <a:ext uri="{FF2B5EF4-FFF2-40B4-BE49-F238E27FC236}">
                <a16:creationId xmlns:a16="http://schemas.microsoft.com/office/drawing/2014/main" id="{CA1A3682-9812-4A4F-9BC9-DEE8B5C7374C}"/>
              </a:ext>
            </a:extLst>
          </p:cNvPr>
          <p:cNvSpPr>
            <a:spLocks noGrp="1"/>
          </p:cNvSpPr>
          <p:nvPr>
            <p:ph idx="1"/>
          </p:nvPr>
        </p:nvSpPr>
        <p:spPr/>
        <p:txBody>
          <a:bodyPr/>
          <a:lstStyle/>
          <a:p>
            <a:r>
              <a:rPr lang="en-US" b="1" dirty="0"/>
              <a:t>Data wrangling</a:t>
            </a:r>
            <a:r>
              <a:rPr lang="en-US" dirty="0"/>
              <a:t>, sometimes referred to as </a:t>
            </a:r>
            <a:r>
              <a:rPr lang="en-US" b="1" dirty="0"/>
              <a:t>data munging</a:t>
            </a:r>
            <a:r>
              <a:rPr lang="en-US" dirty="0"/>
              <a:t>, is the process of transforming and </a:t>
            </a:r>
            <a:r>
              <a:rPr lang="en-US" dirty="0">
                <a:hlinkClick r:id="rId2" tooltip="Data mapping"/>
              </a:rPr>
              <a:t>mapping data</a:t>
            </a:r>
            <a:r>
              <a:rPr lang="en-US" dirty="0"/>
              <a:t> from one "</a:t>
            </a:r>
            <a:r>
              <a:rPr lang="en-US" dirty="0">
                <a:hlinkClick r:id="rId3" tooltip="Raw data"/>
              </a:rPr>
              <a:t>raw</a:t>
            </a:r>
            <a:r>
              <a:rPr lang="en-US" dirty="0"/>
              <a:t>" data form into another </a:t>
            </a:r>
            <a:r>
              <a:rPr lang="en-US" dirty="0">
                <a:hlinkClick r:id="rId4" tooltip="Content format"/>
              </a:rPr>
              <a:t>format</a:t>
            </a:r>
            <a:r>
              <a:rPr lang="en-US" dirty="0"/>
              <a:t> with the intent of making it more appropriate and valuable for a variety of downstream purposes such as analytics.</a:t>
            </a:r>
          </a:p>
          <a:p>
            <a:endParaRPr lang="en-US" dirty="0"/>
          </a:p>
        </p:txBody>
      </p:sp>
      <p:pic>
        <p:nvPicPr>
          <p:cNvPr id="4" name="Picture 3">
            <a:extLst>
              <a:ext uri="{FF2B5EF4-FFF2-40B4-BE49-F238E27FC236}">
                <a16:creationId xmlns:a16="http://schemas.microsoft.com/office/drawing/2014/main" id="{7A876604-5E77-476B-AA01-FA368E902C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731" y="3502478"/>
            <a:ext cx="7347857" cy="2448266"/>
          </a:xfrm>
          <a:prstGeom prst="rect">
            <a:avLst/>
          </a:prstGeom>
        </p:spPr>
      </p:pic>
    </p:spTree>
    <p:extLst>
      <p:ext uri="{BB962C8B-B14F-4D97-AF65-F5344CB8AC3E}">
        <p14:creationId xmlns:p14="http://schemas.microsoft.com/office/powerpoint/2010/main" val="222968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E8AB-F4CE-6D0D-6B93-7F5570A584A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D8DA0BF-0FCF-A12D-5446-D4A5505732A3}"/>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409136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NumPy</a:t>
            </a:r>
          </a:p>
        </p:txBody>
      </p:sp>
      <p:sp>
        <p:nvSpPr>
          <p:cNvPr id="6" name="Content Placeholder 5">
            <a:extLst>
              <a:ext uri="{FF2B5EF4-FFF2-40B4-BE49-F238E27FC236}">
                <a16:creationId xmlns:a16="http://schemas.microsoft.com/office/drawing/2014/main" id="{CA1A3682-9812-4A4F-9BC9-DEE8B5C7374C}"/>
              </a:ext>
            </a:extLst>
          </p:cNvPr>
          <p:cNvSpPr>
            <a:spLocks noGrp="1"/>
          </p:cNvSpPr>
          <p:nvPr>
            <p:ph idx="1"/>
          </p:nvPr>
        </p:nvSpPr>
        <p:spPr/>
        <p:txBody>
          <a:bodyPr>
            <a:normAutofit fontScale="77500" lnSpcReduction="20000"/>
          </a:bodyPr>
          <a:lstStyle/>
          <a:p>
            <a:r>
              <a:rPr lang="en-US" dirty="0">
                <a:solidFill>
                  <a:srgbClr val="FF0000"/>
                </a:solidFill>
              </a:rPr>
              <a:t>NumPy</a:t>
            </a:r>
            <a:r>
              <a:rPr lang="en-US" dirty="0"/>
              <a:t> is the fundamental package for scientific computing with Python. </a:t>
            </a:r>
          </a:p>
          <a:p>
            <a:r>
              <a:rPr lang="en-US" dirty="0"/>
              <a:t>It contains among other things:</a:t>
            </a:r>
          </a:p>
          <a:p>
            <a:pPr lvl="1"/>
            <a:r>
              <a:rPr lang="en-US" dirty="0"/>
              <a:t>a powerful N-dimensional array object</a:t>
            </a:r>
          </a:p>
          <a:p>
            <a:pPr lvl="1"/>
            <a:r>
              <a:rPr lang="en-US" dirty="0"/>
              <a:t>sophisticated (broadcasting) functions</a:t>
            </a:r>
          </a:p>
          <a:p>
            <a:pPr lvl="1"/>
            <a:r>
              <a:rPr lang="en-US" dirty="0"/>
              <a:t>tools for integrating C/C++ and Fortran code</a:t>
            </a:r>
          </a:p>
          <a:p>
            <a:pPr lvl="1"/>
            <a:r>
              <a:rPr lang="en-US" dirty="0"/>
              <a:t>useful linear algebra, Fourier transform, and random number capabilities</a:t>
            </a:r>
          </a:p>
          <a:p>
            <a:r>
              <a:rPr lang="en-US" dirty="0"/>
              <a:t>Besides its obvious scientific uses, NumPy can also be used as an efficient multi-dimensional container of generic data. Arbitrary data-types can be defined. This allows NumPy to seamlessly and speedily integrate with a wide variety of databases.</a:t>
            </a:r>
          </a:p>
        </p:txBody>
      </p:sp>
    </p:spTree>
    <p:extLst>
      <p:ext uri="{BB962C8B-B14F-4D97-AF65-F5344CB8AC3E}">
        <p14:creationId xmlns:p14="http://schemas.microsoft.com/office/powerpoint/2010/main" val="3913623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NumPy-Cheat Sheet</a:t>
            </a:r>
          </a:p>
        </p:txBody>
      </p:sp>
      <p:sp>
        <p:nvSpPr>
          <p:cNvPr id="6" name="Content Placeholder 5">
            <a:extLst>
              <a:ext uri="{FF2B5EF4-FFF2-40B4-BE49-F238E27FC236}">
                <a16:creationId xmlns:a16="http://schemas.microsoft.com/office/drawing/2014/main" id="{CA1A3682-9812-4A4F-9BC9-DEE8B5C7374C}"/>
              </a:ext>
            </a:extLst>
          </p:cNvPr>
          <p:cNvSpPr>
            <a:spLocks noGrp="1"/>
          </p:cNvSpPr>
          <p:nvPr>
            <p:ph idx="1"/>
          </p:nvPr>
        </p:nvSpPr>
        <p:spPr/>
        <p:txBody>
          <a:bodyPr/>
          <a:lstStyle/>
          <a:p>
            <a:endParaRPr lang="en-US" dirty="0"/>
          </a:p>
        </p:txBody>
      </p:sp>
      <p:graphicFrame>
        <p:nvGraphicFramePr>
          <p:cNvPr id="4" name="Object 3">
            <a:extLst>
              <a:ext uri="{FF2B5EF4-FFF2-40B4-BE49-F238E27FC236}">
                <a16:creationId xmlns:a16="http://schemas.microsoft.com/office/drawing/2014/main" id="{76FFE8FA-B6B5-4CB9-80CB-380B18D98A68}"/>
              </a:ext>
            </a:extLst>
          </p:cNvPr>
          <p:cNvGraphicFramePr>
            <a:graphicFrameLocks noChangeAspect="1"/>
          </p:cNvGraphicFramePr>
          <p:nvPr/>
        </p:nvGraphicFramePr>
        <p:xfrm>
          <a:off x="628650" y="2226469"/>
          <a:ext cx="7886700" cy="3263504"/>
        </p:xfrm>
        <a:graphic>
          <a:graphicData uri="http://schemas.openxmlformats.org/presentationml/2006/ole">
            <mc:AlternateContent xmlns:mc="http://schemas.openxmlformats.org/markup-compatibility/2006">
              <mc:Choice xmlns:v="urn:schemas-microsoft-com:vml" Requires="v">
                <p:oleObj name="Acrobat Document" r:id="rId2" imgW="6415596" imgH="4533847" progId="AcroExch.Document.DC">
                  <p:embed/>
                </p:oleObj>
              </mc:Choice>
              <mc:Fallback>
                <p:oleObj name="Acrobat Document" r:id="rId2" imgW="6415596" imgH="4533847" progId="AcroExch.Document.DC">
                  <p:embed/>
                  <p:pic>
                    <p:nvPicPr>
                      <p:cNvPr id="4" name="Object 3">
                        <a:extLst>
                          <a:ext uri="{FF2B5EF4-FFF2-40B4-BE49-F238E27FC236}">
                            <a16:creationId xmlns:a16="http://schemas.microsoft.com/office/drawing/2014/main" id="{76FFE8FA-B6B5-4CB9-80CB-380B18D98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226469"/>
                        <a:ext cx="7886700" cy="3263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7741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err="1"/>
              <a:t>MatplobLib</a:t>
            </a:r>
            <a:endParaRPr lang="en-IN" dirty="0"/>
          </a:p>
        </p:txBody>
      </p:sp>
      <p:sp>
        <p:nvSpPr>
          <p:cNvPr id="6" name="Content Placeholder 5">
            <a:extLst>
              <a:ext uri="{FF2B5EF4-FFF2-40B4-BE49-F238E27FC236}">
                <a16:creationId xmlns:a16="http://schemas.microsoft.com/office/drawing/2014/main" id="{CA1A3682-9812-4A4F-9BC9-DEE8B5C7374C}"/>
              </a:ext>
            </a:extLst>
          </p:cNvPr>
          <p:cNvSpPr>
            <a:spLocks noGrp="1"/>
          </p:cNvSpPr>
          <p:nvPr>
            <p:ph idx="1"/>
          </p:nvPr>
        </p:nvSpPr>
        <p:spPr/>
        <p:txBody>
          <a:bodyPr>
            <a:normAutofit fontScale="77500" lnSpcReduction="20000"/>
          </a:bodyPr>
          <a:lstStyle/>
          <a:p>
            <a:r>
              <a:rPr lang="en-US" dirty="0"/>
              <a:t>Data visualization and storytelling with your data are essential skills that every data scientist needs to communicate insights gained from analyses effectively to any audience out there. </a:t>
            </a:r>
          </a:p>
          <a:p>
            <a:r>
              <a:rPr lang="en-US" dirty="0"/>
              <a:t>Matplotlib is a Python 2D plotting library which produces publication quality figures in a variety of hardcopy formats and interactive environments across platforms. Matplotlib can be used in Python scripts, the Python and </a:t>
            </a:r>
            <a:r>
              <a:rPr lang="en-US" dirty="0" err="1">
                <a:hlinkClick r:id="rId2"/>
              </a:rPr>
              <a:t>IPython</a:t>
            </a:r>
            <a:r>
              <a:rPr lang="en-US" dirty="0"/>
              <a:t> shells, the </a:t>
            </a:r>
            <a:r>
              <a:rPr lang="en-US" dirty="0" err="1">
                <a:hlinkClick r:id="rId3"/>
              </a:rPr>
              <a:t>Jupyter</a:t>
            </a:r>
            <a:r>
              <a:rPr lang="en-US" dirty="0"/>
              <a:t> notebook, web application servers, and four graphical user interface toolkits.</a:t>
            </a:r>
          </a:p>
          <a:p>
            <a:r>
              <a:rPr lang="en-US" dirty="0"/>
              <a:t>Matplotlib tries to make easy things easy and hard things possible. You can generate plots, histograms, power spectra, bar charts, </a:t>
            </a:r>
            <a:r>
              <a:rPr lang="en-US" dirty="0" err="1"/>
              <a:t>errorcharts</a:t>
            </a:r>
            <a:r>
              <a:rPr lang="en-US" dirty="0"/>
              <a:t>, scatterplots, etc., with just a few lines of code. </a:t>
            </a:r>
          </a:p>
        </p:txBody>
      </p:sp>
    </p:spTree>
    <p:extLst>
      <p:ext uri="{BB962C8B-B14F-4D97-AF65-F5344CB8AC3E}">
        <p14:creationId xmlns:p14="http://schemas.microsoft.com/office/powerpoint/2010/main" val="355759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err="1"/>
              <a:t>MatplobLib</a:t>
            </a:r>
            <a:r>
              <a:rPr lang="en-IN" dirty="0"/>
              <a:t>-Cheat Sheet</a:t>
            </a:r>
          </a:p>
        </p:txBody>
      </p:sp>
      <p:sp>
        <p:nvSpPr>
          <p:cNvPr id="6" name="Content Placeholder 5">
            <a:extLst>
              <a:ext uri="{FF2B5EF4-FFF2-40B4-BE49-F238E27FC236}">
                <a16:creationId xmlns:a16="http://schemas.microsoft.com/office/drawing/2014/main" id="{CA1A3682-9812-4A4F-9BC9-DEE8B5C7374C}"/>
              </a:ext>
            </a:extLst>
          </p:cNvPr>
          <p:cNvSpPr>
            <a:spLocks noGrp="1"/>
          </p:cNvSpPr>
          <p:nvPr>
            <p:ph idx="1"/>
          </p:nvPr>
        </p:nvSpPr>
        <p:spPr/>
        <p:txBody>
          <a:bodyPr>
            <a:normAutofit/>
          </a:bodyPr>
          <a:lstStyle/>
          <a:p>
            <a:endParaRPr lang="en-US" dirty="0"/>
          </a:p>
        </p:txBody>
      </p:sp>
      <p:graphicFrame>
        <p:nvGraphicFramePr>
          <p:cNvPr id="3" name="Object 2">
            <a:extLst>
              <a:ext uri="{FF2B5EF4-FFF2-40B4-BE49-F238E27FC236}">
                <a16:creationId xmlns:a16="http://schemas.microsoft.com/office/drawing/2014/main" id="{976F1E22-0BDC-415B-9C71-D119133E0D9A}"/>
              </a:ext>
            </a:extLst>
          </p:cNvPr>
          <p:cNvGraphicFramePr>
            <a:graphicFrameLocks noChangeAspect="1"/>
          </p:cNvGraphicFramePr>
          <p:nvPr/>
        </p:nvGraphicFramePr>
        <p:xfrm>
          <a:off x="628650" y="2226468"/>
          <a:ext cx="7886700" cy="3263503"/>
        </p:xfrm>
        <a:graphic>
          <a:graphicData uri="http://schemas.openxmlformats.org/presentationml/2006/ole">
            <mc:AlternateContent xmlns:mc="http://schemas.openxmlformats.org/markup-compatibility/2006">
              <mc:Choice xmlns:v="urn:schemas-microsoft-com:vml" Requires="v">
                <p:oleObj name="Acrobat Document" r:id="rId2" imgW="6415596" imgH="4533847" progId="AcroExch.Document.DC">
                  <p:embed/>
                </p:oleObj>
              </mc:Choice>
              <mc:Fallback>
                <p:oleObj name="Acrobat Document" r:id="rId2" imgW="6415596" imgH="4533847" progId="AcroExch.Document.DC">
                  <p:embed/>
                  <p:pic>
                    <p:nvPicPr>
                      <p:cNvPr id="3" name="Object 2">
                        <a:extLst>
                          <a:ext uri="{FF2B5EF4-FFF2-40B4-BE49-F238E27FC236}">
                            <a16:creationId xmlns:a16="http://schemas.microsoft.com/office/drawing/2014/main" id="{976F1E22-0BDC-415B-9C71-D119133E0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226468"/>
                        <a:ext cx="7886700" cy="3263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6921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EDA is essential before training ML models.</a:t>
            </a:r>
          </a:p>
          <a:p>
            <a:r>
              <a:t>✅ Understand dataset</a:t>
            </a:r>
          </a:p>
          <a:p>
            <a:r>
              <a:t>✅ Identify patterns &amp; trends</a:t>
            </a:r>
          </a:p>
          <a:p>
            <a:r>
              <a:t>✅ Handle missing values &amp; outliers</a:t>
            </a:r>
          </a:p>
          <a:p>
            <a:r>
              <a:t>✅ Feature selection &amp; transformation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143000" y="2896599"/>
            <a:ext cx="6858000" cy="701681"/>
          </a:xfrm>
        </p:spPr>
        <p:txBody>
          <a:bodyPr>
            <a:normAutofit fontScale="90000"/>
          </a:bodyPr>
          <a:lstStyle/>
          <a:p>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143000" y="3558778"/>
            <a:ext cx="6858000" cy="2065735"/>
          </a:xfrm>
        </p:spPr>
        <p:txBody>
          <a:bodyPr>
            <a:noAutofit/>
          </a:bodyPr>
          <a:lstStyle/>
          <a:p>
            <a:r>
              <a:rPr lang="en-IN" b="1" dirty="0" err="1">
                <a:latin typeface="Arial" panose="020B0604020202020204" pitchFamily="34" charset="0"/>
                <a:cs typeface="Arial" panose="020B0604020202020204" pitchFamily="34" charset="0"/>
              </a:rPr>
              <a:t>Raghu</a:t>
            </a:r>
            <a:r>
              <a:rPr lang="en-IN" b="1" dirty="0">
                <a:latin typeface="Arial" panose="020B0604020202020204" pitchFamily="34" charset="0"/>
                <a:cs typeface="Arial" panose="020B0604020202020204" pitchFamily="34" charset="0"/>
              </a:rPr>
              <a:t>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raghuprasadkonandur@kaushalya.tech</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05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25</a:t>
            </a:fld>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4423507-69B1-4DDE-954A-E8D22BA0C65B}"/>
              </a:ext>
            </a:extLst>
          </p:cNvPr>
          <p:cNvPicPr>
            <a:picLocks noChangeAspect="1"/>
          </p:cNvPicPr>
          <p:nvPr/>
        </p:nvPicPr>
        <p:blipFill>
          <a:blip r:embed="rId3"/>
          <a:stretch>
            <a:fillRect/>
          </a:stretch>
        </p:blipFill>
        <p:spPr>
          <a:xfrm>
            <a:off x="3490262" y="1258272"/>
            <a:ext cx="1731795" cy="1588908"/>
          </a:xfrm>
          <a:prstGeom prst="rect">
            <a:avLst/>
          </a:prstGeom>
        </p:spPr>
      </p:pic>
    </p:spTree>
    <p:extLst>
      <p:ext uri="{BB962C8B-B14F-4D97-AF65-F5344CB8AC3E}">
        <p14:creationId xmlns:p14="http://schemas.microsoft.com/office/powerpoint/2010/main" val="20114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4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30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23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Consultancy</a:t>
            </a:r>
            <a:r>
              <a:rPr lang="en-IN" sz="2175"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Consultant to vendor of Atal Tinkering Lab/ECIL-ECIT, </a:t>
            </a:r>
            <a:r>
              <a:rPr lang="en-IN" dirty="0" err="1">
                <a:latin typeface="Arial" panose="020B0604020202020204" pitchFamily="34" charset="0"/>
                <a:cs typeface="Arial" panose="020B0604020202020204" pitchFamily="34" charset="0"/>
              </a:rPr>
              <a:t>Incarnus</a:t>
            </a:r>
            <a:r>
              <a:rPr lang="en-IN" dirty="0">
                <a:latin typeface="Arial" panose="020B0604020202020204" pitchFamily="34" charset="0"/>
                <a:cs typeface="Arial" panose="020B0604020202020204" pitchFamily="34" charset="0"/>
              </a:rPr>
              <a:t> – Healthcare Service Provider, </a:t>
            </a:r>
            <a:r>
              <a:rPr lang="en-US" dirty="0">
                <a:latin typeface="Arial" panose="020B0604020202020204" pitchFamily="34" charset="0"/>
                <a:cs typeface="Arial" panose="020B0604020202020204" pitchFamily="34" charset="0"/>
              </a:rPr>
              <a:t>Automation Spectrum Pty </a:t>
            </a:r>
            <a:r>
              <a:rPr lang="en-US" dirty="0" err="1">
                <a:latin typeface="Arial" panose="020B0604020202020204" pitchFamily="34" charset="0"/>
                <a:cs typeface="Arial" panose="020B0604020202020204" pitchFamily="34" charset="0"/>
              </a:rPr>
              <a:t>Ltd,Australia</a:t>
            </a:r>
            <a:r>
              <a:rPr lang="en-US"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Tech </a:t>
            </a:r>
            <a:r>
              <a:rPr lang="en-IN" dirty="0" err="1">
                <a:latin typeface="Arial" panose="020B0604020202020204" pitchFamily="34" charset="0"/>
                <a:cs typeface="Arial" panose="020B0604020202020204" pitchFamily="34" charset="0"/>
              </a:rPr>
              <a:t>Varaha,Bengaluru</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(MEAN/MERN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Intelligence and block </a:t>
            </a:r>
            <a:r>
              <a:rPr lang="en-IN" dirty="0" err="1">
                <a:latin typeface="Arial" panose="020B0604020202020204" pitchFamily="34" charset="0"/>
                <a:cs typeface="Arial" panose="020B0604020202020204" pitchFamily="34" charset="0"/>
              </a:rPr>
              <a:t>chain,Tableau,Power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BI,Cloud</a:t>
            </a:r>
            <a:r>
              <a:rPr lang="en-IN" dirty="0">
                <a:latin typeface="Arial" panose="020B0604020202020204" pitchFamily="34" charset="0"/>
                <a:cs typeface="Arial" panose="020B0604020202020204" pitchFamily="34" charset="0"/>
              </a:rPr>
              <a:t> Computing</a:t>
            </a:r>
          </a:p>
          <a:p>
            <a:r>
              <a:rPr lang="en-IN" b="1" dirty="0">
                <a:latin typeface="Arial" panose="020B0604020202020204" pitchFamily="34" charset="0"/>
                <a:cs typeface="Arial" panose="020B0604020202020204" pitchFamily="34" charset="0"/>
              </a:rPr>
              <a:t>Corporate Customers</a:t>
            </a:r>
            <a:r>
              <a:rPr lang="en-IN" dirty="0">
                <a:latin typeface="Arial" panose="020B0604020202020204" pitchFamily="34" charset="0"/>
                <a:cs typeface="Arial" panose="020B0604020202020204" pitchFamily="34" charset="0"/>
              </a:rPr>
              <a:t> – IQVIA,ITC </a:t>
            </a:r>
            <a:r>
              <a:rPr lang="en-IN" dirty="0" err="1">
                <a:latin typeface="Arial" panose="020B0604020202020204" pitchFamily="34" charset="0"/>
                <a:cs typeface="Arial" panose="020B0604020202020204" pitchFamily="34" charset="0"/>
              </a:rPr>
              <a:t>Infotech,Philips,L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T,NextGen,Incarnus,Aspire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system,Netwoven,SkillUpRight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Academic Customers </a:t>
            </a:r>
            <a:r>
              <a:rPr lang="en-IN" dirty="0">
                <a:latin typeface="Arial" panose="020B0604020202020204" pitchFamily="34" charset="0"/>
                <a:cs typeface="Arial" panose="020B0604020202020204" pitchFamily="34" charset="0"/>
              </a:rPr>
              <a:t>– New Horizon College of </a:t>
            </a:r>
            <a:r>
              <a:rPr lang="en-IN" dirty="0" err="1">
                <a:latin typeface="Arial" panose="020B0604020202020204" pitchFamily="34" charset="0"/>
                <a:cs typeface="Arial" panose="020B0604020202020204" pitchFamily="34" charset="0"/>
              </a:rPr>
              <a:t>Engineering,BGS-IT,Sindhi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a:t>
            </a:r>
            <a:r>
              <a:rPr lang="en-IN" dirty="0" err="1">
                <a:latin typeface="Arial" panose="020B0604020202020204" pitchFamily="34" charset="0"/>
                <a:cs typeface="Arial" panose="020B0604020202020204" pitchFamily="34" charset="0"/>
              </a:rPr>
              <a:t>University,Nagarjuna</a:t>
            </a:r>
            <a:r>
              <a:rPr lang="en-IN" dirty="0">
                <a:latin typeface="Arial" panose="020B0604020202020204" pitchFamily="34" charset="0"/>
                <a:cs typeface="Arial" panose="020B0604020202020204" pitchFamily="34" charset="0"/>
              </a:rPr>
              <a:t> Engineering </a:t>
            </a:r>
            <a:r>
              <a:rPr lang="en-IN" dirty="0" err="1">
                <a:latin typeface="Arial" panose="020B0604020202020204" pitchFamily="34" charset="0"/>
                <a:cs typeface="Arial" panose="020B0604020202020204" pitchFamily="34" charset="0"/>
              </a:rPr>
              <a:t>College,Dayanand</a:t>
            </a:r>
            <a:r>
              <a:rPr lang="en-IN" dirty="0">
                <a:latin typeface="Arial" panose="020B0604020202020204" pitchFamily="34" charset="0"/>
                <a:cs typeface="Arial" panose="020B0604020202020204" pitchFamily="34" charset="0"/>
              </a:rPr>
              <a:t> Sagar </a:t>
            </a:r>
            <a:r>
              <a:rPr lang="en-IN" dirty="0" err="1">
                <a:latin typeface="Arial" panose="020B0604020202020204" pitchFamily="34" charset="0"/>
                <a:cs typeface="Arial" panose="020B0604020202020204" pitchFamily="34" charset="0"/>
              </a:rPr>
              <a:t>University,Acharya</a:t>
            </a:r>
            <a:r>
              <a:rPr lang="en-IN" dirty="0">
                <a:latin typeface="Arial" panose="020B0604020202020204" pitchFamily="34" charset="0"/>
                <a:cs typeface="Arial" panose="020B0604020202020204" pitchFamily="34" charset="0"/>
              </a:rPr>
              <a:t> Institute of </a:t>
            </a:r>
            <a:r>
              <a:rPr lang="en-IN" dirty="0" err="1">
                <a:latin typeface="Arial" panose="020B0604020202020204" pitchFamily="34" charset="0"/>
                <a:cs typeface="Arial" panose="020B0604020202020204" pitchFamily="34" charset="0"/>
              </a:rPr>
              <a:t>Technology,NIE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Mysore,NIT</a:t>
            </a:r>
            <a:r>
              <a:rPr lang="en-IN" dirty="0">
                <a:latin typeface="Arial" panose="020B0604020202020204" pitchFamily="34" charset="0"/>
                <a:cs typeface="Arial" panose="020B0604020202020204" pitchFamily="34" charset="0"/>
              </a:rPr>
              <a:t>-Imphal, AMC College, </a:t>
            </a:r>
            <a:r>
              <a:rPr lang="en-IN" dirty="0" err="1">
                <a:latin typeface="Arial" panose="020B0604020202020204" pitchFamily="34" charset="0"/>
                <a:cs typeface="Arial" panose="020B0604020202020204" pitchFamily="34" charset="0"/>
              </a:rPr>
              <a:t>Kristu</a:t>
            </a:r>
            <a:r>
              <a:rPr lang="en-IN" dirty="0">
                <a:latin typeface="Arial" panose="020B0604020202020204" pitchFamily="34" charset="0"/>
                <a:cs typeface="Arial" panose="020B0604020202020204" pitchFamily="34" charset="0"/>
              </a:rPr>
              <a:t> Jayanti </a:t>
            </a:r>
            <a:r>
              <a:rPr lang="en-IN" dirty="0" err="1">
                <a:latin typeface="Arial" panose="020B0604020202020204" pitchFamily="34" charset="0"/>
                <a:cs typeface="Arial" panose="020B0604020202020204" pitchFamily="34" charset="0"/>
              </a:rPr>
              <a:t>College,SIT,SVIT</a:t>
            </a:r>
            <a:r>
              <a:rPr lang="en-IN" dirty="0">
                <a:latin typeface="Arial" panose="020B0604020202020204" pitchFamily="34" charset="0"/>
                <a:cs typeface="Arial" panose="020B0604020202020204" pitchFamily="34" charset="0"/>
              </a:rPr>
              <a:t> etc</a:t>
            </a: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04D5-3B73-2067-8662-237CB564993F}"/>
              </a:ext>
            </a:extLst>
          </p:cNvPr>
          <p:cNvSpPr>
            <a:spLocks noGrp="1"/>
          </p:cNvSpPr>
          <p:nvPr>
            <p:ph type="title"/>
          </p:nvPr>
        </p:nvSpPr>
        <p:spPr/>
        <p:txBody>
          <a:bodyPr/>
          <a:lstStyle/>
          <a:p>
            <a:r>
              <a:rPr lang="en-US" dirty="0"/>
              <a:t>Exploratory Data Analysis (EDA)</a:t>
            </a:r>
            <a:endParaRPr lang="en-IN" dirty="0"/>
          </a:p>
        </p:txBody>
      </p:sp>
      <p:sp>
        <p:nvSpPr>
          <p:cNvPr id="3" name="Content Placeholder 2">
            <a:extLst>
              <a:ext uri="{FF2B5EF4-FFF2-40B4-BE49-F238E27FC236}">
                <a16:creationId xmlns:a16="http://schemas.microsoft.com/office/drawing/2014/main" id="{890FDEF9-E5DB-4E67-3431-30B1E702AF6D}"/>
              </a:ext>
            </a:extLst>
          </p:cNvPr>
          <p:cNvSpPr>
            <a:spLocks noGrp="1"/>
          </p:cNvSpPr>
          <p:nvPr>
            <p:ph idx="1"/>
          </p:nvPr>
        </p:nvSpPr>
        <p:spPr/>
        <p:txBody>
          <a:bodyPr>
            <a:normAutofit fontScale="85000" lnSpcReduction="20000"/>
          </a:bodyPr>
          <a:lstStyle/>
          <a:p>
            <a:r>
              <a:rPr lang="en-US" dirty="0"/>
              <a:t>Exploratory Data Analysis (EDA) is a fundamental step in the data science process where analysts and data scientists investigate datasets to summarize their main characteristics, find patterns, detect anomalies, and prepare data for machine learning.</a:t>
            </a:r>
          </a:p>
          <a:p>
            <a:r>
              <a:rPr lang="en-IN" b="1" dirty="0"/>
              <a:t>📌 Objectives of EDA</a:t>
            </a:r>
          </a:p>
          <a:p>
            <a:r>
              <a:rPr lang="en-IN" dirty="0"/>
              <a:t>EDA helps in: </a:t>
            </a:r>
          </a:p>
          <a:p>
            <a:pPr marL="0" indent="0">
              <a:buNone/>
            </a:pPr>
            <a:r>
              <a:rPr lang="en-IN" dirty="0"/>
              <a:t>	✅ Understanding the structure of data</a:t>
            </a:r>
            <a:br>
              <a:rPr lang="en-IN" dirty="0"/>
            </a:br>
            <a:r>
              <a:rPr lang="en-IN" dirty="0"/>
              <a:t>	✅ Identifying missing values and outliers</a:t>
            </a:r>
            <a:br>
              <a:rPr lang="en-IN" dirty="0"/>
            </a:br>
            <a:r>
              <a:rPr lang="en-IN" dirty="0"/>
              <a:t>	✅ Finding correlations between variables</a:t>
            </a:r>
            <a:br>
              <a:rPr lang="en-IN" dirty="0"/>
            </a:br>
            <a:r>
              <a:rPr lang="en-IN" dirty="0"/>
              <a:t>	✅ Selecting important features for </a:t>
            </a:r>
            <a:r>
              <a:rPr lang="en-IN" dirty="0" err="1"/>
              <a:t>modeling</a:t>
            </a:r>
            <a:br>
              <a:rPr lang="en-IN" dirty="0"/>
            </a:br>
            <a:r>
              <a:rPr lang="en-IN" dirty="0"/>
              <a:t>	✅ Ensuring data quality before applying ML models</a:t>
            </a:r>
          </a:p>
          <a:p>
            <a:endParaRPr lang="en-IN" dirty="0"/>
          </a:p>
        </p:txBody>
      </p:sp>
    </p:spTree>
    <p:extLst>
      <p:ext uri="{BB962C8B-B14F-4D97-AF65-F5344CB8AC3E}">
        <p14:creationId xmlns:p14="http://schemas.microsoft.com/office/powerpoint/2010/main" val="131749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r>
              <a:rPr lang="en-US" sz="1900" b="1" dirty="0"/>
              <a:t>Data science</a:t>
            </a:r>
            <a:r>
              <a:rPr lang="en-US" sz="1900" dirty="0"/>
              <a:t> is a </a:t>
            </a:r>
            <a:r>
              <a:rPr lang="en-US" sz="1900" dirty="0">
                <a:hlinkClick r:id="rId2" tooltip="Multi-disciplinary"/>
              </a:rPr>
              <a:t>multi-disciplinary</a:t>
            </a:r>
            <a:r>
              <a:rPr lang="en-US" sz="1900" dirty="0"/>
              <a:t> field that uses scientific methods, processes, algorithms and systems to extract </a:t>
            </a:r>
            <a:r>
              <a:rPr lang="en-US" sz="1900" dirty="0">
                <a:hlinkClick r:id="rId3" tooltip="Knowledge"/>
              </a:rPr>
              <a:t>knowledge</a:t>
            </a:r>
            <a:r>
              <a:rPr lang="en-US" sz="1900" dirty="0"/>
              <a:t> and insights from structured and unstructured </a:t>
            </a:r>
            <a:r>
              <a:rPr lang="en-US" sz="1900" dirty="0">
                <a:hlinkClick r:id="rId4" tooltip="Data"/>
              </a:rPr>
              <a:t>data</a:t>
            </a:r>
            <a:r>
              <a:rPr lang="en-US" sz="1900" dirty="0"/>
              <a:t>. </a:t>
            </a:r>
          </a:p>
          <a:p>
            <a:r>
              <a:rPr lang="en-US" sz="1900" dirty="0"/>
              <a:t>Data science is the same concept as </a:t>
            </a:r>
            <a:r>
              <a:rPr lang="en-US" sz="1900" dirty="0">
                <a:hlinkClick r:id="rId5" tooltip="Data mining"/>
              </a:rPr>
              <a:t>data mining</a:t>
            </a:r>
            <a:r>
              <a:rPr lang="en-US" sz="1900" dirty="0"/>
              <a:t> and </a:t>
            </a:r>
            <a:r>
              <a:rPr lang="en-US" sz="1900" dirty="0">
                <a:hlinkClick r:id="rId6" tooltip="Big data"/>
              </a:rPr>
              <a:t>big data</a:t>
            </a:r>
            <a:r>
              <a:rPr lang="en-US" sz="1900" dirty="0"/>
              <a:t>: "use the most powerful hardware, the most powerful programming systems, and the most efficient algorithms to solve problems“</a:t>
            </a:r>
          </a:p>
          <a:p>
            <a:r>
              <a:rPr lang="en-US" sz="1900" dirty="0">
                <a:solidFill>
                  <a:srgbClr val="FF0000"/>
                </a:solidFill>
              </a:rPr>
              <a:t> </a:t>
            </a:r>
            <a:r>
              <a:rPr lang="en-US" sz="1900" dirty="0"/>
              <a:t>Data Science is a blend of various tools, algorithms, and machine learning principles with the goal to discover hidden patterns from the raw data, make sense of the data, predicting the future and take business decisions.</a:t>
            </a:r>
          </a:p>
          <a:p>
            <a:endParaRPr lang="en-US" dirty="0"/>
          </a:p>
        </p:txBody>
      </p:sp>
      <p:pic>
        <p:nvPicPr>
          <p:cNvPr id="6" name="Picture 5">
            <a:extLst>
              <a:ext uri="{FF2B5EF4-FFF2-40B4-BE49-F238E27FC236}">
                <a16:creationId xmlns:a16="http://schemas.microsoft.com/office/drawing/2014/main" id="{737AF809-BDF9-4846-94BD-78F7F64BF3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9369" y="4440237"/>
            <a:ext cx="4422710" cy="2143125"/>
          </a:xfrm>
          <a:prstGeom prst="rect">
            <a:avLst/>
          </a:prstGeom>
        </p:spPr>
      </p:pic>
    </p:spTree>
    <p:extLst>
      <p:ext uri="{BB962C8B-B14F-4D97-AF65-F5344CB8AC3E}">
        <p14:creationId xmlns:p14="http://schemas.microsoft.com/office/powerpoint/2010/main" val="390701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2446"/>
          </a:xfrm>
        </p:spPr>
        <p:txBody>
          <a:bodyPr>
            <a:normAutofit fontScale="90000"/>
          </a:bodyPr>
          <a:lstStyle/>
          <a:p>
            <a:r>
              <a:rPr dirty="0"/>
              <a:t>Role Comparison</a:t>
            </a:r>
          </a:p>
        </p:txBody>
      </p:sp>
      <p:graphicFrame>
        <p:nvGraphicFramePr>
          <p:cNvPr id="3" name="Table 2"/>
          <p:cNvGraphicFramePr>
            <a:graphicFrameLocks noGrp="1"/>
          </p:cNvGraphicFramePr>
          <p:nvPr>
            <p:extLst>
              <p:ext uri="{D42A27DB-BD31-4B8C-83A1-F6EECF244321}">
                <p14:modId xmlns:p14="http://schemas.microsoft.com/office/powerpoint/2010/main" val="814760000"/>
              </p:ext>
            </p:extLst>
          </p:nvPr>
        </p:nvGraphicFramePr>
        <p:xfrm>
          <a:off x="941438" y="864572"/>
          <a:ext cx="7493972" cy="6011442"/>
        </p:xfrm>
        <a:graphic>
          <a:graphicData uri="http://schemas.openxmlformats.org/drawingml/2006/table">
            <a:tbl>
              <a:tblPr firstRow="1" bandRow="1">
                <a:tableStyleId>{5C22544A-7EE6-4342-B048-85BDC9FD1C3A}</a:tableStyleId>
              </a:tblPr>
              <a:tblGrid>
                <a:gridCol w="2048129">
                  <a:extLst>
                    <a:ext uri="{9D8B030D-6E8A-4147-A177-3AD203B41FA5}">
                      <a16:colId xmlns:a16="http://schemas.microsoft.com/office/drawing/2014/main" val="20000"/>
                    </a:ext>
                  </a:extLst>
                </a:gridCol>
                <a:gridCol w="1815281">
                  <a:extLst>
                    <a:ext uri="{9D8B030D-6E8A-4147-A177-3AD203B41FA5}">
                      <a16:colId xmlns:a16="http://schemas.microsoft.com/office/drawing/2014/main" val="20001"/>
                    </a:ext>
                  </a:extLst>
                </a:gridCol>
                <a:gridCol w="1815281">
                  <a:extLst>
                    <a:ext uri="{9D8B030D-6E8A-4147-A177-3AD203B41FA5}">
                      <a16:colId xmlns:a16="http://schemas.microsoft.com/office/drawing/2014/main" val="20002"/>
                    </a:ext>
                  </a:extLst>
                </a:gridCol>
                <a:gridCol w="1815281">
                  <a:extLst>
                    <a:ext uri="{9D8B030D-6E8A-4147-A177-3AD203B41FA5}">
                      <a16:colId xmlns:a16="http://schemas.microsoft.com/office/drawing/2014/main" val="20003"/>
                    </a:ext>
                  </a:extLst>
                </a:gridCol>
              </a:tblGrid>
              <a:tr h="336263">
                <a:tc>
                  <a:txBody>
                    <a:bodyPr/>
                    <a:lstStyle/>
                    <a:p>
                      <a:r>
                        <a:rPr sz="1400"/>
                        <a:t>Feature</a:t>
                      </a:r>
                    </a:p>
                  </a:txBody>
                  <a:tcPr/>
                </a:tc>
                <a:tc>
                  <a:txBody>
                    <a:bodyPr/>
                    <a:lstStyle/>
                    <a:p>
                      <a:r>
                        <a:rPr sz="1400" dirty="0"/>
                        <a:t>Data Scientist</a:t>
                      </a:r>
                    </a:p>
                  </a:txBody>
                  <a:tcPr/>
                </a:tc>
                <a:tc>
                  <a:txBody>
                    <a:bodyPr/>
                    <a:lstStyle/>
                    <a:p>
                      <a:r>
                        <a:rPr sz="1400"/>
                        <a:t>Data Analyst</a:t>
                      </a:r>
                    </a:p>
                  </a:txBody>
                  <a:tcPr/>
                </a:tc>
                <a:tc>
                  <a:txBody>
                    <a:bodyPr/>
                    <a:lstStyle/>
                    <a:p>
                      <a:r>
                        <a:rPr sz="1400"/>
                        <a:t>Business Analyst</a:t>
                      </a:r>
                    </a:p>
                  </a:txBody>
                  <a:tcPr/>
                </a:tc>
                <a:extLst>
                  <a:ext uri="{0D108BD9-81ED-4DB2-BD59-A6C34878D82A}">
                    <a16:rowId xmlns:a16="http://schemas.microsoft.com/office/drawing/2014/main" val="10000"/>
                  </a:ext>
                </a:extLst>
              </a:tr>
              <a:tr h="431320">
                <a:tc>
                  <a:txBody>
                    <a:bodyPr/>
                    <a:lstStyle/>
                    <a:p>
                      <a:r>
                        <a:rPr sz="1400" dirty="0"/>
                        <a:t>Primary Focus</a:t>
                      </a:r>
                    </a:p>
                  </a:txBody>
                  <a:tcPr/>
                </a:tc>
                <a:tc>
                  <a:txBody>
                    <a:bodyPr/>
                    <a:lstStyle/>
                    <a:p>
                      <a:r>
                        <a:rPr sz="1400"/>
                        <a:t>Advanced analytics, AI/ML</a:t>
                      </a:r>
                    </a:p>
                  </a:txBody>
                  <a:tcPr/>
                </a:tc>
                <a:tc>
                  <a:txBody>
                    <a:bodyPr/>
                    <a:lstStyle/>
                    <a:p>
                      <a:r>
                        <a:rPr sz="1400"/>
                        <a:t>Data visualization, reporting</a:t>
                      </a:r>
                    </a:p>
                  </a:txBody>
                  <a:tcPr/>
                </a:tc>
                <a:tc>
                  <a:txBody>
                    <a:bodyPr/>
                    <a:lstStyle/>
                    <a:p>
                      <a:r>
                        <a:rPr sz="1400"/>
                        <a:t>Business strategy, decision-making</a:t>
                      </a:r>
                    </a:p>
                  </a:txBody>
                  <a:tcPr/>
                </a:tc>
                <a:extLst>
                  <a:ext uri="{0D108BD9-81ED-4DB2-BD59-A6C34878D82A}">
                    <a16:rowId xmlns:a16="http://schemas.microsoft.com/office/drawing/2014/main" val="10001"/>
                  </a:ext>
                </a:extLst>
              </a:tr>
              <a:tr h="521285">
                <a:tc>
                  <a:txBody>
                    <a:bodyPr/>
                    <a:lstStyle/>
                    <a:p>
                      <a:r>
                        <a:rPr sz="1400" dirty="0"/>
                        <a:t>Key Skills</a:t>
                      </a:r>
                    </a:p>
                  </a:txBody>
                  <a:tcPr/>
                </a:tc>
                <a:tc>
                  <a:txBody>
                    <a:bodyPr/>
                    <a:lstStyle/>
                    <a:p>
                      <a:r>
                        <a:rPr sz="1400"/>
                        <a:t>Machine learning, Python/R, Big Data</a:t>
                      </a:r>
                    </a:p>
                  </a:txBody>
                  <a:tcPr/>
                </a:tc>
                <a:tc>
                  <a:txBody>
                    <a:bodyPr/>
                    <a:lstStyle/>
                    <a:p>
                      <a:r>
                        <a:rPr sz="1400"/>
                        <a:t>SQL, Excel, Tableau, Power BI</a:t>
                      </a:r>
                    </a:p>
                  </a:txBody>
                  <a:tcPr/>
                </a:tc>
                <a:tc>
                  <a:txBody>
                    <a:bodyPr/>
                    <a:lstStyle/>
                    <a:p>
                      <a:r>
                        <a:rPr sz="1400"/>
                        <a:t>Business intelligence, requirement gathering</a:t>
                      </a:r>
                    </a:p>
                  </a:txBody>
                  <a:tcPr/>
                </a:tc>
                <a:extLst>
                  <a:ext uri="{0D108BD9-81ED-4DB2-BD59-A6C34878D82A}">
                    <a16:rowId xmlns:a16="http://schemas.microsoft.com/office/drawing/2014/main" val="10002"/>
                  </a:ext>
                </a:extLst>
              </a:tr>
              <a:tr h="481605">
                <a:tc>
                  <a:txBody>
                    <a:bodyPr/>
                    <a:lstStyle/>
                    <a:p>
                      <a:r>
                        <a:rPr sz="1400" dirty="0"/>
                        <a:t>Tools Used</a:t>
                      </a:r>
                    </a:p>
                  </a:txBody>
                  <a:tcPr/>
                </a:tc>
                <a:tc>
                  <a:txBody>
                    <a:bodyPr/>
                    <a:lstStyle/>
                    <a:p>
                      <a:r>
                        <a:rPr sz="1400" dirty="0"/>
                        <a:t>TensorFlow, Hadoop, </a:t>
                      </a:r>
                      <a:r>
                        <a:rPr sz="1400" dirty="0" err="1"/>
                        <a:t>Jupyter</a:t>
                      </a:r>
                      <a:r>
                        <a:rPr sz="1400" dirty="0"/>
                        <a:t> Notebook</a:t>
                      </a:r>
                    </a:p>
                  </a:txBody>
                  <a:tcPr/>
                </a:tc>
                <a:tc>
                  <a:txBody>
                    <a:bodyPr/>
                    <a:lstStyle/>
                    <a:p>
                      <a:r>
                        <a:rPr sz="1400" dirty="0"/>
                        <a:t>SQL, Excel, Tableau</a:t>
                      </a:r>
                    </a:p>
                  </a:txBody>
                  <a:tcPr/>
                </a:tc>
                <a:tc>
                  <a:txBody>
                    <a:bodyPr/>
                    <a:lstStyle/>
                    <a:p>
                      <a:r>
                        <a:rPr sz="1400" dirty="0"/>
                        <a:t>Excel, Power BI, Visio</a:t>
                      </a:r>
                    </a:p>
                  </a:txBody>
                  <a:tcPr/>
                </a:tc>
                <a:extLst>
                  <a:ext uri="{0D108BD9-81ED-4DB2-BD59-A6C34878D82A}">
                    <a16:rowId xmlns:a16="http://schemas.microsoft.com/office/drawing/2014/main" val="10003"/>
                  </a:ext>
                </a:extLst>
              </a:tr>
              <a:tr h="373626">
                <a:tc>
                  <a:txBody>
                    <a:bodyPr/>
                    <a:lstStyle/>
                    <a:p>
                      <a:r>
                        <a:rPr sz="1400"/>
                        <a:t>Data Handling</a:t>
                      </a:r>
                    </a:p>
                  </a:txBody>
                  <a:tcPr/>
                </a:tc>
                <a:tc>
                  <a:txBody>
                    <a:bodyPr/>
                    <a:lstStyle/>
                    <a:p>
                      <a:r>
                        <a:rPr sz="1400"/>
                        <a:t>Structured &amp; unstructured data</a:t>
                      </a:r>
                    </a:p>
                  </a:txBody>
                  <a:tcPr/>
                </a:tc>
                <a:tc>
                  <a:txBody>
                    <a:bodyPr/>
                    <a:lstStyle/>
                    <a:p>
                      <a:r>
                        <a:rPr sz="1400"/>
                        <a:t>Mainly structured data</a:t>
                      </a:r>
                    </a:p>
                  </a:txBody>
                  <a:tcPr/>
                </a:tc>
                <a:tc>
                  <a:txBody>
                    <a:bodyPr/>
                    <a:lstStyle/>
                    <a:p>
                      <a:r>
                        <a:rPr sz="1400" dirty="0"/>
                        <a:t>Summarized reports &amp; dashboards</a:t>
                      </a:r>
                    </a:p>
                  </a:txBody>
                  <a:tcPr/>
                </a:tc>
                <a:extLst>
                  <a:ext uri="{0D108BD9-81ED-4DB2-BD59-A6C34878D82A}">
                    <a16:rowId xmlns:a16="http://schemas.microsoft.com/office/drawing/2014/main" val="10004"/>
                  </a:ext>
                </a:extLst>
              </a:tr>
              <a:tr h="527992">
                <a:tc>
                  <a:txBody>
                    <a:bodyPr/>
                    <a:lstStyle/>
                    <a:p>
                      <a:r>
                        <a:rPr sz="1400"/>
                        <a:t>Typical Tasks</a:t>
                      </a:r>
                    </a:p>
                  </a:txBody>
                  <a:tcPr/>
                </a:tc>
                <a:tc>
                  <a:txBody>
                    <a:bodyPr/>
                    <a:lstStyle/>
                    <a:p>
                      <a:r>
                        <a:rPr sz="1400"/>
                        <a:t>Build ML models, predict trends</a:t>
                      </a:r>
                    </a:p>
                  </a:txBody>
                  <a:tcPr/>
                </a:tc>
                <a:tc>
                  <a:txBody>
                    <a:bodyPr/>
                    <a:lstStyle/>
                    <a:p>
                      <a:r>
                        <a:rPr sz="1400"/>
                        <a:t>Data cleaning, generate reports</a:t>
                      </a:r>
                    </a:p>
                  </a:txBody>
                  <a:tcPr/>
                </a:tc>
                <a:tc>
                  <a:txBody>
                    <a:bodyPr/>
                    <a:lstStyle/>
                    <a:p>
                      <a:r>
                        <a:rPr sz="1400" dirty="0"/>
                        <a:t>Identify business problems, provide insights</a:t>
                      </a:r>
                    </a:p>
                  </a:txBody>
                  <a:tcPr/>
                </a:tc>
                <a:extLst>
                  <a:ext uri="{0D108BD9-81ED-4DB2-BD59-A6C34878D82A}">
                    <a16:rowId xmlns:a16="http://schemas.microsoft.com/office/drawing/2014/main" val="10005"/>
                  </a:ext>
                </a:extLst>
              </a:tr>
              <a:tr h="511278">
                <a:tc>
                  <a:txBody>
                    <a:bodyPr/>
                    <a:lstStyle/>
                    <a:p>
                      <a:r>
                        <a:rPr sz="1400"/>
                        <a:t>Business Impact</a:t>
                      </a:r>
                    </a:p>
                  </a:txBody>
                  <a:tcPr/>
                </a:tc>
                <a:tc>
                  <a:txBody>
                    <a:bodyPr/>
                    <a:lstStyle/>
                    <a:p>
                      <a:r>
                        <a:rPr sz="1400"/>
                        <a:t>AI-driven decisions, automation</a:t>
                      </a:r>
                    </a:p>
                  </a:txBody>
                  <a:tcPr/>
                </a:tc>
                <a:tc>
                  <a:txBody>
                    <a:bodyPr/>
                    <a:lstStyle/>
                    <a:p>
                      <a:r>
                        <a:rPr sz="1400"/>
                        <a:t>Provides insights for decisions</a:t>
                      </a:r>
                    </a:p>
                  </a:txBody>
                  <a:tcPr/>
                </a:tc>
                <a:tc>
                  <a:txBody>
                    <a:bodyPr/>
                    <a:lstStyle/>
                    <a:p>
                      <a:r>
                        <a:rPr sz="1400" dirty="0"/>
                        <a:t>Bridges data insights with business goals</a:t>
                      </a:r>
                    </a:p>
                  </a:txBody>
                  <a:tcPr/>
                </a:tc>
                <a:extLst>
                  <a:ext uri="{0D108BD9-81ED-4DB2-BD59-A6C34878D82A}">
                    <a16:rowId xmlns:a16="http://schemas.microsoft.com/office/drawing/2014/main" val="10006"/>
                  </a:ext>
                </a:extLst>
              </a:tr>
              <a:tr h="550606">
                <a:tc>
                  <a:txBody>
                    <a:bodyPr/>
                    <a:lstStyle/>
                    <a:p>
                      <a:r>
                        <a:rPr sz="1400"/>
                        <a:t>Required Education</a:t>
                      </a:r>
                    </a:p>
                  </a:txBody>
                  <a:tcPr/>
                </a:tc>
                <a:tc>
                  <a:txBody>
                    <a:bodyPr/>
                    <a:lstStyle/>
                    <a:p>
                      <a:r>
                        <a:rPr sz="1400"/>
                        <a:t>Master’s/PhD in Data Science</a:t>
                      </a:r>
                    </a:p>
                  </a:txBody>
                  <a:tcPr/>
                </a:tc>
                <a:tc>
                  <a:txBody>
                    <a:bodyPr/>
                    <a:lstStyle/>
                    <a:p>
                      <a:r>
                        <a:rPr sz="1400"/>
                        <a:t>Bachelor’s in Data Science/Statistics</a:t>
                      </a:r>
                    </a:p>
                  </a:txBody>
                  <a:tcPr/>
                </a:tc>
                <a:tc>
                  <a:txBody>
                    <a:bodyPr/>
                    <a:lstStyle/>
                    <a:p>
                      <a:r>
                        <a:rPr sz="1400" dirty="0"/>
                        <a:t>Bachelor’s in Business, Economics</a:t>
                      </a:r>
                    </a:p>
                  </a:txBody>
                  <a:tcPr/>
                </a:tc>
                <a:extLst>
                  <a:ext uri="{0D108BD9-81ED-4DB2-BD59-A6C34878D82A}">
                    <a16:rowId xmlns:a16="http://schemas.microsoft.com/office/drawing/2014/main" val="10007"/>
                  </a:ext>
                </a:extLst>
              </a:tr>
              <a:tr h="521110">
                <a:tc>
                  <a:txBody>
                    <a:bodyPr/>
                    <a:lstStyle/>
                    <a:p>
                      <a:r>
                        <a:rPr sz="1400"/>
                        <a:t>Industries</a:t>
                      </a:r>
                    </a:p>
                  </a:txBody>
                  <a:tcPr/>
                </a:tc>
                <a:tc>
                  <a:txBody>
                    <a:bodyPr/>
                    <a:lstStyle/>
                    <a:p>
                      <a:r>
                        <a:rPr sz="1400"/>
                        <a:t>AI, Healthcare, Finance, Tech</a:t>
                      </a:r>
                    </a:p>
                  </a:txBody>
                  <a:tcPr/>
                </a:tc>
                <a:tc>
                  <a:txBody>
                    <a:bodyPr/>
                    <a:lstStyle/>
                    <a:p>
                      <a:r>
                        <a:rPr sz="1400"/>
                        <a:t>Retail, Banking, IT, Marketing</a:t>
                      </a:r>
                    </a:p>
                  </a:txBody>
                  <a:tcPr/>
                </a:tc>
                <a:tc>
                  <a:txBody>
                    <a:bodyPr/>
                    <a:lstStyle/>
                    <a:p>
                      <a:r>
                        <a:rPr sz="1400" dirty="0"/>
                        <a:t>Consulting, Finance, Product Management</a:t>
                      </a:r>
                    </a:p>
                  </a:txBody>
                  <a:tcPr/>
                </a:tc>
                <a:extLst>
                  <a:ext uri="{0D108BD9-81ED-4DB2-BD59-A6C34878D82A}">
                    <a16:rowId xmlns:a16="http://schemas.microsoft.com/office/drawing/2014/main" val="10008"/>
                  </a:ext>
                </a:extLst>
              </a:tr>
              <a:tr h="560439">
                <a:tc>
                  <a:txBody>
                    <a:bodyPr/>
                    <a:lstStyle/>
                    <a:p>
                      <a:r>
                        <a:rPr sz="1400"/>
                        <a:t>Career Path</a:t>
                      </a:r>
                    </a:p>
                  </a:txBody>
                  <a:tcPr/>
                </a:tc>
                <a:tc>
                  <a:txBody>
                    <a:bodyPr/>
                    <a:lstStyle/>
                    <a:p>
                      <a:r>
                        <a:rPr sz="1400"/>
                        <a:t>ML Engineer, Chief Data Scientist</a:t>
                      </a:r>
                    </a:p>
                  </a:txBody>
                  <a:tcPr/>
                </a:tc>
                <a:tc>
                  <a:txBody>
                    <a:bodyPr/>
                    <a:lstStyle/>
                    <a:p>
                      <a:r>
                        <a:rPr sz="1400"/>
                        <a:t>BI Analyst, Data Engineer, Data Scientist</a:t>
                      </a:r>
                    </a:p>
                  </a:txBody>
                  <a:tcPr/>
                </a:tc>
                <a:tc>
                  <a:txBody>
                    <a:bodyPr/>
                    <a:lstStyle/>
                    <a:p>
                      <a:r>
                        <a:rPr sz="1400"/>
                        <a:t>Product Manager, Business Consultant</a:t>
                      </a:r>
                    </a:p>
                  </a:txBody>
                  <a:tcPr/>
                </a:tc>
                <a:extLst>
                  <a:ext uri="{0D108BD9-81ED-4DB2-BD59-A6C34878D82A}">
                    <a16:rowId xmlns:a16="http://schemas.microsoft.com/office/drawing/2014/main" val="10009"/>
                  </a:ext>
                </a:extLst>
              </a:tr>
              <a:tr h="336263">
                <a:tc>
                  <a:txBody>
                    <a:bodyPr/>
                    <a:lstStyle/>
                    <a:p>
                      <a:endParaRPr sz="1400" dirty="0"/>
                    </a:p>
                  </a:txBody>
                  <a:tcPr/>
                </a:tc>
                <a:tc>
                  <a:txBody>
                    <a:bodyPr/>
                    <a:lstStyle/>
                    <a:p>
                      <a:endParaRPr sz="1400" dirty="0"/>
                    </a:p>
                  </a:txBody>
                  <a:tcPr/>
                </a:tc>
                <a:tc>
                  <a:txBody>
                    <a:bodyPr/>
                    <a:lstStyle/>
                    <a:p>
                      <a:endParaRPr sz="1400"/>
                    </a:p>
                  </a:txBody>
                  <a:tcPr/>
                </a:tc>
                <a:tc>
                  <a:txBody>
                    <a:bodyPr/>
                    <a:lstStyle/>
                    <a:p>
                      <a:endParaRPr sz="1400"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lstStyle/>
          <a:p>
            <a:r>
              <a:rPr lang="en-US" dirty="0"/>
              <a:t>Types of Data </a:t>
            </a:r>
          </a:p>
          <a:p>
            <a:r>
              <a:rPr lang="en-US" sz="2000" dirty="0"/>
              <a:t>https://jeremyronk.wordpress.com/2014/09/01/structured-semi-structured-and-unstructured-data/</a:t>
            </a:r>
          </a:p>
          <a:p>
            <a:endParaRPr lang="en-US" dirty="0"/>
          </a:p>
        </p:txBody>
      </p:sp>
      <p:pic>
        <p:nvPicPr>
          <p:cNvPr id="5" name="Picture 4">
            <a:extLst>
              <a:ext uri="{FF2B5EF4-FFF2-40B4-BE49-F238E27FC236}">
                <a16:creationId xmlns:a16="http://schemas.microsoft.com/office/drawing/2014/main" id="{74347515-EA01-47A2-9A67-191E21ED2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51" y="2683717"/>
            <a:ext cx="7886701" cy="3043189"/>
          </a:xfrm>
          <a:prstGeom prst="rect">
            <a:avLst/>
          </a:prstGeom>
        </p:spPr>
      </p:pic>
    </p:spTree>
    <p:extLst>
      <p:ext uri="{BB962C8B-B14F-4D97-AF65-F5344CB8AC3E}">
        <p14:creationId xmlns:p14="http://schemas.microsoft.com/office/powerpoint/2010/main" val="11863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F4D3-99C9-5936-2D0B-DCC6190DAA0C}"/>
              </a:ext>
            </a:extLst>
          </p:cNvPr>
          <p:cNvSpPr>
            <a:spLocks noGrp="1"/>
          </p:cNvSpPr>
          <p:nvPr>
            <p:ph type="title"/>
          </p:nvPr>
        </p:nvSpPr>
        <p:spPr/>
        <p:txBody>
          <a:bodyPr/>
          <a:lstStyle/>
          <a:p>
            <a:r>
              <a:rPr lang="en-US" dirty="0"/>
              <a:t>Comparison of Types of Data</a:t>
            </a:r>
            <a:endParaRPr lang="en-IN" dirty="0"/>
          </a:p>
        </p:txBody>
      </p:sp>
      <p:sp>
        <p:nvSpPr>
          <p:cNvPr id="3" name="Content Placeholder 2">
            <a:extLst>
              <a:ext uri="{FF2B5EF4-FFF2-40B4-BE49-F238E27FC236}">
                <a16:creationId xmlns:a16="http://schemas.microsoft.com/office/drawing/2014/main" id="{809EC4CE-A207-701F-7906-1C62AF98F8E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8AA592D-00E9-C1EB-6E4C-DD39C740FEE6}"/>
              </a:ext>
            </a:extLst>
          </p:cNvPr>
          <p:cNvPicPr>
            <a:picLocks noChangeAspect="1"/>
          </p:cNvPicPr>
          <p:nvPr/>
        </p:nvPicPr>
        <p:blipFill>
          <a:blip r:embed="rId2"/>
          <a:stretch>
            <a:fillRect/>
          </a:stretch>
        </p:blipFill>
        <p:spPr>
          <a:xfrm>
            <a:off x="362510" y="1417638"/>
            <a:ext cx="8324289" cy="5150287"/>
          </a:xfrm>
          <a:prstGeom prst="rect">
            <a:avLst/>
          </a:prstGeom>
        </p:spPr>
      </p:pic>
    </p:spTree>
    <p:extLst>
      <p:ext uri="{BB962C8B-B14F-4D97-AF65-F5344CB8AC3E}">
        <p14:creationId xmlns:p14="http://schemas.microsoft.com/office/powerpoint/2010/main" val="418478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70000" lnSpcReduction="20000"/>
          </a:bodyPr>
          <a:lstStyle/>
          <a:p>
            <a:r>
              <a:rPr lang="en-US" dirty="0">
                <a:solidFill>
                  <a:srgbClr val="FF0000"/>
                </a:solidFill>
              </a:rPr>
              <a:t>Need for data science</a:t>
            </a:r>
          </a:p>
          <a:p>
            <a:r>
              <a:rPr lang="en-US" dirty="0"/>
              <a:t>This data is generated from different sources like financial logs, text files, multimedia forms, sensors, and instruments. </a:t>
            </a:r>
          </a:p>
          <a:p>
            <a:r>
              <a:rPr lang="en-US" dirty="0"/>
              <a:t>Source - https://www.edureka.co/blog/what-is-data-science/</a:t>
            </a:r>
          </a:p>
          <a:p>
            <a:r>
              <a:rPr lang="en-US" dirty="0"/>
              <a:t>Simple BI tools are not capable of processing this huge volume and variety of data. </a:t>
            </a:r>
          </a:p>
          <a:p>
            <a:r>
              <a:rPr lang="en-US" dirty="0"/>
              <a:t>This is why we need more complex and advanced analytical tools and algorithms for processing, analyzing and drawing meaningful insights out of it.</a:t>
            </a:r>
          </a:p>
          <a:p>
            <a:r>
              <a:rPr lang="en-US" dirty="0">
                <a:hlinkClick r:id="rId2"/>
              </a:rPr>
              <a:t>https://www.geeksforgeeks.org/difference-between-structured-semi-structured-and-unstructured-data/</a:t>
            </a:r>
            <a:endParaRPr lang="en-US" dirty="0"/>
          </a:p>
          <a:p>
            <a:r>
              <a:rPr lang="en-US" dirty="0"/>
              <a:t>https://www.w3trainingschool.com/structured-semi-structured-unstructured-data</a:t>
            </a:r>
          </a:p>
        </p:txBody>
      </p:sp>
    </p:spTree>
    <p:extLst>
      <p:ext uri="{BB962C8B-B14F-4D97-AF65-F5344CB8AC3E}">
        <p14:creationId xmlns:p14="http://schemas.microsoft.com/office/powerpoint/2010/main" val="3231706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1975</Words>
  <Application>Microsoft Office PowerPoint</Application>
  <PresentationFormat>On-screen Show (4:3)</PresentationFormat>
  <Paragraphs>148</Paragraphs>
  <Slides>25</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9" baseType="lpstr">
      <vt:lpstr>Arial</vt:lpstr>
      <vt:lpstr>Calibri</vt:lpstr>
      <vt:lpstr>Office Theme</vt:lpstr>
      <vt:lpstr>Acrobat Document</vt:lpstr>
      <vt:lpstr>Exploratory Data Analysis (EDA) for Machine Learning</vt:lpstr>
      <vt:lpstr>PowerPoint Presentation</vt:lpstr>
      <vt:lpstr>Introduction</vt:lpstr>
      <vt:lpstr>Exploratory Data Analysis (EDA)</vt:lpstr>
      <vt:lpstr>Data Science</vt:lpstr>
      <vt:lpstr>Role Comparison</vt:lpstr>
      <vt:lpstr>Data Science</vt:lpstr>
      <vt:lpstr>Comparison of Types of Data</vt:lpstr>
      <vt:lpstr>Data Science</vt:lpstr>
      <vt:lpstr>Data Science</vt:lpstr>
      <vt:lpstr>Data Science </vt:lpstr>
      <vt:lpstr>Data Science </vt:lpstr>
      <vt:lpstr>Data Science </vt:lpstr>
      <vt:lpstr>Data Science </vt:lpstr>
      <vt:lpstr>Python Data Science </vt:lpstr>
      <vt:lpstr>Python Data Science </vt:lpstr>
      <vt:lpstr>PANDAS</vt:lpstr>
      <vt:lpstr>PANDAS-Cheat Sheet</vt:lpstr>
      <vt:lpstr>Data wrangling</vt:lpstr>
      <vt:lpstr>NumPy</vt:lpstr>
      <vt:lpstr>NumPy-Cheat Sheet</vt:lpstr>
      <vt:lpstr>MatplobLib</vt:lpstr>
      <vt:lpstr>MatplobLib-Cheat Sheet</vt:lpstr>
      <vt:lpstr>Conclusion</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lenovo</dc:creator>
  <cp:keywords/>
  <dc:description>generated using python-pptx</dc:description>
  <cp:lastModifiedBy>raghu prasad konandur</cp:lastModifiedBy>
  <cp:revision>24</cp:revision>
  <dcterms:created xsi:type="dcterms:W3CDTF">2013-01-27T09:14:16Z</dcterms:created>
  <dcterms:modified xsi:type="dcterms:W3CDTF">2025-02-12T23:57:48Z</dcterms:modified>
  <cp:category/>
</cp:coreProperties>
</file>