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7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65" r:id="rId14"/>
    <p:sldId id="271" r:id="rId15"/>
    <p:sldId id="272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4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9524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98440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8224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30016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6546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37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16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5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3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7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0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4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3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9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3140" y="489397"/>
            <a:ext cx="8825658" cy="5937161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DART Programming Language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Krishna Teja Swarna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26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550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209" y="352022"/>
            <a:ext cx="8915399" cy="5881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382593" y="2975018"/>
            <a:ext cx="9530365" cy="4230711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5600" dirty="0" smtClean="0"/>
              <a:t>The</a:t>
            </a:r>
            <a:r>
              <a:rPr lang="en-US" sz="5600" dirty="0"/>
              <a:t> </a:t>
            </a:r>
            <a:r>
              <a:rPr lang="en-US" sz="5600" b="1" dirty="0"/>
              <a:t>for</a:t>
            </a:r>
            <a:r>
              <a:rPr lang="en-US" sz="5600" dirty="0"/>
              <a:t> loop executes the code block for a specified number of times</a:t>
            </a:r>
            <a:r>
              <a:rPr lang="en-US" sz="5600" dirty="0" smtClean="0"/>
              <a:t>.</a:t>
            </a:r>
          </a:p>
          <a:p>
            <a:r>
              <a:rPr lang="en-US" sz="5600" b="1" u="sng" dirty="0" smtClean="0"/>
              <a:t>Syntax</a:t>
            </a:r>
            <a:r>
              <a:rPr lang="en-US" sz="5600" dirty="0" smtClean="0"/>
              <a:t>:   for ( </a:t>
            </a:r>
            <a:r>
              <a:rPr lang="en-US" sz="5600" dirty="0" err="1" smtClean="0"/>
              <a:t>initial_count_value</a:t>
            </a:r>
            <a:r>
              <a:rPr lang="en-US" sz="5600" dirty="0" smtClean="0"/>
              <a:t>, termination condition, step) {</a:t>
            </a:r>
          </a:p>
          <a:p>
            <a:r>
              <a:rPr lang="en-US" sz="5600" dirty="0"/>
              <a:t>	 </a:t>
            </a:r>
            <a:r>
              <a:rPr lang="en-US" sz="5600" dirty="0" smtClean="0"/>
              <a:t> 		//statements</a:t>
            </a:r>
          </a:p>
          <a:p>
            <a:r>
              <a:rPr lang="en-US" sz="5600" dirty="0"/>
              <a:t>	</a:t>
            </a:r>
            <a:r>
              <a:rPr lang="en-US" sz="5600" dirty="0" smtClean="0"/>
              <a:t>	}</a:t>
            </a:r>
          </a:p>
          <a:p>
            <a:r>
              <a:rPr lang="en-US" sz="5600" b="1" u="sng" dirty="0" smtClean="0"/>
              <a:t>Example:</a:t>
            </a:r>
          </a:p>
          <a:p>
            <a:r>
              <a:rPr lang="en-US" sz="5600" dirty="0"/>
              <a:t>	</a:t>
            </a:r>
            <a:r>
              <a:rPr lang="en-US" sz="5600" dirty="0" smtClean="0"/>
              <a:t>void main() {</a:t>
            </a:r>
          </a:p>
          <a:p>
            <a:r>
              <a:rPr lang="en-US" sz="5600" dirty="0"/>
              <a:t>	</a:t>
            </a:r>
            <a:r>
              <a:rPr lang="en-US" sz="5600" dirty="0" smtClean="0"/>
              <a:t>	</a:t>
            </a:r>
            <a:r>
              <a:rPr lang="en-US" sz="5600" dirty="0" err="1" smtClean="0"/>
              <a:t>var</a:t>
            </a:r>
            <a:r>
              <a:rPr lang="en-US" sz="5600" dirty="0" smtClean="0"/>
              <a:t> </a:t>
            </a:r>
            <a:r>
              <a:rPr lang="en-US" sz="5600" dirty="0" err="1" smtClean="0"/>
              <a:t>num</a:t>
            </a:r>
            <a:r>
              <a:rPr lang="en-US" sz="5600" dirty="0" smtClean="0"/>
              <a:t> = 5;</a:t>
            </a:r>
          </a:p>
          <a:p>
            <a:r>
              <a:rPr lang="en-US" sz="5600" dirty="0"/>
              <a:t>	</a:t>
            </a:r>
            <a:r>
              <a:rPr lang="en-US" sz="5600" dirty="0" smtClean="0"/>
              <a:t>	</a:t>
            </a:r>
            <a:r>
              <a:rPr lang="en-US" sz="5600" dirty="0" err="1" smtClean="0"/>
              <a:t>var</a:t>
            </a:r>
            <a:r>
              <a:rPr lang="en-US" sz="5600" dirty="0" smtClean="0"/>
              <a:t> factorial = 1;</a:t>
            </a:r>
          </a:p>
          <a:p>
            <a:r>
              <a:rPr lang="en-US" sz="5600" dirty="0"/>
              <a:t>	</a:t>
            </a:r>
            <a:r>
              <a:rPr lang="en-US" sz="5600" dirty="0" smtClean="0"/>
              <a:t>	for( </a:t>
            </a:r>
            <a:r>
              <a:rPr lang="en-US" sz="5600" dirty="0" err="1" smtClean="0"/>
              <a:t>var</a:t>
            </a:r>
            <a:r>
              <a:rPr lang="en-US" sz="5600" dirty="0" smtClean="0"/>
              <a:t> I = </a:t>
            </a:r>
            <a:r>
              <a:rPr lang="en-US" sz="5600" dirty="0" err="1" smtClean="0"/>
              <a:t>num</a:t>
            </a:r>
            <a:r>
              <a:rPr lang="en-US" sz="5600" dirty="0" smtClean="0"/>
              <a:t>; I &gt;= 1; </a:t>
            </a:r>
            <a:r>
              <a:rPr lang="en-US" sz="5600" dirty="0" err="1" smtClean="0"/>
              <a:t>i</a:t>
            </a:r>
            <a:r>
              <a:rPr lang="en-US" sz="5600" smtClean="0"/>
              <a:t>--) </a:t>
            </a:r>
            <a:r>
              <a:rPr lang="en-US" sz="5600" dirty="0" smtClean="0"/>
              <a:t>{</a:t>
            </a:r>
          </a:p>
          <a:p>
            <a:r>
              <a:rPr lang="en-US" sz="5600" dirty="0"/>
              <a:t>	</a:t>
            </a:r>
            <a:r>
              <a:rPr lang="en-US" sz="5600" dirty="0" smtClean="0"/>
              <a:t>	factorial *= 1;</a:t>
            </a:r>
          </a:p>
          <a:p>
            <a:r>
              <a:rPr lang="en-US" sz="5600" dirty="0"/>
              <a:t>	</a:t>
            </a:r>
            <a:r>
              <a:rPr lang="en-US" sz="5600" dirty="0" smtClean="0"/>
              <a:t>	}</a:t>
            </a:r>
          </a:p>
          <a:p>
            <a:r>
              <a:rPr lang="en-US" sz="5600" dirty="0"/>
              <a:t>	</a:t>
            </a:r>
            <a:r>
              <a:rPr lang="en-US" sz="5600" dirty="0" smtClean="0"/>
              <a:t>	print(factorial);</a:t>
            </a:r>
          </a:p>
          <a:p>
            <a:r>
              <a:rPr lang="en-US" sz="5600" dirty="0"/>
              <a:t>	 </a:t>
            </a:r>
            <a:r>
              <a:rPr lang="en-US" sz="5600" dirty="0" smtClean="0"/>
              <a:t>       }</a:t>
            </a:r>
          </a:p>
          <a:p>
            <a:endParaRPr lang="en-US" sz="5600" dirty="0" smtClean="0"/>
          </a:p>
          <a:p>
            <a:endParaRPr lang="en-US" sz="5600" dirty="0" smtClean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/>
              <a:t>	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464" y="120203"/>
            <a:ext cx="4856163" cy="2755900"/>
          </a:xfrm>
        </p:spPr>
      </p:pic>
    </p:spTree>
    <p:extLst>
      <p:ext uri="{BB962C8B-B14F-4D97-AF65-F5344CB8AC3E}">
        <p14:creationId xmlns:p14="http://schemas.microsoft.com/office/powerpoint/2010/main" val="76532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344514" y="734096"/>
            <a:ext cx="8915400" cy="5898524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while</a:t>
            </a:r>
            <a:r>
              <a:rPr lang="en-US" dirty="0"/>
              <a:t> loop executes the instructions each time the condition specified evaluates to true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u="sng" dirty="0" smtClean="0"/>
              <a:t>Syntax: </a:t>
            </a:r>
            <a:r>
              <a:rPr lang="en-US" dirty="0" smtClean="0"/>
              <a:t>While (expression)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//statements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u="sng" dirty="0" smtClean="0"/>
              <a:t>Example: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void main()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= 5;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var</a:t>
            </a:r>
            <a:r>
              <a:rPr lang="en-US" dirty="0" smtClean="0"/>
              <a:t> factorial = 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while(</a:t>
            </a:r>
            <a:r>
              <a:rPr lang="en-US" dirty="0" err="1" smtClean="0"/>
              <a:t>num</a:t>
            </a:r>
            <a:r>
              <a:rPr lang="en-US" dirty="0" smtClean="0"/>
              <a:t>&gt;=1)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factorial = factorial*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dirty="0" err="1" smtClean="0"/>
              <a:t>num</a:t>
            </a:r>
            <a:r>
              <a:rPr lang="en-US" dirty="0" smtClean="0"/>
              <a:t> --;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print(“The factorial is ${factorial}”);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9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69701"/>
            <a:ext cx="8915400" cy="5988676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do…while</a:t>
            </a:r>
            <a:r>
              <a:rPr lang="en-US" dirty="0" smtClean="0"/>
              <a:t> loop is </a:t>
            </a:r>
            <a:r>
              <a:rPr lang="en-US" dirty="0"/>
              <a:t>similar to while </a:t>
            </a:r>
            <a:r>
              <a:rPr lang="en-US" dirty="0" smtClean="0"/>
              <a:t>loop except </a:t>
            </a:r>
            <a:r>
              <a:rPr lang="en-US" dirty="0"/>
              <a:t>that the condition is checked after the statements are </a:t>
            </a:r>
            <a:r>
              <a:rPr lang="en-US" dirty="0" smtClean="0"/>
              <a:t>executed.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	</a:t>
            </a:r>
            <a:r>
              <a:rPr lang="en-US" b="1" u="sng" dirty="0" smtClean="0"/>
              <a:t>Syntax: </a:t>
            </a:r>
            <a:r>
              <a:rPr lang="en-US" dirty="0" smtClean="0"/>
              <a:t>do {</a:t>
            </a:r>
          </a:p>
          <a:p>
            <a:pPr marL="457200" lvl="1" indent="0">
              <a:buNone/>
            </a:pPr>
            <a:r>
              <a:rPr lang="en-US" dirty="0" smtClean="0"/>
              <a:t>			// statements to be executed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		      } while(expression);</a:t>
            </a:r>
          </a:p>
          <a:p>
            <a:pPr marL="457200" lvl="1" indent="0">
              <a:buNone/>
            </a:pPr>
            <a:r>
              <a:rPr lang="en-US" b="1" u="sng" dirty="0" smtClean="0"/>
              <a:t>Example: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void main()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var</a:t>
            </a:r>
            <a:r>
              <a:rPr lang="en-US" dirty="0" smtClean="0"/>
              <a:t> n =10;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do {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				print(n);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n--;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}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while(n&gt;=0);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  }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0238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497" y="508200"/>
            <a:ext cx="8911687" cy="5993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784" y="1513268"/>
            <a:ext cx="8915400" cy="53447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Dart </a:t>
            </a:r>
            <a:r>
              <a:rPr lang="en-US" dirty="0" smtClean="0"/>
              <a:t>has similar function implementation to </a:t>
            </a:r>
            <a:r>
              <a:rPr lang="en-US" dirty="0"/>
              <a:t>languages such as Java and C</a:t>
            </a:r>
            <a:r>
              <a:rPr lang="en-US" dirty="0" smtClean="0"/>
              <a:t>#.</a:t>
            </a:r>
          </a:p>
          <a:p>
            <a:pPr lvl="0" fontAlgn="base">
              <a:lnSpc>
                <a:spcPct val="150000"/>
              </a:lnSpc>
            </a:pPr>
            <a:r>
              <a:rPr lang="en-US" dirty="0"/>
              <a:t>For functions that contain just one expression, w</a:t>
            </a:r>
            <a:r>
              <a:rPr lang="en-US" dirty="0" smtClean="0"/>
              <a:t>e </a:t>
            </a:r>
            <a:r>
              <a:rPr lang="en-US" dirty="0"/>
              <a:t>can use a shorthand syntax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The syntax of the short hand function is: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i="1" dirty="0" smtClean="0"/>
              <a:t>Function_name</a:t>
            </a:r>
            <a:r>
              <a:rPr lang="en-US" b="1" i="1" dirty="0"/>
              <a:t>()</a:t>
            </a:r>
            <a:r>
              <a:rPr lang="en-US" dirty="0"/>
              <a:t> =&gt; </a:t>
            </a:r>
            <a:r>
              <a:rPr lang="en-US" b="1" i="1" dirty="0" smtClean="0"/>
              <a:t>expression</a:t>
            </a:r>
            <a:r>
              <a:rPr lang="en-US" dirty="0" smtClean="0"/>
              <a:t>;</a:t>
            </a:r>
          </a:p>
          <a:p>
            <a:pPr lvl="0" fontAlgn="base">
              <a:lnSpc>
                <a:spcPct val="150000"/>
              </a:lnSpc>
            </a:pPr>
            <a:endParaRPr lang="en-US" dirty="0" smtClean="0"/>
          </a:p>
          <a:p>
            <a:pPr lvl="0" fontAlgn="base">
              <a:lnSpc>
                <a:spcPct val="150000"/>
              </a:lnSpc>
            </a:pPr>
            <a:r>
              <a:rPr lang="en-US" dirty="0"/>
              <a:t>Only an expression, not a statement, can appear between arrow (=&gt;) and semicolon (;). For example, you can’t put an if statement there, but you can use a conditional expression.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9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5010" y="714262"/>
            <a:ext cx="4082602" cy="586504"/>
          </a:xfrm>
        </p:spPr>
        <p:txBody>
          <a:bodyPr>
            <a:no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Example of Functions: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1398" y="260540"/>
            <a:ext cx="5769734" cy="6597460"/>
          </a:xfrm>
        </p:spPr>
        <p:txBody>
          <a:bodyPr>
            <a:noAutofit/>
          </a:bodyPr>
          <a:lstStyle/>
          <a:p>
            <a:r>
              <a:rPr lang="en-US" sz="1600" dirty="0">
                <a:latin typeface="+mj-lt"/>
                <a:cs typeface="Times New Roman" panose="02020603050405020304" pitchFamily="18" charset="0"/>
              </a:rPr>
              <a:t>// A simple function definition</a:t>
            </a:r>
          </a:p>
          <a:p>
            <a:pPr marL="0" indent="0">
              <a:buNone/>
            </a:pP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	yell(</a:t>
            </a:r>
            <a:r>
              <a:rPr lang="en-US" sz="1600" dirty="0" err="1" smtClean="0">
                <a:latin typeface="+mj-lt"/>
                <a:cs typeface="Times New Roman" panose="02020603050405020304" pitchFamily="18" charset="0"/>
              </a:rPr>
              <a:t>str</a:t>
            </a: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) =&gt; </a:t>
            </a:r>
            <a:r>
              <a:rPr lang="en-US" sz="1600" dirty="0" err="1" smtClean="0">
                <a:latin typeface="+mj-lt"/>
                <a:cs typeface="Times New Roman" panose="02020603050405020304" pitchFamily="18" charset="0"/>
              </a:rPr>
              <a:t>str.toUpperCase</a:t>
            </a: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();							</a:t>
            </a:r>
          </a:p>
          <a:p>
            <a:pPr marL="0" indent="0">
              <a:buNone/>
            </a:pP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	// 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Functions can have type annotations</a:t>
            </a:r>
          </a:p>
          <a:p>
            <a:pPr marL="0" indent="0">
              <a:buNone/>
            </a:pP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	List 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lines(String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str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	  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return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str.split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('\n');</a:t>
            </a:r>
          </a:p>
          <a:p>
            <a:pPr marL="0" indent="0">
              <a:buNone/>
            </a:pP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	}</a:t>
            </a:r>
          </a:p>
          <a:p>
            <a:pPr marL="0" indent="0">
              <a:buNone/>
            </a:pP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	main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latin typeface="+mj-lt"/>
                <a:cs typeface="Times New Roman" panose="02020603050405020304" pitchFamily="18" charset="0"/>
              </a:rPr>
              <a:t>var</a:t>
            </a: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poemLines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= lines(poem);</a:t>
            </a:r>
          </a:p>
          <a:p>
            <a:pPr marL="0" indent="0">
              <a:buNone/>
            </a:pP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	print(yell(</a:t>
            </a:r>
            <a:r>
              <a:rPr lang="en-US" sz="1600" dirty="0" err="1" smtClean="0">
                <a:latin typeface="+mj-lt"/>
                <a:cs typeface="Times New Roman" panose="02020603050405020304" pitchFamily="18" charset="0"/>
              </a:rPr>
              <a:t>poemLines.first</a:t>
            </a: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));</a:t>
            </a:r>
          </a:p>
          <a:p>
            <a:pPr marL="0" indent="0">
              <a:buNone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// functions are first-class</a:t>
            </a:r>
          </a:p>
          <a:p>
            <a:pPr marL="0" indent="0">
              <a:buNone/>
            </a:pP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	 </a:t>
            </a: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latin typeface="+mj-lt"/>
                <a:cs typeface="Times New Roman" panose="02020603050405020304" pitchFamily="18" charset="0"/>
              </a:rPr>
              <a:t>var</a:t>
            </a: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whisper = (String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str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) =&gt;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str.toLowerCase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	 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print(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poemLines.map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(whisper).last</a:t>
            </a: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	}</a:t>
            </a:r>
          </a:p>
          <a:p>
            <a:pPr marL="0" indent="0">
              <a:buNone/>
            </a:pP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latin typeface="+mj-lt"/>
                <a:cs typeface="Times New Roman" panose="02020603050405020304" pitchFamily="18" charset="0"/>
              </a:rPr>
              <a:t>const</a:t>
            </a: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poem = '''</a:t>
            </a:r>
          </a:p>
          <a:p>
            <a:pPr marL="0" indent="0">
              <a:buNone/>
            </a:pP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wren</a:t>
            </a:r>
          </a:p>
          <a:p>
            <a:pPr marL="0" indent="0">
              <a:buNone/>
            </a:pP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	Earns 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his living</a:t>
            </a:r>
          </a:p>
          <a:p>
            <a:pPr marL="0" indent="0">
              <a:buNone/>
            </a:pP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	Noiselessly.''';</a:t>
            </a:r>
          </a:p>
        </p:txBody>
      </p:sp>
    </p:spTree>
    <p:extLst>
      <p:ext uri="{BB962C8B-B14F-4D97-AF65-F5344CB8AC3E}">
        <p14:creationId xmlns:p14="http://schemas.microsoft.com/office/powerpoint/2010/main" val="99859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982" y="598353"/>
            <a:ext cx="8911687" cy="676656"/>
          </a:xfrm>
        </p:spPr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982" y="1721476"/>
            <a:ext cx="8915400" cy="3777622"/>
          </a:xfrm>
        </p:spPr>
        <p:txBody>
          <a:bodyPr/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Output:$ dart functions.dart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		     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  THE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WREN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		    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noiselessly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320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829" y="437882"/>
            <a:ext cx="8911687" cy="940158"/>
          </a:xfrm>
        </p:spPr>
        <p:txBody>
          <a:bodyPr/>
          <a:lstStyle/>
          <a:p>
            <a:r>
              <a:rPr lang="en-US" dirty="0" smtClean="0"/>
              <a:t>Encapsulation &amp;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8148" y="1609860"/>
            <a:ext cx="8915400" cy="50871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Dart introduces its own library based encapsulation model.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In </a:t>
            </a:r>
            <a:r>
              <a:rPr lang="en-US" dirty="0" smtClean="0"/>
              <a:t>Dart </a:t>
            </a:r>
            <a:r>
              <a:rPr lang="en-US" dirty="0"/>
              <a:t>there is no need to encapsulate class field, instead we do the encapsulation with getters and setters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Dart </a:t>
            </a:r>
            <a:r>
              <a:rPr lang="en-US" dirty="0"/>
              <a:t>supports single inheritance on a class-by-class basis, which indicates that it can </a:t>
            </a:r>
            <a:r>
              <a:rPr lang="en-US" dirty="0" smtClean="0"/>
              <a:t>inherit properties from only one </a:t>
            </a:r>
            <a:r>
              <a:rPr lang="en-US" dirty="0"/>
              <a:t>class at a time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Dart </a:t>
            </a:r>
            <a:r>
              <a:rPr lang="en-US" dirty="0"/>
              <a:t>implements inheritance with the “extends” keyword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9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466" y="546837"/>
            <a:ext cx="8911687" cy="779687"/>
          </a:xfrm>
        </p:spPr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466" y="1648495"/>
            <a:ext cx="8915400" cy="45074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DART is </a:t>
            </a:r>
            <a:r>
              <a:rPr lang="en-US" dirty="0" smtClean="0"/>
              <a:t>mainly </a:t>
            </a:r>
            <a:r>
              <a:rPr lang="en-US" dirty="0"/>
              <a:t>used to build single page web </a:t>
            </a:r>
            <a:r>
              <a:rPr lang="en-US" dirty="0" smtClean="0"/>
              <a:t>applications like </a:t>
            </a:r>
            <a:r>
              <a:rPr lang="en-US" dirty="0"/>
              <a:t>Gmail, Google Maps, and Google Instant Search </a:t>
            </a:r>
            <a:r>
              <a:rPr lang="en-US" dirty="0" smtClean="0"/>
              <a:t>etc.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Chrome Dev Editor- An open source IDE for developing Chrome packaged apps as well as Dart web apps.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/>
              <a:t>Soundtrap - It is a web application used for recording music with your browser is built with Dart.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Blossom – It is an agile project management tool built with Dart.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Google internal tool for marketing</a:t>
            </a:r>
            <a:r>
              <a:rPr lang="en-US" b="1" dirty="0"/>
              <a:t> - </a:t>
            </a:r>
            <a:r>
              <a:rPr lang="en-US" dirty="0"/>
              <a:t>Built with AngularDart.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0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133" y="611231"/>
            <a:ext cx="8911687" cy="1280890"/>
          </a:xfrm>
        </p:spPr>
        <p:txBody>
          <a:bodyPr/>
          <a:lstStyle/>
          <a:p>
            <a:r>
              <a:rPr lang="en-US" dirty="0" smtClean="0"/>
              <a:t>What is Dart?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087" y="1892121"/>
            <a:ext cx="8915400" cy="443015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Dart is an object oriented language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Dart is an open source and </a:t>
            </a:r>
            <a:r>
              <a:rPr lang="en-US" dirty="0"/>
              <a:t>scalable programming language with many </a:t>
            </a:r>
            <a:r>
              <a:rPr lang="en-US" dirty="0" smtClean="0"/>
              <a:t>built-in libraries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Useful for developing web, server and mobile applications</a:t>
            </a:r>
          </a:p>
          <a:p>
            <a:pPr>
              <a:lnSpc>
                <a:spcPct val="200000"/>
              </a:lnSpc>
            </a:pPr>
            <a:r>
              <a:rPr lang="en-US" dirty="0"/>
              <a:t>optionally typed, and single threaded programming language.</a:t>
            </a:r>
          </a:p>
          <a:p>
            <a:pPr>
              <a:lnSpc>
                <a:spcPct val="200000"/>
              </a:lnSpc>
            </a:pPr>
            <a:r>
              <a:rPr lang="en-US" dirty="0"/>
              <a:t>Similar to </a:t>
            </a:r>
            <a:r>
              <a:rPr lang="en-US" dirty="0" smtClean="0"/>
              <a:t>other OOP languages it </a:t>
            </a:r>
            <a:r>
              <a:rPr lang="en-US" dirty="0"/>
              <a:t>supports classes, objects and methods.</a:t>
            </a:r>
            <a:endParaRPr lang="en-US" dirty="0" smtClean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0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6632" y="624110"/>
            <a:ext cx="9597980" cy="1280890"/>
          </a:xfrm>
        </p:spPr>
        <p:txBody>
          <a:bodyPr/>
          <a:lstStyle/>
          <a:p>
            <a:r>
              <a:rPr lang="en-US" dirty="0"/>
              <a:t>DART LANGUAGE: ORIGINS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6632" y="1599127"/>
            <a:ext cx="8915400" cy="5258873"/>
          </a:xfrm>
        </p:spPr>
        <p:txBody>
          <a:bodyPr/>
          <a:lstStyle/>
          <a:p>
            <a:pPr lvl="0" fontAlgn="base">
              <a:lnSpc>
                <a:spcPct val="150000"/>
              </a:lnSpc>
            </a:pPr>
            <a:r>
              <a:rPr lang="en-US" dirty="0" smtClean="0"/>
              <a:t>Developed by Google</a:t>
            </a:r>
          </a:p>
          <a:p>
            <a:pPr lvl="0" fontAlgn="base">
              <a:lnSpc>
                <a:spcPct val="150000"/>
              </a:lnSpc>
            </a:pPr>
            <a:r>
              <a:rPr lang="en-US" dirty="0" smtClean="0"/>
              <a:t>Dart </a:t>
            </a:r>
            <a:r>
              <a:rPr lang="en-US" dirty="0"/>
              <a:t>was unveiled at the GOTO conference in Aarhus, Denmark, October </a:t>
            </a:r>
            <a:r>
              <a:rPr lang="en-US" dirty="0" smtClean="0"/>
              <a:t>10, 2011.</a:t>
            </a:r>
          </a:p>
          <a:p>
            <a:pPr lvl="0" fontAlgn="base">
              <a:lnSpc>
                <a:spcPct val="150000"/>
              </a:lnSpc>
            </a:pPr>
            <a:r>
              <a:rPr lang="en-US" dirty="0" smtClean="0"/>
              <a:t>Founded by Lars Bak and Kasper Lund, </a:t>
            </a:r>
            <a:r>
              <a:rPr lang="en-US" dirty="0"/>
              <a:t>Legacy developers of V8 JavaScript Engine used in Chrome</a:t>
            </a:r>
            <a:endParaRPr lang="en-US" dirty="0" smtClean="0"/>
          </a:p>
          <a:p>
            <a:pPr fontAlgn="base">
              <a:lnSpc>
                <a:spcPct val="150000"/>
              </a:lnSpc>
            </a:pPr>
            <a:r>
              <a:rPr lang="en-US" dirty="0" smtClean="0"/>
              <a:t>The first version </a:t>
            </a:r>
            <a:r>
              <a:rPr lang="en-US" dirty="0"/>
              <a:t>Dart 1.0 was released on November 14, 2013</a:t>
            </a:r>
          </a:p>
          <a:p>
            <a:pPr lvl="0" fontAlgn="base">
              <a:lnSpc>
                <a:spcPct val="150000"/>
              </a:lnSpc>
            </a:pPr>
            <a:r>
              <a:rPr lang="en-US" dirty="0" smtClean="0"/>
              <a:t>Latest version (DART 2.2) </a:t>
            </a:r>
            <a:r>
              <a:rPr lang="en-US" dirty="0"/>
              <a:t>was released on February 26, 2019.</a:t>
            </a:r>
            <a:endParaRPr lang="en-US" dirty="0" smtClean="0"/>
          </a:p>
          <a:p>
            <a:pPr lvl="0" fontAlgn="base">
              <a:lnSpc>
                <a:spcPct val="150000"/>
              </a:lnSpc>
            </a:pPr>
            <a:endParaRPr lang="en-US" dirty="0" smtClean="0"/>
          </a:p>
          <a:p>
            <a:pPr lvl="0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6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375" y="624110"/>
            <a:ext cx="8911687" cy="1280890"/>
          </a:xfrm>
        </p:spPr>
        <p:txBody>
          <a:bodyPr/>
          <a:lstStyle/>
          <a:p>
            <a:r>
              <a:rPr lang="en-US" dirty="0"/>
              <a:t>DART LANGUAGE: INFLUENCES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240" y="1579808"/>
            <a:ext cx="8915400" cy="3777622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Object Model: Smalltalk </a:t>
            </a:r>
            <a:endParaRPr lang="en-US" dirty="0" smtClean="0"/>
          </a:p>
          <a:p>
            <a:pPr>
              <a:lnSpc>
                <a:spcPct val="250000"/>
              </a:lnSpc>
            </a:pPr>
            <a:r>
              <a:rPr lang="en-US" dirty="0"/>
              <a:t>Syntax: </a:t>
            </a:r>
            <a:r>
              <a:rPr lang="en-US" dirty="0" smtClean="0"/>
              <a:t>JavaScript, </a:t>
            </a:r>
            <a:r>
              <a:rPr lang="en-US" dirty="0"/>
              <a:t>Java, C#</a:t>
            </a:r>
          </a:p>
          <a:p>
            <a:pPr>
              <a:lnSpc>
                <a:spcPct val="250000"/>
              </a:lnSpc>
            </a:pPr>
            <a:r>
              <a:rPr lang="en-US" dirty="0"/>
              <a:t>Isolates: Erlang </a:t>
            </a:r>
            <a:endParaRPr lang="en-US" dirty="0" smtClean="0"/>
          </a:p>
          <a:p>
            <a:pPr>
              <a:lnSpc>
                <a:spcPct val="250000"/>
              </a:lnSpc>
            </a:pPr>
            <a:r>
              <a:rPr lang="en-US" dirty="0"/>
              <a:t>Compilation Strategy: Dart itself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79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649" y="546837"/>
            <a:ext cx="8911687" cy="1280890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783" y="1463898"/>
            <a:ext cx="8915400" cy="456341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Everything is an object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Even numbers, Booleans, functions and null are objects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Every object is an instance of a class that inherit from Object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Dart doesn’t support keywords public, private and protected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If an identifier starts with an underscore(_), it is private to its library</a:t>
            </a:r>
          </a:p>
          <a:p>
            <a:pPr>
              <a:lnSpc>
                <a:spcPct val="20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Dart tools can report two kinds of problems: warnings and errors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 smtClean="0"/>
          </a:p>
          <a:p>
            <a:endParaRPr lang="en-US" altLang="en-US" dirty="0">
              <a:solidFill>
                <a:srgbClr val="000000"/>
              </a:solidFill>
            </a:endParaRP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5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4891" y="636989"/>
            <a:ext cx="8911687" cy="1280890"/>
          </a:xfrm>
        </p:spPr>
        <p:txBody>
          <a:bodyPr/>
          <a:lstStyle/>
          <a:p>
            <a:r>
              <a:rPr lang="en-US" dirty="0" smtClean="0"/>
              <a:t>Cont.….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4209" y="1605566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Dart </a:t>
            </a:r>
            <a:r>
              <a:rPr lang="en-US" altLang="en-US" dirty="0">
                <a:solidFill>
                  <a:srgbClr val="000000"/>
                </a:solidFill>
              </a:rPr>
              <a:t>has two runtime modes: production and checked.</a:t>
            </a:r>
          </a:p>
          <a:p>
            <a:pPr>
              <a:lnSpc>
                <a:spcPct val="15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Production mode is the default runtime mode of a Dart program, optimized for speed. Production mode ignores assert statements and static types.</a:t>
            </a:r>
          </a:p>
          <a:p>
            <a:pPr>
              <a:lnSpc>
                <a:spcPct val="15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Checked mode is a developer-friendly mode that helps you catch some type errors during runtime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7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345" y="508200"/>
            <a:ext cx="8911687" cy="1280890"/>
          </a:xfrm>
        </p:spPr>
        <p:txBody>
          <a:bodyPr/>
          <a:lstStyle/>
          <a:p>
            <a:r>
              <a:rPr lang="en-US" dirty="0" smtClean="0"/>
              <a:t>Example Dart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13644"/>
            <a:ext cx="8915400" cy="53576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 smtClean="0"/>
              <a:t>      {</a:t>
            </a:r>
          </a:p>
          <a:p>
            <a:pPr marL="0" indent="0">
              <a:buNone/>
            </a:pPr>
            <a:r>
              <a:rPr lang="en-US" dirty="0" smtClean="0"/>
              <a:t>	 // </a:t>
            </a:r>
            <a:r>
              <a:rPr lang="en-US" dirty="0"/>
              <a:t>'</a:t>
            </a:r>
            <a:r>
              <a:rPr lang="en-US" dirty="0" err="1"/>
              <a:t>var</a:t>
            </a:r>
            <a:r>
              <a:rPr lang="en-US" dirty="0"/>
              <a:t>' declares a variable. </a:t>
            </a:r>
            <a:r>
              <a:rPr lang="en-US" dirty="0" err="1"/>
              <a:t>dartanalyzer</a:t>
            </a:r>
            <a:r>
              <a:rPr lang="en-US" dirty="0"/>
              <a:t> infers the type.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  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= “start”;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          print(a);</a:t>
            </a:r>
          </a:p>
          <a:p>
            <a:pPr marL="0" indent="0">
              <a:buNone/>
            </a:pPr>
            <a:r>
              <a:rPr lang="en-US" dirty="0" smtClean="0"/>
              <a:t>	// </a:t>
            </a:r>
            <a:r>
              <a:rPr lang="en-US" dirty="0"/>
              <a:t>The type can also be declared:</a:t>
            </a:r>
          </a:p>
          <a:p>
            <a:pPr marL="0" indent="0">
              <a:buNone/>
            </a:pPr>
            <a:r>
              <a:rPr lang="en-US" dirty="0"/>
              <a:t>    	</a:t>
            </a:r>
            <a:r>
              <a:rPr lang="en-US" dirty="0" smtClean="0"/>
              <a:t>	 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smtClean="0"/>
              <a:t>b=21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	 print(b);</a:t>
            </a:r>
          </a:p>
          <a:p>
            <a:pPr marL="0" indent="0">
              <a:buNone/>
            </a:pPr>
            <a:r>
              <a:rPr lang="en-US" dirty="0" smtClean="0"/>
              <a:t>	// </a:t>
            </a:r>
            <a:r>
              <a:rPr lang="en-US" dirty="0"/>
              <a:t>final variables cannot be changed once declared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	 </a:t>
            </a:r>
            <a:r>
              <a:rPr lang="en-US" dirty="0"/>
              <a:t>final 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smtClean="0"/>
              <a:t>c=100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		print(c);</a:t>
            </a:r>
          </a:p>
          <a:p>
            <a:pPr marL="0" indent="0">
              <a:buNone/>
            </a:pPr>
            <a:r>
              <a:rPr lang="en-US" dirty="0" smtClean="0"/>
              <a:t>	// </a:t>
            </a:r>
            <a:r>
              <a:rPr lang="en-US" dirty="0" err="1"/>
              <a:t>const</a:t>
            </a:r>
            <a:r>
              <a:rPr lang="en-US" dirty="0"/>
              <a:t> variables are compile-time constants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	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double </a:t>
            </a:r>
            <a:r>
              <a:rPr lang="en-US" dirty="0" smtClean="0"/>
              <a:t>d=45.00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		 print(d);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9663" y="505496"/>
            <a:ext cx="8915400" cy="734097"/>
          </a:xfrm>
        </p:spPr>
        <p:txBody>
          <a:bodyPr/>
          <a:lstStyle/>
          <a:p>
            <a:r>
              <a:rPr lang="en-US" dirty="0" smtClean="0"/>
              <a:t>Dart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33341"/>
            <a:ext cx="8915400" cy="55894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Dart Editor: An editor similar to sublime text, notepad++ etc.</a:t>
            </a:r>
          </a:p>
          <a:p>
            <a:r>
              <a:rPr lang="en-US" dirty="0" smtClean="0"/>
              <a:t>Dartium</a:t>
            </a:r>
            <a:r>
              <a:rPr lang="en-US" dirty="0"/>
              <a:t>: a Web browser with Dart included (based on Chromium) </a:t>
            </a:r>
            <a:endParaRPr lang="en-US" dirty="0" smtClean="0"/>
          </a:p>
          <a:p>
            <a:r>
              <a:rPr lang="en-US" dirty="0" smtClean="0"/>
              <a:t>Dart2js: used </a:t>
            </a:r>
            <a:r>
              <a:rPr lang="en-US" dirty="0"/>
              <a:t>to convert dart script to java script. </a:t>
            </a:r>
          </a:p>
          <a:p>
            <a:r>
              <a:rPr lang="en-US" dirty="0" smtClean="0"/>
              <a:t>pub</a:t>
            </a:r>
            <a:r>
              <a:rPr lang="en-US" dirty="0"/>
              <a:t>: a Package Manager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4095482" y="2343955"/>
            <a:ext cx="1442433" cy="45076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Dart Tools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6778626" y="1464973"/>
            <a:ext cx="1169808" cy="4636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Dart editor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6738624" y="2234485"/>
            <a:ext cx="1169808" cy="45076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artium</a:t>
            </a:r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6778626" y="2987901"/>
            <a:ext cx="1184856" cy="43788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dart2js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6763578" y="3686581"/>
            <a:ext cx="1184856" cy="418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</a:t>
            </a:r>
            <a:endParaRPr lang="en-US" dirty="0"/>
          </a:p>
        </p:txBody>
      </p:sp>
      <p:cxnSp>
        <p:nvCxnSpPr>
          <p:cNvPr id="115" name="Straight Arrow Connector 114"/>
          <p:cNvCxnSpPr>
            <a:endCxn id="107" idx="1"/>
          </p:cNvCxnSpPr>
          <p:nvPr/>
        </p:nvCxnSpPr>
        <p:spPr>
          <a:xfrm flipV="1">
            <a:off x="5552963" y="1696793"/>
            <a:ext cx="1225663" cy="837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09" idx="1"/>
          </p:cNvCxnSpPr>
          <p:nvPr/>
        </p:nvCxnSpPr>
        <p:spPr>
          <a:xfrm flipV="1">
            <a:off x="5512961" y="2459866"/>
            <a:ext cx="1225663" cy="90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112" idx="1"/>
          </p:cNvCxnSpPr>
          <p:nvPr/>
        </p:nvCxnSpPr>
        <p:spPr>
          <a:xfrm>
            <a:off x="5552963" y="2562897"/>
            <a:ext cx="1225663" cy="64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5568011" y="2572558"/>
            <a:ext cx="1225663" cy="1326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6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013" y="321972"/>
            <a:ext cx="8911687" cy="746974"/>
          </a:xfrm>
        </p:spPr>
        <p:txBody>
          <a:bodyPr/>
          <a:lstStyle/>
          <a:p>
            <a:r>
              <a:rPr lang="en-US" dirty="0" smtClean="0"/>
              <a:t>Data Types &amp;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2013" y="1236372"/>
            <a:ext cx="9220715" cy="5396247"/>
          </a:xfrm>
        </p:spPr>
        <p:txBody>
          <a:bodyPr>
            <a:normAutofit/>
          </a:bodyPr>
          <a:lstStyle/>
          <a:p>
            <a:r>
              <a:rPr lang="en-US" dirty="0"/>
              <a:t>Dart supports following set of data </a:t>
            </a:r>
            <a:r>
              <a:rPr lang="en-US" dirty="0" smtClean="0"/>
              <a:t>types: Numbers, Strings, Booleans, Lists, Maps</a:t>
            </a:r>
          </a:p>
          <a:p>
            <a:r>
              <a:rPr lang="en-US" dirty="0" smtClean="0"/>
              <a:t>Dart supports </a:t>
            </a:r>
            <a:r>
              <a:rPr lang="en-US" dirty="0"/>
              <a:t>following operators: </a:t>
            </a:r>
            <a:r>
              <a:rPr lang="en-US" dirty="0" smtClean="0"/>
              <a:t>*, /, %, ~,+, -, </a:t>
            </a:r>
            <a:r>
              <a:rPr lang="en-US" dirty="0"/>
              <a:t>&lt;&lt; </a:t>
            </a:r>
            <a:r>
              <a:rPr lang="en-US" dirty="0" smtClean="0"/>
              <a:t>,&gt;&gt;, </a:t>
            </a:r>
            <a:r>
              <a:rPr lang="en-US" dirty="0"/>
              <a:t>&amp; ,^ ,|, </a:t>
            </a:r>
            <a:r>
              <a:rPr lang="en-US" dirty="0" smtClean="0"/>
              <a:t>&gt;=, &gt;, &lt;=, &lt;, ==, !=, &amp;&amp;, </a:t>
            </a:r>
            <a:r>
              <a:rPr lang="en-US" dirty="0"/>
              <a:t>||, ??, expr</a:t>
            </a:r>
            <a:r>
              <a:rPr lang="en-US" dirty="0" smtClean="0"/>
              <a:t>++, </a:t>
            </a:r>
            <a:r>
              <a:rPr lang="en-US" dirty="0"/>
              <a:t>expr-</a:t>
            </a:r>
            <a:r>
              <a:rPr lang="en-US" dirty="0" smtClean="0"/>
              <a:t>-, </a:t>
            </a:r>
            <a:r>
              <a:rPr lang="en-US" dirty="0"/>
              <a:t>-</a:t>
            </a:r>
            <a:r>
              <a:rPr lang="en-US" dirty="0" smtClean="0"/>
              <a:t>expr, </a:t>
            </a:r>
            <a:r>
              <a:rPr lang="en-US" dirty="0"/>
              <a:t>!</a:t>
            </a:r>
            <a:r>
              <a:rPr lang="en-US" dirty="0" smtClean="0"/>
              <a:t>expr etc.</a:t>
            </a:r>
          </a:p>
          <a:p>
            <a:r>
              <a:rPr lang="en-US" dirty="0" smtClean="0"/>
              <a:t>“</a:t>
            </a:r>
            <a:r>
              <a:rPr lang="en-US" dirty="0" err="1"/>
              <a:t>stdout</a:t>
            </a:r>
            <a:r>
              <a:rPr lang="en-US" dirty="0"/>
              <a:t>” &amp; “</a:t>
            </a:r>
            <a:r>
              <a:rPr lang="en-US" dirty="0" err="1"/>
              <a:t>stdin</a:t>
            </a:r>
            <a:r>
              <a:rPr lang="en-US" dirty="0"/>
              <a:t>” provides the standard output, input streams respectively, and “</a:t>
            </a:r>
            <a:r>
              <a:rPr lang="en-US" dirty="0" err="1"/>
              <a:t>stderr</a:t>
            </a:r>
            <a:r>
              <a:rPr lang="en-US" dirty="0"/>
              <a:t>” is used for </a:t>
            </a:r>
            <a:r>
              <a:rPr lang="en-US" dirty="0" smtClean="0"/>
              <a:t>errors.</a:t>
            </a:r>
          </a:p>
          <a:p>
            <a:r>
              <a:rPr lang="en-US" dirty="0" smtClean="0"/>
              <a:t>Dart </a:t>
            </a:r>
            <a:r>
              <a:rPr lang="en-US" dirty="0"/>
              <a:t>has two conditional operators which acts as an alternative to if else statements −</a:t>
            </a:r>
          </a:p>
          <a:p>
            <a:pPr marL="0" indent="0" algn="ctr">
              <a:buNone/>
            </a:pPr>
            <a:r>
              <a:rPr lang="en-US" b="1" i="1" dirty="0" smtClean="0"/>
              <a:t>           condition </a:t>
            </a:r>
            <a:r>
              <a:rPr lang="en-US" b="1" i="1" dirty="0"/>
              <a:t>? expr1 : expr2</a:t>
            </a:r>
          </a:p>
          <a:p>
            <a:pPr marL="0" indent="0" algn="just">
              <a:buNone/>
            </a:pPr>
            <a:r>
              <a:rPr lang="en-US" dirty="0" smtClean="0"/>
              <a:t>    If </a:t>
            </a:r>
            <a:r>
              <a:rPr lang="en-US" dirty="0"/>
              <a:t>condition is true, then </a:t>
            </a:r>
            <a:r>
              <a:rPr lang="en-US" b="1" dirty="0"/>
              <a:t>expr1</a:t>
            </a:r>
            <a:r>
              <a:rPr lang="en-US" dirty="0"/>
              <a:t> (and returns its value) get </a:t>
            </a:r>
            <a:r>
              <a:rPr lang="en-US" dirty="0" smtClean="0"/>
              <a:t>evaluated; otherwise </a:t>
            </a:r>
            <a:r>
              <a:rPr lang="en-US" b="1" dirty="0"/>
              <a:t>expr2 </a:t>
            </a:r>
            <a:r>
              <a:rPr lang="en-US" dirty="0"/>
              <a:t>will be evaluated.</a:t>
            </a:r>
          </a:p>
          <a:p>
            <a:pPr marL="0" indent="0" algn="ctr">
              <a:buNone/>
            </a:pPr>
            <a:r>
              <a:rPr lang="en-US" b="1" i="1" dirty="0"/>
              <a:t>expr1 ?? expr2</a:t>
            </a:r>
          </a:p>
          <a:p>
            <a:pPr marL="0" indent="0">
              <a:buNone/>
            </a:pPr>
            <a:r>
              <a:rPr lang="en-US" dirty="0" smtClean="0"/>
              <a:t>   If</a:t>
            </a:r>
            <a:r>
              <a:rPr lang="en-US" dirty="0"/>
              <a:t> </a:t>
            </a:r>
            <a:r>
              <a:rPr lang="en-US" b="1" dirty="0"/>
              <a:t>expr1</a:t>
            </a:r>
            <a:r>
              <a:rPr lang="en-US" dirty="0"/>
              <a:t> is not null, then it gets evaluated its value is returned; otherwise it evaluates the </a:t>
            </a:r>
            <a:r>
              <a:rPr lang="en-US" b="1" dirty="0"/>
              <a:t>expr2.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818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774</TotalTime>
  <Words>681</Words>
  <Application>Microsoft Office PowerPoint</Application>
  <PresentationFormat>Widescreen</PresentationFormat>
  <Paragraphs>184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Times New Roman</vt:lpstr>
      <vt:lpstr>Wingdings 3</vt:lpstr>
      <vt:lpstr>Wisp</vt:lpstr>
      <vt:lpstr>DART Programming Language       Krishna Teja Swarna 26</vt:lpstr>
      <vt:lpstr>What is Dart?</vt:lpstr>
      <vt:lpstr>DART LANGUAGE: ORIGINS</vt:lpstr>
      <vt:lpstr>DART LANGUAGE: INFLUENCES</vt:lpstr>
      <vt:lpstr>Concepts</vt:lpstr>
      <vt:lpstr>Cont.….</vt:lpstr>
      <vt:lpstr>Example Dart Program</vt:lpstr>
      <vt:lpstr>Dart Environment</vt:lpstr>
      <vt:lpstr>Data Types &amp; Operators</vt:lpstr>
      <vt:lpstr>Loops</vt:lpstr>
      <vt:lpstr>PowerPoint Presentation</vt:lpstr>
      <vt:lpstr>PowerPoint Presentation</vt:lpstr>
      <vt:lpstr>Functions</vt:lpstr>
      <vt:lpstr>    Example of Functions:</vt:lpstr>
      <vt:lpstr>Output:</vt:lpstr>
      <vt:lpstr>Encapsulation &amp; Inheritance</vt:lpstr>
      <vt:lpstr>Applications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</dc:title>
  <dc:creator>Krishna Teja Swarna</dc:creator>
  <cp:lastModifiedBy>Krishna Teja Swarna</cp:lastModifiedBy>
  <cp:revision>35</cp:revision>
  <dcterms:created xsi:type="dcterms:W3CDTF">2019-04-08T00:00:57Z</dcterms:created>
  <dcterms:modified xsi:type="dcterms:W3CDTF">2019-04-14T08:09:17Z</dcterms:modified>
</cp:coreProperties>
</file>