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257" r:id="rId4"/>
    <p:sldId id="305" r:id="rId5"/>
    <p:sldId id="284" r:id="rId6"/>
    <p:sldId id="287" r:id="rId7"/>
    <p:sldId id="285" r:id="rId8"/>
    <p:sldId id="297" r:id="rId9"/>
    <p:sldId id="298" r:id="rId10"/>
    <p:sldId id="286" r:id="rId11"/>
    <p:sldId id="294" r:id="rId12"/>
    <p:sldId id="295" r:id="rId13"/>
    <p:sldId id="290" r:id="rId14"/>
    <p:sldId id="288" r:id="rId15"/>
    <p:sldId id="289" r:id="rId16"/>
    <p:sldId id="308" r:id="rId17"/>
    <p:sldId id="299" r:id="rId18"/>
    <p:sldId id="300" r:id="rId19"/>
    <p:sldId id="307" r:id="rId20"/>
    <p:sldId id="301" r:id="rId21"/>
    <p:sldId id="313" r:id="rId22"/>
    <p:sldId id="291" r:id="rId23"/>
    <p:sldId id="293" r:id="rId24"/>
    <p:sldId id="314" r:id="rId25"/>
    <p:sldId id="292" r:id="rId26"/>
    <p:sldId id="296" r:id="rId27"/>
    <p:sldId id="316" r:id="rId28"/>
    <p:sldId id="315" r:id="rId29"/>
    <p:sldId id="317" r:id="rId30"/>
    <p:sldId id="302" r:id="rId31"/>
    <p:sldId id="303" r:id="rId32"/>
    <p:sldId id="312" r:id="rId33"/>
    <p:sldId id="309" r:id="rId34"/>
    <p:sldId id="311" r:id="rId35"/>
    <p:sldId id="304" r:id="rId36"/>
    <p:sldId id="306" r:id="rId37"/>
  </p:sldIdLst>
  <p:sldSz cx="9144000" cy="5715000" type="screen16x10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3C5"/>
    <a:srgbClr val="27BEB2"/>
    <a:srgbClr val="74CBC3"/>
    <a:srgbClr val="5C2D9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9" d="100"/>
          <a:sy n="89" d="100"/>
        </p:scale>
        <p:origin x="828" y="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9518BA30-B4E7-4D3A-9C45-09B31C0AF451}" type="datetimeFigureOut">
              <a:rPr lang="en-IN" smtClean="0"/>
              <a:t>21-12-2015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B9B9F2B-50E7-40F8-B29A-23C3F4B64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74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9518BA30-B4E7-4D3A-9C45-09B31C0AF451}" type="datetimeFigureOut">
              <a:rPr lang="en-IN" smtClean="0"/>
              <a:t>21-12-2015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B9B9F2B-50E7-40F8-B29A-23C3F4B64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87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04273"/>
            <a:ext cx="1971675" cy="4843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304273"/>
            <a:ext cx="5800725" cy="48431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9518BA30-B4E7-4D3A-9C45-09B31C0AF451}" type="datetimeFigureOut">
              <a:rPr lang="en-IN" smtClean="0"/>
              <a:t>21-12-2015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B9B9F2B-50E7-40F8-B29A-23C3F4B64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10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9144000" cy="718457"/>
          </a:xfrm>
        </p:spPr>
        <p:txBody>
          <a:bodyPr>
            <a:normAutofit/>
          </a:bodyPr>
          <a:lstStyle>
            <a:lvl1pPr>
              <a:defRPr sz="27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038" y="936171"/>
            <a:ext cx="8572500" cy="460023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9518BA30-B4E7-4D3A-9C45-09B31C0AF451}" type="datetimeFigureOut">
              <a:rPr lang="en-IN" smtClean="0"/>
              <a:t>21-12-2015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B9B9F2B-50E7-40F8-B29A-23C3F4B64E2B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13720" y="42921"/>
            <a:ext cx="591095" cy="65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1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4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9518BA30-B4E7-4D3A-9C45-09B31C0AF451}" type="datetimeFigureOut">
              <a:rPr lang="en-IN" smtClean="0"/>
              <a:t>21-12-2015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B9B9F2B-50E7-40F8-B29A-23C3F4B64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41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9518BA30-B4E7-4D3A-9C45-09B31C0AF451}" type="datetimeFigureOut">
              <a:rPr lang="en-IN" smtClean="0"/>
              <a:t>21-12-2015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B9B9F2B-50E7-40F8-B29A-23C3F4B64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10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4"/>
            <a:ext cx="3868340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2087564"/>
            <a:ext cx="3887391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9518BA30-B4E7-4D3A-9C45-09B31C0AF451}" type="datetimeFigureOut">
              <a:rPr lang="en-IN" smtClean="0"/>
              <a:t>21-12-2015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B9B9F2B-50E7-40F8-B29A-23C3F4B64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32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9518BA30-B4E7-4D3A-9C45-09B31C0AF451}" type="datetimeFigureOut">
              <a:rPr lang="en-IN" smtClean="0"/>
              <a:t>21-12-2015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B9B9F2B-50E7-40F8-B29A-23C3F4B64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93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9518BA30-B4E7-4D3A-9C45-09B31C0AF451}" type="datetimeFigureOut">
              <a:rPr lang="en-IN" smtClean="0"/>
              <a:t>21-12-2015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B9B9F2B-50E7-40F8-B29A-23C3F4B64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04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2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9518BA30-B4E7-4D3A-9C45-09B31C0AF451}" type="datetimeFigureOut">
              <a:rPr lang="en-IN" smtClean="0"/>
              <a:t>21-12-2015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B9B9F2B-50E7-40F8-B29A-23C3F4B64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26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2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9518BA30-B4E7-4D3A-9C45-09B31C0AF451}" type="datetimeFigureOut">
              <a:rPr lang="en-IN" smtClean="0"/>
              <a:t>21-12-2015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B9B9F2B-50E7-40F8-B29A-23C3F4B64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46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6782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038" y="1119189"/>
            <a:ext cx="8572500" cy="441721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426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indent="27000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in.linkedin.com/in/aniruddhac" TargetMode="External"/><Relationship Id="rId2" Type="http://schemas.openxmlformats.org/officeDocument/2006/relationships/hyperlink" Target="mailto:ani.c@outlook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745" y="4647304"/>
            <a:ext cx="7630509" cy="90364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Aniruddha </a:t>
            </a:r>
            <a:r>
              <a:rPr lang="en-I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Chakrabarti</a:t>
            </a:r>
            <a:endParaRPr lang="en-I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AVP and Chief Architect, Digital Practice, Mphasis</a:t>
            </a:r>
            <a:endParaRPr lang="en-IN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ani.c@outlook.com</a:t>
            </a:r>
            <a:r>
              <a:rPr lang="en-I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|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 action="ppaction://hlinkfile"/>
              </a:rPr>
              <a:t>in.linkedin.com/in/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 action="ppaction://hlinkfile"/>
              </a:rPr>
              <a:t>aniruddhac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4" descr="Image result for dart programming langu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089" y="1273283"/>
            <a:ext cx="5303820" cy="141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84542"/>
            <a:ext cx="9232135" cy="74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3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Basics - First Dart Program</a:t>
            </a: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24541" y="718460"/>
            <a:ext cx="8494917" cy="487056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IN" sz="1600" dirty="0">
                <a:solidFill>
                  <a:srgbClr val="417E6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Entry point to Dart program</a:t>
            </a:r>
            <a:endParaRPr lang="en-IN" sz="16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main() {</a:t>
            </a:r>
            <a:endParaRPr lang="en-IN" sz="16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print(</a:t>
            </a:r>
            <a:r>
              <a:rPr lang="en-IN" sz="1600" dirty="0">
                <a:solidFill>
                  <a:srgbClr val="2D24FB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'Hello from Dart'</a:t>
            </a:r>
            <a:r>
              <a:rPr lang="en-IN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16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IN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Aft>
                <a:spcPts val="600"/>
              </a:spcAft>
            </a:pPr>
            <a:endParaRPr lang="en-IN" sz="700" dirty="0">
              <a:solidFill>
                <a:srgbClr val="000000"/>
              </a:solidFill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main() - The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special, required, top-level function where app execution starts. 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app must have a top-level main() function, which serves as the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entry point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the app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and has an optional List&lt;String&gt; parameter for arguments.</a:t>
            </a:r>
            <a:endParaRPr lang="en-IN" sz="1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IN" sz="1500" dirty="0" smtClean="0">
              <a:solidFill>
                <a:srgbClr val="000000"/>
              </a:solidFill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main(</a:t>
            </a:r>
            <a:r>
              <a:rPr lang="en-IN" sz="1600" b="1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List&lt;string&gt; </a:t>
            </a:r>
            <a:r>
              <a:rPr lang="en-IN" sz="1600" b="1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IN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print('Hello from Dart');</a:t>
            </a:r>
          </a:p>
          <a:p>
            <a:r>
              <a:rPr lang="en-IN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print(</a:t>
            </a:r>
            <a:r>
              <a:rPr lang="en-IN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 + ", " + </a:t>
            </a:r>
            <a:r>
              <a:rPr lang="en-IN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en-IN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r>
              <a:rPr lang="en-IN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1050" dirty="0">
              <a:solidFill>
                <a:srgbClr val="000000"/>
              </a:solidFill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dartplay.dart</a:t>
            </a:r>
            <a:r>
              <a:rPr lang="en-IN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arg1 </a:t>
            </a:r>
            <a:r>
              <a:rPr lang="en-IN" dirty="0" smtClean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arg2</a:t>
            </a:r>
          </a:p>
          <a:p>
            <a:r>
              <a:rPr lang="en-IN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 from Dart</a:t>
            </a:r>
          </a:p>
          <a:p>
            <a:r>
              <a:rPr lang="en-IN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arg1, arg2</a:t>
            </a:r>
          </a:p>
        </p:txBody>
      </p:sp>
    </p:spTree>
    <p:extLst>
      <p:ext uri="{BB962C8B-B14F-4D97-AF65-F5344CB8AC3E}">
        <p14:creationId xmlns:p14="http://schemas.microsoft.com/office/powerpoint/2010/main" val="60343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Comments</a:t>
            </a: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24541" y="718460"/>
            <a:ext cx="8494917" cy="367023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257175" indent="-2571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Dart supports both single line and multi line comments</a:t>
            </a:r>
          </a:p>
          <a:p>
            <a:pPr>
              <a:spcAft>
                <a:spcPts val="600"/>
              </a:spcAft>
            </a:pPr>
            <a:endParaRPr lang="en-IN" sz="1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500">
                <a:solidFill>
                  <a:srgbClr val="417E6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Single line comment</a:t>
            </a:r>
            <a:endParaRPr lang="en-IN" sz="180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600"/>
              </a:spcAft>
            </a:pPr>
            <a:endParaRPr lang="en-IN" sz="1800">
              <a:solidFill>
                <a:srgbClr val="000000"/>
              </a:solidFill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500">
                <a:solidFill>
                  <a:srgbClr val="417E6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This is </a:t>
            </a:r>
            <a:endParaRPr lang="en-IN" sz="1500" smtClean="0">
              <a:solidFill>
                <a:srgbClr val="417E60"/>
              </a:solidFill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500" smtClean="0">
                <a:solidFill>
                  <a:srgbClr val="417E6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1500">
                <a:solidFill>
                  <a:srgbClr val="417E6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</a:p>
          <a:p>
            <a:r>
              <a:rPr lang="en-IN" sz="1500">
                <a:solidFill>
                  <a:srgbClr val="417E6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multi line </a:t>
            </a:r>
            <a:endParaRPr lang="en-IN" sz="1500" smtClean="0">
              <a:solidFill>
                <a:srgbClr val="417E60"/>
              </a:solidFill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500" smtClean="0">
                <a:solidFill>
                  <a:srgbClr val="417E6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 </a:t>
            </a:r>
            <a:r>
              <a:rPr lang="en-IN" sz="1500">
                <a:solidFill>
                  <a:srgbClr val="417E6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endParaRPr lang="en-IN" sz="1500" smtClean="0">
              <a:solidFill>
                <a:srgbClr val="417E60"/>
              </a:solidFill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500">
                <a:solidFill>
                  <a:srgbClr val="417E6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endParaRPr lang="en-IN" sz="1500" smtClean="0">
              <a:solidFill>
                <a:srgbClr val="417E60"/>
              </a:solidFill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500" smtClean="0">
                <a:solidFill>
                  <a:srgbClr val="417E6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1500">
                <a:solidFill>
                  <a:srgbClr val="417E6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sz="1500" smtClean="0">
                <a:solidFill>
                  <a:srgbClr val="417E6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also an </a:t>
            </a:r>
            <a:r>
              <a:rPr lang="en-IN" sz="1500">
                <a:solidFill>
                  <a:srgbClr val="417E6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</a:p>
          <a:p>
            <a:r>
              <a:rPr lang="en-IN" sz="1500">
                <a:solidFill>
                  <a:srgbClr val="417E6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multi line </a:t>
            </a:r>
            <a:r>
              <a:rPr lang="en-IN" sz="1500" smtClean="0">
                <a:solidFill>
                  <a:srgbClr val="417E6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 </a:t>
            </a:r>
          </a:p>
          <a:p>
            <a:r>
              <a:rPr lang="en-IN" sz="1500" smtClean="0">
                <a:solidFill>
                  <a:srgbClr val="417E6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en-IN" sz="1500">
              <a:solidFill>
                <a:srgbClr val="417E60"/>
              </a:solidFill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500">
              <a:solidFill>
                <a:srgbClr val="417E60"/>
              </a:solidFill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74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Variables</a:t>
            </a:r>
            <a:endParaRPr lang="en-I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5135" y="625642"/>
            <a:ext cx="8765993" cy="50893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Variables are declared using </a:t>
            </a:r>
            <a:r>
              <a:rPr lang="en-US" sz="18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var</a:t>
            </a:r>
            <a:r>
              <a:rPr lang="en-US" sz="1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keyword similar to JavaScript.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800" err="1">
                <a:latin typeface="Lucida Console" panose="020B0609040504020204" pitchFamily="49" charset="0"/>
              </a:rPr>
              <a:t>var</a:t>
            </a:r>
            <a:r>
              <a:rPr lang="en-US" sz="1800">
                <a:latin typeface="Lucida Console" panose="020B0609040504020204" pitchFamily="49" charset="0"/>
              </a:rPr>
              <a:t> name = 'Bob';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lang="en-US" sz="18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Variables </a:t>
            </a: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are references. </a:t>
            </a:r>
            <a:endParaRPr lang="en-US" sz="18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Uninitialized variables have an initial value of null. Even variables with numeric types are initially null, because numbers are objects.</a:t>
            </a:r>
            <a:endParaRPr lang="en-IN" sz="1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0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Built in Types</a:t>
            </a:r>
            <a:endParaRPr lang="en-I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5135" y="718460"/>
            <a:ext cx="8765993" cy="49965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number</a:t>
            </a:r>
          </a:p>
          <a:p>
            <a:pPr lvl="1">
              <a:lnSpc>
                <a:spcPct val="100000"/>
              </a:lnSpc>
              <a:spcBef>
                <a:spcPts val="450"/>
              </a:spcBef>
            </a:pPr>
            <a:r>
              <a:rPr lang="en-US" sz="15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- Integer 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values, which generally should be in the range -253 to </a:t>
            </a: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253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450"/>
              </a:spcBef>
            </a:pP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double - 64-bit 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(double-precision) floating-point numbers, as specified by the IEEE 754 standard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boolean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– true and false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symbol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I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Collections</a:t>
            </a:r>
          </a:p>
          <a:p>
            <a:pPr lvl="1">
              <a:lnSpc>
                <a:spcPct val="100000"/>
              </a:lnSpc>
              <a:spcBef>
                <a:spcPts val="450"/>
              </a:spcBef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list (arrays)</a:t>
            </a:r>
          </a:p>
          <a:p>
            <a:pPr lvl="1">
              <a:lnSpc>
                <a:spcPct val="100000"/>
              </a:lnSpc>
              <a:spcBef>
                <a:spcPts val="450"/>
              </a:spcBef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map</a:t>
            </a:r>
          </a:p>
          <a:p>
            <a:pPr lvl="1">
              <a:lnSpc>
                <a:spcPct val="100000"/>
              </a:lnSpc>
              <a:spcBef>
                <a:spcPts val="450"/>
              </a:spcBef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queue</a:t>
            </a:r>
          </a:p>
          <a:p>
            <a:pPr lvl="1">
              <a:lnSpc>
                <a:spcPct val="100000"/>
              </a:lnSpc>
              <a:spcBef>
                <a:spcPts val="450"/>
              </a:spcBef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</a:t>
            </a:r>
          </a:p>
          <a:p>
            <a:pPr lvl="1">
              <a:lnSpc>
                <a:spcPct val="100000"/>
              </a:lnSpc>
              <a:spcBef>
                <a:spcPts val="450"/>
              </a:spcBef>
            </a:pPr>
            <a:endParaRPr lang="en-IN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4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Optional Typing</a:t>
            </a: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47869" y="854859"/>
            <a:ext cx="4572000" cy="3500958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r>
              <a:rPr lang="en-IN" sz="1500" dirty="0">
                <a:solidFill>
                  <a:srgbClr val="417E6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Entry point to Dart program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50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main() {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50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print(</a:t>
            </a:r>
            <a:r>
              <a:rPr lang="en-IN" sz="1500" dirty="0">
                <a:solidFill>
                  <a:srgbClr val="2D24FB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'Hello from Dart'</a:t>
            </a:r>
            <a:r>
              <a:rPr lang="en-IN" sz="150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IN" sz="150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Aft>
                <a:spcPts val="600"/>
              </a:spcAft>
            </a:pPr>
            <a:endParaRPr lang="en-IN" sz="1500" dirty="0">
              <a:solidFill>
                <a:srgbClr val="000000"/>
              </a:solidFill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7175" indent="-2571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Comments - </a:t>
            </a:r>
          </a:p>
          <a:p>
            <a:r>
              <a:rPr lang="en-IN" sz="1500" dirty="0">
                <a:solidFill>
                  <a:srgbClr val="417E6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Single line comment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600"/>
              </a:spcAft>
            </a:pPr>
            <a:endParaRPr lang="en-IN" sz="1800" dirty="0">
              <a:solidFill>
                <a:srgbClr val="000000"/>
              </a:solidFill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500" dirty="0">
                <a:solidFill>
                  <a:srgbClr val="417E6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This is an example </a:t>
            </a:r>
          </a:p>
          <a:p>
            <a:r>
              <a:rPr lang="en-IN" sz="1500" dirty="0">
                <a:solidFill>
                  <a:srgbClr val="417E6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multi line comment */</a:t>
            </a:r>
          </a:p>
          <a:p>
            <a:endParaRPr lang="en-IN" sz="1500" dirty="0">
              <a:solidFill>
                <a:srgbClr val="417E60"/>
              </a:solidFill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7175" indent="-2571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 - </a:t>
            </a:r>
          </a:p>
          <a:p>
            <a:r>
              <a:rPr lang="da-DK" sz="1500" b="1" dirty="0">
                <a:solidFill>
                  <a:srgbClr val="7E0854"/>
                </a:solidFill>
                <a:latin typeface="Open Sans"/>
              </a:rPr>
              <a:t>var</a:t>
            </a:r>
            <a:r>
              <a:rPr lang="da-DK" sz="1500" dirty="0">
                <a:solidFill>
                  <a:srgbClr val="000000"/>
                </a:solidFill>
                <a:latin typeface="Open Sans"/>
              </a:rPr>
              <a:t> message = </a:t>
            </a:r>
            <a:r>
              <a:rPr lang="da-DK" sz="1500" dirty="0">
                <a:solidFill>
                  <a:srgbClr val="2D24FB"/>
                </a:solidFill>
                <a:latin typeface="Open Sans"/>
              </a:rPr>
              <a:t>'Hello from Dart'</a:t>
            </a:r>
            <a:r>
              <a:rPr lang="da-DK" sz="1500" dirty="0">
                <a:solidFill>
                  <a:srgbClr val="000000"/>
                </a:solidFill>
                <a:latin typeface="Open Sans"/>
              </a:rPr>
              <a:t>;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05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String Interpolation</a:t>
            </a:r>
            <a:endParaRPr lang="en-I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5135" y="718460"/>
            <a:ext cx="8765993" cy="49965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Identifiers could be added within a string literal using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$identifier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$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varaiable_name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syntax.</a:t>
            </a:r>
            <a:endParaRPr lang="en-IN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lang="en-IN" sz="15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var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user = 'Bill';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var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city = 'Bangalore';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print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("Hello $user. Are you from $city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?");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// prints Hello Bill. Are you from Bangalore?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100000"/>
              </a:lnSpc>
              <a:spcBef>
                <a:spcPts val="450"/>
              </a:spcBef>
            </a:pPr>
            <a:r>
              <a:rPr lang="en-US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You can put the value of an expression inside a string by using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${expression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}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450"/>
              </a:spcBef>
              <a:buNone/>
            </a:pP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print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('3 + 5 = ${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3 + 5}');		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// prints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3 + 5 = 8 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08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5135" y="718460"/>
            <a:ext cx="8765993" cy="49965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Perhaps the most common collection in nearly every programming language is the array, or ordered group of objects. 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Dart, arrays are List objects, so we usually just call them lists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lang="en-IN" sz="15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var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 numbers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=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[1,2,3,4,5];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var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 cities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=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'Bangalore',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‘Kolkata', ‘</a:t>
            </a:r>
            <a:r>
              <a:rPr 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Chennai'];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29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 flow statements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5135" y="634701"/>
            <a:ext cx="8765993" cy="508029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 and else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loops (for and for in)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while and do while loops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break and continue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switch and case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lang="en-I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83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if and else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5135" y="634701"/>
            <a:ext cx="8765993" cy="508029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 and else</a:t>
            </a:r>
            <a:endParaRPr lang="en-I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Lucida Console" panose="020B0609040504020204" pitchFamily="49" charset="0"/>
              </a:rPr>
              <a:t>var</a:t>
            </a:r>
            <a:r>
              <a:rPr lang="en-US" sz="1600" dirty="0" smtClean="0"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age = 17;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if(age &gt;= 18</a:t>
            </a:r>
            <a:r>
              <a:rPr lang="en-US" sz="1600" dirty="0">
                <a:latin typeface="Lucida Console" panose="020B060904050402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    print</a:t>
            </a:r>
            <a:r>
              <a:rPr lang="en-US" sz="1600" dirty="0">
                <a:latin typeface="Lucida Console" panose="020B0609040504020204" pitchFamily="49" charset="0"/>
              </a:rPr>
              <a:t>('you can vote');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}</a:t>
            </a: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else</a:t>
            </a:r>
            <a:r>
              <a:rPr lang="en-US" sz="1600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    print</a:t>
            </a:r>
            <a:r>
              <a:rPr lang="en-US" sz="1600" dirty="0">
                <a:latin typeface="Lucida Console" panose="020B0609040504020204" pitchFamily="49" charset="0"/>
              </a:rPr>
              <a:t>('you can not vote');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lvl="0">
              <a:lnSpc>
                <a:spcPct val="100000"/>
              </a:lnSpc>
              <a:spcBef>
                <a:spcPts val="450"/>
              </a:spcBef>
            </a:pPr>
            <a:r>
              <a:rPr lang="en-US" sz="18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curly braces { } could be omitted when the blocks have a single line of code</a:t>
            </a:r>
            <a:endParaRPr lang="en-IN" sz="18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var</a:t>
            </a:r>
            <a:r>
              <a:rPr lang="en-US" sz="1600" dirty="0">
                <a:latin typeface="Lucida Console" panose="020B0609040504020204" pitchFamily="49" charset="0"/>
              </a:rPr>
              <a:t> age = 17;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if(age &gt;= 18</a:t>
            </a:r>
            <a:r>
              <a:rPr lang="en-US" sz="1600" dirty="0" smtClean="0">
                <a:latin typeface="Lucida Console" panose="020B0609040504020204" pitchFamily="49" charset="0"/>
              </a:rPr>
              <a:t>)</a:t>
            </a: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print('you can vote');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else</a:t>
            </a: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print('you can not vote</a:t>
            </a:r>
            <a:r>
              <a:rPr lang="en-US" sz="1600" dirty="0" smtClean="0">
                <a:latin typeface="Lucida Console" panose="020B0609040504020204" pitchFamily="49" charset="0"/>
              </a:rPr>
              <a:t>');</a:t>
            </a: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39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else if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5135" y="634701"/>
            <a:ext cx="8765993" cy="508029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450"/>
              </a:spcBef>
            </a:pPr>
            <a:r>
              <a:rPr lang="en-US" sz="18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Supports else if as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Lucida Console" panose="020B0609040504020204" pitchFamily="49" charset="0"/>
              </a:rPr>
              <a:t>var</a:t>
            </a:r>
            <a:r>
              <a:rPr lang="en-US" sz="1600" dirty="0" smtClean="0"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income = 75;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if </a:t>
            </a:r>
            <a:r>
              <a:rPr lang="en-US" sz="1600" dirty="0">
                <a:latin typeface="Lucida Console" panose="020B0609040504020204" pitchFamily="49" charset="0"/>
              </a:rPr>
              <a:t>(income &lt;= 50){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    print</a:t>
            </a:r>
            <a:r>
              <a:rPr lang="en-US" sz="1600" dirty="0">
                <a:latin typeface="Lucida Console" panose="020B0609040504020204" pitchFamily="49" charset="0"/>
              </a:rPr>
              <a:t>('tax rate is 10%');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}</a:t>
            </a: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Lucida Console" panose="020B0609040504020204" pitchFamily="49" charset="0"/>
              </a:rPr>
              <a:t>else </a:t>
            </a:r>
            <a:r>
              <a:rPr lang="en-US" sz="1600" b="1" dirty="0">
                <a:latin typeface="Lucida Console" panose="020B0609040504020204" pitchFamily="49" charset="0"/>
              </a:rPr>
              <a:t>if(income &gt;50 &amp;&amp; income &lt;80){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    print</a:t>
            </a:r>
            <a:r>
              <a:rPr lang="en-US" sz="1600" dirty="0">
                <a:latin typeface="Lucida Console" panose="020B0609040504020204" pitchFamily="49" charset="0"/>
              </a:rPr>
              <a:t>('tax rate is 20%');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}</a:t>
            </a: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else</a:t>
            </a:r>
            <a:r>
              <a:rPr lang="en-US" sz="1600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    print</a:t>
            </a:r>
            <a:r>
              <a:rPr lang="en-US" sz="1600" dirty="0">
                <a:latin typeface="Lucida Console" panose="020B0609040504020204" pitchFamily="49" charset="0"/>
              </a:rPr>
              <a:t>('tax rate is 30%');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Lucida Console" panose="020B0609040504020204" pitchFamily="49" charset="0"/>
            </a:endParaRPr>
          </a:p>
          <a:p>
            <a:pPr lvl="0">
              <a:lnSpc>
                <a:spcPct val="100000"/>
              </a:lnSpc>
              <a:spcBef>
                <a:spcPts val="450"/>
              </a:spcBef>
            </a:pPr>
            <a:r>
              <a:rPr lang="en-US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curly braces { } could be omitted when the blocks have a single line of code</a:t>
            </a:r>
            <a:endParaRPr lang="en-IN" sz="18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if (income &lt;= 50</a:t>
            </a:r>
            <a:r>
              <a:rPr lang="en-US" sz="1600" dirty="0" smtClean="0">
                <a:latin typeface="Lucida Console" panose="020B0609040504020204" pitchFamily="49" charset="0"/>
              </a:rPr>
              <a:t>)</a:t>
            </a: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print('tax rate is 10</a:t>
            </a:r>
            <a:r>
              <a:rPr lang="en-US" sz="1600" dirty="0" smtClean="0">
                <a:latin typeface="Lucida Console" panose="020B0609040504020204" pitchFamily="49" charset="0"/>
              </a:rPr>
              <a:t>%');</a:t>
            </a: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else if(income &gt;50 &amp;&amp; income &lt;80</a:t>
            </a:r>
            <a:r>
              <a:rPr lang="en-US" sz="1600" dirty="0" smtClean="0">
                <a:latin typeface="Lucida Console" panose="020B0609040504020204" pitchFamily="49" charset="0"/>
              </a:rPr>
              <a:t>)</a:t>
            </a: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print('tax rate is 20%');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else</a:t>
            </a: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print('tax rate is 30</a:t>
            </a:r>
            <a:r>
              <a:rPr lang="en-US" sz="1600" dirty="0" smtClean="0">
                <a:latin typeface="Lucida Console" panose="020B0609040504020204" pitchFamily="49" charset="0"/>
              </a:rPr>
              <a:t>%');</a:t>
            </a:r>
            <a:endParaRPr lang="en-US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80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Challenges/Issues Dart tries to solve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5134" y="718461"/>
            <a:ext cx="8765993" cy="499654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Large scale application development in JavaScript requires heroic effort, if not impossible. JavaScript lacks structuring mechanisms, tools, editors, code analyzers.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Ways in which JavaScript community has tried to solve the problem – 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lang="en-US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JavaScript Frameworks and Libraries – jQuery, Backbone, Knockout, Angular, React, Ember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Aurelia, Bootstrap etc. (the list goes on …)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endParaRPr lang="en-US" sz="1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Supersets of JavaScript that trans-compiles to JavaScript – </a:t>
            </a:r>
            <a:r>
              <a:rPr lang="en-US" sz="1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CoffeeScript</a:t>
            </a: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TypeScript</a:t>
            </a: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etc.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endParaRPr lang="en-US" sz="1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Completely different languages that compiles to JavaScript – GWT (compiles Java to JS), </a:t>
            </a: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Pyjamas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(Python to JS), </a:t>
            </a:r>
            <a:r>
              <a:rPr lang="en-US" sz="1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Dart</a:t>
            </a:r>
          </a:p>
        </p:txBody>
      </p:sp>
    </p:spTree>
    <p:extLst>
      <p:ext uri="{BB962C8B-B14F-4D97-AF65-F5344CB8AC3E}">
        <p14:creationId xmlns:p14="http://schemas.microsoft.com/office/powerpoint/2010/main" val="377631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 loops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5135" y="634701"/>
            <a:ext cx="8765993" cy="508029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Supports standard for loop (as supported by other languages that follow C like syntax)</a:t>
            </a:r>
            <a:endParaRPr lang="en-I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for(</a:t>
            </a:r>
            <a:r>
              <a:rPr lang="en-US" sz="1600" dirty="0" err="1" smtClean="0">
                <a:latin typeface="Lucida Console" panose="020B0609040504020204" pitchFamily="49" charset="0"/>
              </a:rPr>
              <a:t>int</a:t>
            </a:r>
            <a:r>
              <a:rPr lang="en-US" sz="1600" dirty="0" smtClean="0"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ctr</a:t>
            </a:r>
            <a:r>
              <a:rPr lang="en-US" sz="1600" dirty="0">
                <a:latin typeface="Lucida Console" panose="020B0609040504020204" pitchFamily="49" charset="0"/>
              </a:rPr>
              <a:t>=0</a:t>
            </a:r>
            <a:r>
              <a:rPr lang="en-US" sz="1600" dirty="0" smtClean="0">
                <a:latin typeface="Lucida Console" panose="020B0609040504020204" pitchFamily="49" charset="0"/>
              </a:rPr>
              <a:t>; </a:t>
            </a:r>
            <a:r>
              <a:rPr lang="en-US" sz="1600" dirty="0" err="1" smtClean="0">
                <a:latin typeface="Lucida Console" panose="020B0609040504020204" pitchFamily="49" charset="0"/>
              </a:rPr>
              <a:t>ctr</a:t>
            </a:r>
            <a:r>
              <a:rPr lang="en-US" sz="1600" dirty="0" smtClean="0">
                <a:latin typeface="Lucida Console" panose="020B0609040504020204" pitchFamily="49" charset="0"/>
              </a:rPr>
              <a:t>&lt;5; </a:t>
            </a:r>
            <a:r>
              <a:rPr lang="en-US" sz="1600" dirty="0" err="1" smtClean="0">
                <a:latin typeface="Lucida Console" panose="020B0609040504020204" pitchFamily="49" charset="0"/>
              </a:rPr>
              <a:t>ctr</a:t>
            </a:r>
            <a:r>
              <a:rPr lang="en-US" sz="1600" dirty="0">
                <a:latin typeface="Lucida Console" panose="020B0609040504020204" pitchFamily="49" charset="0"/>
              </a:rPr>
              <a:t>++){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    print(</a:t>
            </a:r>
            <a:r>
              <a:rPr lang="en-US" sz="1600" dirty="0" err="1" smtClean="0">
                <a:latin typeface="Lucida Console" panose="020B0609040504020204" pitchFamily="49" charset="0"/>
              </a:rPr>
              <a:t>ctr</a:t>
            </a:r>
            <a:r>
              <a:rPr lang="en-US" sz="1600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lvl="0">
              <a:lnSpc>
                <a:spcPct val="100000"/>
              </a:lnSpc>
              <a:spcBef>
                <a:spcPts val="450"/>
              </a:spcBef>
            </a:pPr>
            <a:r>
              <a:rPr lang="en-US" sz="18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Iterable</a:t>
            </a:r>
            <a:r>
              <a:rPr lang="en-US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classes such as List and Set also support the for-in form of </a:t>
            </a:r>
            <a:r>
              <a:rPr lang="en-US" sz="18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iteration </a:t>
            </a:r>
            <a:endParaRPr lang="en-IN" sz="18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Lucida Console" panose="020B0609040504020204" pitchFamily="49" charset="0"/>
              </a:rPr>
              <a:t>var</a:t>
            </a:r>
            <a:r>
              <a:rPr lang="en-US" sz="1600" dirty="0" smtClean="0"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cities = ['</a:t>
            </a:r>
            <a:r>
              <a:rPr lang="en-US" sz="1600" dirty="0" err="1">
                <a:latin typeface="Lucida Console" panose="020B0609040504020204" pitchFamily="49" charset="0"/>
              </a:rPr>
              <a:t>Kolkata','Bangalore','Chennai','Delhi</a:t>
            </a:r>
            <a:r>
              <a:rPr lang="en-US" sz="1600" dirty="0" smtClean="0">
                <a:latin typeface="Lucida Console" panose="020B0609040504020204" pitchFamily="49" charset="0"/>
              </a:rPr>
              <a:t>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for(</a:t>
            </a:r>
            <a:r>
              <a:rPr lang="en-US" sz="1600" dirty="0" err="1" smtClean="0">
                <a:latin typeface="Lucida Console" panose="020B0609040504020204" pitchFamily="49" charset="0"/>
              </a:rPr>
              <a:t>var</a:t>
            </a:r>
            <a:r>
              <a:rPr lang="en-US" sz="1600" dirty="0" smtClean="0"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city in cities){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    print(city</a:t>
            </a:r>
            <a:r>
              <a:rPr lang="en-US" sz="1600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lvl="0">
              <a:lnSpc>
                <a:spcPct val="100000"/>
              </a:lnSpc>
              <a:spcBef>
                <a:spcPts val="450"/>
              </a:spcBef>
            </a:pPr>
            <a:r>
              <a:rPr lang="en-US" sz="18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Iterable</a:t>
            </a:r>
            <a:r>
              <a:rPr lang="en-US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classes </a:t>
            </a:r>
            <a:r>
              <a:rPr lang="en-US" sz="18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also support </a:t>
            </a:r>
            <a:r>
              <a:rPr lang="en-US" sz="180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forEach</a:t>
            </a:r>
            <a:r>
              <a:rPr lang="en-US" sz="18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method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cities = ['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Kolkata','Bangalore','Chennai','Delhi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'];</a:t>
            </a:r>
          </a:p>
          <a:p>
            <a:pPr marL="0" lv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IN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cities.forEach</a:t>
            </a:r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((city) =&gt; print(city));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37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switch case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5135" y="634701"/>
            <a:ext cx="8765993" cy="508029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Switch statements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compare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integer, string, or compile-time constants using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==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Enumerated types work well in switch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Supports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empty case clauses, allowing a form of fall-through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Lucida Console" panose="020B0609040504020204" pitchFamily="49" charset="0"/>
              </a:rPr>
              <a:t>var</a:t>
            </a:r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window_state</a:t>
            </a:r>
            <a:r>
              <a:rPr lang="en-US" sz="1400" dirty="0">
                <a:latin typeface="Lucida Console" panose="020B0609040504020204" pitchFamily="49" charset="0"/>
              </a:rPr>
              <a:t> = 'Closing</a:t>
            </a:r>
            <a:r>
              <a:rPr lang="en-US" sz="1400" dirty="0" smtClean="0">
                <a:latin typeface="Lucida Console" panose="020B0609040504020204" pitchFamily="49" charset="0"/>
              </a:rPr>
              <a:t>';</a:t>
            </a: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switch(</a:t>
            </a:r>
            <a:r>
              <a:rPr lang="en-US" sz="1400" dirty="0" err="1" smtClean="0">
                <a:latin typeface="Lucida Console" panose="020B0609040504020204" pitchFamily="49" charset="0"/>
              </a:rPr>
              <a:t>window_state</a:t>
            </a:r>
            <a:r>
              <a:rPr lang="en-US" sz="1400" dirty="0">
                <a:latin typeface="Lucida Console" panose="020B060904050402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	</a:t>
            </a:r>
            <a:r>
              <a:rPr lang="en-US" sz="1400" dirty="0" smtClean="0">
                <a:latin typeface="Lucida Console" panose="020B0609040504020204" pitchFamily="49" charset="0"/>
              </a:rPr>
              <a:t>case </a:t>
            </a:r>
            <a:r>
              <a:rPr lang="en-US" sz="1400" dirty="0">
                <a:latin typeface="Lucida Console" panose="020B0609040504020204" pitchFamily="49" charset="0"/>
              </a:rPr>
              <a:t>'Opening':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		</a:t>
            </a:r>
            <a:r>
              <a:rPr lang="en-US" sz="1400" dirty="0" smtClean="0">
                <a:latin typeface="Lucida Console" panose="020B0609040504020204" pitchFamily="49" charset="0"/>
              </a:rPr>
              <a:t>print</a:t>
            </a:r>
            <a:r>
              <a:rPr lang="en-US" sz="1400" dirty="0">
                <a:latin typeface="Lucida Console" panose="020B0609040504020204" pitchFamily="49" charset="0"/>
              </a:rPr>
              <a:t>('Window is opening');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		</a:t>
            </a:r>
            <a:r>
              <a:rPr lang="en-US" sz="1400" dirty="0" smtClean="0">
                <a:latin typeface="Lucida Console" panose="020B0609040504020204" pitchFamily="49" charset="0"/>
              </a:rPr>
              <a:t>break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	</a:t>
            </a:r>
            <a:r>
              <a:rPr lang="en-US" sz="1400" dirty="0" smtClean="0">
                <a:latin typeface="Lucida Console" panose="020B0609040504020204" pitchFamily="49" charset="0"/>
              </a:rPr>
              <a:t>case </a:t>
            </a:r>
            <a:r>
              <a:rPr lang="en-US" sz="1400" dirty="0">
                <a:latin typeface="Lucida Console" panose="020B0609040504020204" pitchFamily="49" charset="0"/>
              </a:rPr>
              <a:t>'Opened':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		</a:t>
            </a:r>
            <a:r>
              <a:rPr lang="en-US" sz="1400" dirty="0" smtClean="0">
                <a:latin typeface="Lucida Console" panose="020B0609040504020204" pitchFamily="49" charset="0"/>
              </a:rPr>
              <a:t>print</a:t>
            </a:r>
            <a:r>
              <a:rPr lang="en-US" sz="1400" dirty="0">
                <a:latin typeface="Lucida Console" panose="020B0609040504020204" pitchFamily="49" charset="0"/>
              </a:rPr>
              <a:t>('Window is opened');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		</a:t>
            </a:r>
            <a:r>
              <a:rPr lang="en-US" sz="1400" dirty="0" smtClean="0">
                <a:latin typeface="Lucida Console" panose="020B0609040504020204" pitchFamily="49" charset="0"/>
              </a:rPr>
              <a:t>break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	</a:t>
            </a:r>
            <a:r>
              <a:rPr lang="en-US" sz="1400" dirty="0" smtClean="0">
                <a:latin typeface="Lucida Console" panose="020B0609040504020204" pitchFamily="49" charset="0"/>
              </a:rPr>
              <a:t>case </a:t>
            </a:r>
            <a:r>
              <a:rPr lang="en-US" sz="1400" dirty="0">
                <a:latin typeface="Lucida Console" panose="020B0609040504020204" pitchFamily="49" charset="0"/>
              </a:rPr>
              <a:t>'Closing':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		</a:t>
            </a:r>
            <a:r>
              <a:rPr lang="en-US" sz="1400" dirty="0" smtClean="0">
                <a:latin typeface="Lucida Console" panose="020B0609040504020204" pitchFamily="49" charset="0"/>
              </a:rPr>
              <a:t>print</a:t>
            </a:r>
            <a:r>
              <a:rPr lang="en-US" sz="1400" dirty="0">
                <a:latin typeface="Lucida Console" panose="020B0609040504020204" pitchFamily="49" charset="0"/>
              </a:rPr>
              <a:t>('Window is closing');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		</a:t>
            </a:r>
            <a:r>
              <a:rPr lang="en-US" sz="1400" dirty="0" smtClean="0">
                <a:latin typeface="Lucida Console" panose="020B0609040504020204" pitchFamily="49" charset="0"/>
              </a:rPr>
              <a:t>break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	</a:t>
            </a:r>
            <a:r>
              <a:rPr lang="en-US" sz="1400" dirty="0" smtClean="0">
                <a:latin typeface="Lucida Console" panose="020B0609040504020204" pitchFamily="49" charset="0"/>
              </a:rPr>
              <a:t>case </a:t>
            </a:r>
            <a:r>
              <a:rPr lang="en-US" sz="1400" dirty="0">
                <a:latin typeface="Lucida Console" panose="020B0609040504020204" pitchFamily="49" charset="0"/>
              </a:rPr>
              <a:t>'Closed':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		</a:t>
            </a:r>
            <a:r>
              <a:rPr lang="en-US" sz="1400" dirty="0" smtClean="0">
                <a:latin typeface="Lucida Console" panose="020B0609040504020204" pitchFamily="49" charset="0"/>
              </a:rPr>
              <a:t>print</a:t>
            </a:r>
            <a:r>
              <a:rPr lang="en-US" sz="1400" dirty="0">
                <a:latin typeface="Lucida Console" panose="020B0609040504020204" pitchFamily="49" charset="0"/>
              </a:rPr>
              <a:t>('Window is closed');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		</a:t>
            </a:r>
            <a:r>
              <a:rPr lang="en-US" sz="1400" dirty="0" smtClean="0">
                <a:latin typeface="Lucida Console" panose="020B0609040504020204" pitchFamily="49" charset="0"/>
              </a:rPr>
              <a:t>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	</a:t>
            </a:r>
            <a:r>
              <a:rPr lang="en-US" sz="1400" dirty="0" smtClean="0">
                <a:latin typeface="Lucida Console" panose="020B0609040504020204" pitchFamily="49" charset="0"/>
              </a:rPr>
              <a:t>case </a:t>
            </a:r>
            <a:r>
              <a:rPr lang="en-US" sz="1400" dirty="0">
                <a:latin typeface="Lucida Console" panose="020B0609040504020204" pitchFamily="49" charset="0"/>
              </a:rPr>
              <a:t>'Terminating':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	</a:t>
            </a:r>
            <a:r>
              <a:rPr lang="en-US" sz="1400" dirty="0" smtClean="0">
                <a:latin typeface="Lucida Console" panose="020B0609040504020204" pitchFamily="49" charset="0"/>
              </a:rPr>
              <a:t>case </a:t>
            </a:r>
            <a:r>
              <a:rPr lang="en-US" sz="1400" dirty="0">
                <a:latin typeface="Lucida Console" panose="020B0609040504020204" pitchFamily="49" charset="0"/>
              </a:rPr>
              <a:t>'Terminated':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	</a:t>
            </a:r>
            <a:r>
              <a:rPr lang="en-US" sz="1400" dirty="0" smtClean="0">
                <a:latin typeface="Lucida Console" panose="020B0609040504020204" pitchFamily="49" charset="0"/>
              </a:rPr>
              <a:t>	print</a:t>
            </a:r>
            <a:r>
              <a:rPr lang="en-US" sz="1400" dirty="0">
                <a:latin typeface="Lucida Console" panose="020B0609040504020204" pitchFamily="49" charset="0"/>
              </a:rPr>
              <a:t>('Window is terminating or terminated');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		</a:t>
            </a:r>
            <a:r>
              <a:rPr lang="en-US" sz="1400" dirty="0" smtClean="0">
                <a:latin typeface="Lucida Console" panose="020B0609040504020204" pitchFamily="49" charset="0"/>
              </a:rPr>
              <a:t>break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}</a:t>
            </a:r>
            <a:endParaRPr lang="en-IN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33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Object oriented features</a:t>
            </a:r>
            <a:endParaRPr lang="en-I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5135" y="794658"/>
            <a:ext cx="8765993" cy="492034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IN" sz="1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Supports </a:t>
            </a:r>
            <a:r>
              <a:rPr lang="en-IN" sz="1800">
                <a:solidFill>
                  <a:schemeClr val="tx1">
                    <a:lumMod val="50000"/>
                    <a:lumOff val="50000"/>
                  </a:schemeClr>
                </a:solidFill>
              </a:rPr>
              <a:t>single inheritance and multiple interfaces</a:t>
            </a:r>
            <a:r>
              <a:rPr lang="en-IN" sz="1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IN" sz="1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Dart’s OO </a:t>
            </a:r>
            <a:r>
              <a:rPr lang="en-IN" sz="1800">
                <a:solidFill>
                  <a:schemeClr val="tx1">
                    <a:lumMod val="50000"/>
                    <a:lumOff val="50000"/>
                  </a:schemeClr>
                </a:solidFill>
              </a:rPr>
              <a:t>model is similar to Java/C# and not similar to JavaScript</a:t>
            </a:r>
            <a:r>
              <a:rPr lang="en-IN" sz="1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Dart supports class based inheritance, and not prototypal inheritance supported by JavaScript.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lang="en-IN" sz="1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63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Class</a:t>
            </a:r>
            <a:endParaRPr lang="en-I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5135" y="634701"/>
            <a:ext cx="8765993" cy="508029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Dart is an object-oriented language with classes and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mixin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-based inheritance. 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Every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 is an instance of a class, and all classes descend from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Instance Variables:</a:t>
            </a:r>
            <a:endParaRPr lang="en-US" sz="14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class Employee{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	String </a:t>
            </a:r>
            <a:r>
              <a:rPr lang="en-US" sz="1400" dirty="0" err="1">
                <a:latin typeface="Lucida Console" panose="020B0609040504020204" pitchFamily="49" charset="0"/>
              </a:rPr>
              <a:t>firstName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	String </a:t>
            </a:r>
            <a:r>
              <a:rPr lang="en-US" sz="1400" dirty="0" err="1">
                <a:latin typeface="Lucida Console" panose="020B0609040504020204" pitchFamily="49" charset="0"/>
              </a:rPr>
              <a:t>lastName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	</a:t>
            </a:r>
            <a:r>
              <a:rPr lang="en-US" sz="1400" dirty="0" err="1">
                <a:latin typeface="Lucida Console" panose="020B0609040504020204" pitchFamily="49" charset="0"/>
              </a:rPr>
              <a:t>int</a:t>
            </a:r>
            <a:r>
              <a:rPr lang="en-US" sz="1400" dirty="0">
                <a:latin typeface="Lucida Console" panose="020B0609040504020204" pitchFamily="49" charset="0"/>
              </a:rPr>
              <a:t> age;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	double salary;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main(){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	</a:t>
            </a:r>
            <a:r>
              <a:rPr lang="en-US" sz="1400" dirty="0" err="1">
                <a:latin typeface="Lucida Console" panose="020B0609040504020204" pitchFamily="49" charset="0"/>
              </a:rPr>
              <a:t>var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emp</a:t>
            </a:r>
            <a:r>
              <a:rPr lang="en-US" sz="1400" dirty="0">
                <a:latin typeface="Lucida Console" panose="020B0609040504020204" pitchFamily="49" charset="0"/>
              </a:rPr>
              <a:t> = new Employee();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	</a:t>
            </a:r>
            <a:r>
              <a:rPr lang="en-US" sz="1400" dirty="0" err="1">
                <a:latin typeface="Lucida Console" panose="020B0609040504020204" pitchFamily="49" charset="0"/>
              </a:rPr>
              <a:t>emp.firstName</a:t>
            </a:r>
            <a:r>
              <a:rPr lang="en-US" sz="1400" dirty="0">
                <a:latin typeface="Lucida Console" panose="020B0609040504020204" pitchFamily="49" charset="0"/>
              </a:rPr>
              <a:t> = "Lars";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	</a:t>
            </a:r>
            <a:r>
              <a:rPr lang="en-US" sz="1400" dirty="0" err="1">
                <a:latin typeface="Lucida Console" panose="020B0609040504020204" pitchFamily="49" charset="0"/>
              </a:rPr>
              <a:t>emp.lastName</a:t>
            </a:r>
            <a:r>
              <a:rPr lang="en-US" sz="1400" dirty="0">
                <a:latin typeface="Lucida Console" panose="020B0609040504020204" pitchFamily="49" charset="0"/>
              </a:rPr>
              <a:t> = "</a:t>
            </a:r>
            <a:r>
              <a:rPr lang="en-US" sz="1400" dirty="0" err="1">
                <a:latin typeface="Lucida Console" panose="020B0609040504020204" pitchFamily="49" charset="0"/>
              </a:rPr>
              <a:t>Bak</a:t>
            </a:r>
            <a:r>
              <a:rPr lang="en-US" sz="1400" dirty="0">
                <a:latin typeface="Lucida Console" panose="020B0609040504020204" pitchFamily="49" charset="0"/>
              </a:rPr>
              <a:t>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	print(</a:t>
            </a:r>
            <a:r>
              <a:rPr lang="en-US" sz="1400" dirty="0" err="1">
                <a:latin typeface="Lucida Console" panose="020B0609040504020204" pitchFamily="49" charset="0"/>
              </a:rPr>
              <a:t>emp.firstName</a:t>
            </a:r>
            <a:r>
              <a:rPr lang="en-US" sz="1400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	print(</a:t>
            </a:r>
            <a:r>
              <a:rPr lang="en-US" sz="1400" dirty="0" err="1">
                <a:latin typeface="Lucida Console" panose="020B0609040504020204" pitchFamily="49" charset="0"/>
              </a:rPr>
              <a:t>emp.lastName</a:t>
            </a:r>
            <a:r>
              <a:rPr lang="en-US" sz="1400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47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constructor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5135" y="634701"/>
            <a:ext cx="8765993" cy="508029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pattern of assigning a constructor argument to an instance variable is so common, Dart has syntactic sugar to make it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easy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you don’t declare a constructor, a default constructor is provided for you.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has no arguments and invokes the no-argument constructor in the superclass.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class </a:t>
            </a:r>
            <a:r>
              <a:rPr lang="en-US" sz="1400" dirty="0">
                <a:latin typeface="Lucida Console" panose="020B0609040504020204" pitchFamily="49" charset="0"/>
              </a:rPr>
              <a:t>Employee{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	String </a:t>
            </a:r>
            <a:r>
              <a:rPr lang="en-US" sz="1400" dirty="0" err="1">
                <a:latin typeface="Lucida Console" panose="020B0609040504020204" pitchFamily="49" charset="0"/>
              </a:rPr>
              <a:t>firstName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	String </a:t>
            </a:r>
            <a:r>
              <a:rPr lang="en-US" sz="1400" dirty="0" err="1">
                <a:latin typeface="Lucida Console" panose="020B0609040504020204" pitchFamily="49" charset="0"/>
              </a:rPr>
              <a:t>lastName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	</a:t>
            </a:r>
            <a:r>
              <a:rPr lang="en-US" sz="1400" dirty="0" err="1">
                <a:latin typeface="Lucida Console" panose="020B0609040504020204" pitchFamily="49" charset="0"/>
              </a:rPr>
              <a:t>int</a:t>
            </a:r>
            <a:r>
              <a:rPr lang="en-US" sz="1400" dirty="0">
                <a:latin typeface="Lucida Console" panose="020B0609040504020204" pitchFamily="49" charset="0"/>
              </a:rPr>
              <a:t> age;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	double salary</a:t>
            </a:r>
            <a:r>
              <a:rPr lang="en-US" sz="14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	Employee(</a:t>
            </a:r>
            <a:r>
              <a:rPr lang="en-US" sz="1400" dirty="0" err="1">
                <a:latin typeface="Lucida Console" panose="020B0609040504020204" pitchFamily="49" charset="0"/>
              </a:rPr>
              <a:t>this.firstName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this.lastName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this.age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this.salary</a:t>
            </a:r>
            <a:r>
              <a:rPr lang="en-US" sz="1400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main(){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	</a:t>
            </a:r>
            <a:r>
              <a:rPr lang="en-US" sz="1400" dirty="0" err="1">
                <a:latin typeface="Lucida Console" panose="020B0609040504020204" pitchFamily="49" charset="0"/>
              </a:rPr>
              <a:t>var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emp</a:t>
            </a:r>
            <a:r>
              <a:rPr lang="en-US" sz="1400" dirty="0">
                <a:latin typeface="Lucida Console" panose="020B0609040504020204" pitchFamily="49" charset="0"/>
              </a:rPr>
              <a:t> = </a:t>
            </a:r>
            <a:endParaRPr lang="en-US" sz="14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new </a:t>
            </a:r>
            <a:r>
              <a:rPr lang="en-US" sz="1400" dirty="0">
                <a:latin typeface="Lucida Console" panose="020B0609040504020204" pitchFamily="49" charset="0"/>
              </a:rPr>
              <a:t>Employee('Lars','Bak',45,550.67);	</a:t>
            </a:r>
            <a:endParaRPr lang="en-US" sz="14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	</a:t>
            </a:r>
            <a:endParaRPr lang="en-US" sz="14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	</a:t>
            </a:r>
            <a:r>
              <a:rPr lang="en-US" sz="1400" dirty="0" smtClean="0">
                <a:latin typeface="Lucida Console" panose="020B0609040504020204" pitchFamily="49" charset="0"/>
              </a:rPr>
              <a:t>print(</a:t>
            </a:r>
            <a:r>
              <a:rPr lang="en-US" sz="1400" dirty="0" err="1" smtClean="0">
                <a:latin typeface="Lucida Console" panose="020B0609040504020204" pitchFamily="49" charset="0"/>
              </a:rPr>
              <a:t>emp.firstName</a:t>
            </a:r>
            <a:r>
              <a:rPr lang="en-US" sz="1400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	print(</a:t>
            </a:r>
            <a:r>
              <a:rPr lang="en-US" sz="1400" dirty="0" err="1">
                <a:latin typeface="Lucida Console" panose="020B0609040504020204" pitchFamily="49" charset="0"/>
              </a:rPr>
              <a:t>emp.lastName</a:t>
            </a:r>
            <a:r>
              <a:rPr lang="en-US" sz="1400" dirty="0" smtClean="0"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	print(</a:t>
            </a:r>
            <a:r>
              <a:rPr lang="en-US" sz="1400" dirty="0" err="1" smtClean="0">
                <a:latin typeface="Lucida Console" panose="020B0609040504020204" pitchFamily="49" charset="0"/>
              </a:rPr>
              <a:t>emp.age</a:t>
            </a:r>
            <a:r>
              <a:rPr lang="en-US" sz="1400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	print(</a:t>
            </a:r>
            <a:r>
              <a:rPr lang="en-US" sz="1400" dirty="0" err="1">
                <a:latin typeface="Lucida Console" panose="020B0609040504020204" pitchFamily="49" charset="0"/>
              </a:rPr>
              <a:t>emp.salary</a:t>
            </a:r>
            <a:r>
              <a:rPr lang="en-US" sz="1400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400" dirty="0">
              <a:latin typeface="Lucida Console" panose="020B060904050402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07635" y="3364864"/>
            <a:ext cx="4893003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Employee{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	String </a:t>
            </a:r>
            <a:r>
              <a:rPr lang="en-US" sz="1200" dirty="0" err="1">
                <a:latin typeface="Lucida Console" panose="020B0609040504020204" pitchFamily="49" charset="0"/>
              </a:rPr>
              <a:t>firstName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	String </a:t>
            </a:r>
            <a:r>
              <a:rPr lang="en-US" sz="1200" dirty="0" err="1">
                <a:latin typeface="Lucida Console" panose="020B0609040504020204" pitchFamily="49" charset="0"/>
              </a:rPr>
              <a:t>lastName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age;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	double salary;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	Employee(</a:t>
            </a:r>
            <a:r>
              <a:rPr lang="en-US" sz="1200" dirty="0" err="1">
                <a:latin typeface="Lucida Console" panose="020B0609040504020204" pitchFamily="49" charset="0"/>
              </a:rPr>
              <a:t>firstName</a:t>
            </a:r>
            <a:r>
              <a:rPr lang="en-US" sz="1200" dirty="0"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latin typeface="Lucida Console" panose="020B0609040504020204" pitchFamily="49" charset="0"/>
              </a:rPr>
              <a:t>lastName</a:t>
            </a:r>
            <a:r>
              <a:rPr lang="en-US" sz="1200" dirty="0">
                <a:latin typeface="Lucida Console" panose="020B0609040504020204" pitchFamily="49" charset="0"/>
              </a:rPr>
              <a:t>, age, salary){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		</a:t>
            </a:r>
            <a:r>
              <a:rPr lang="en-US" sz="1200" dirty="0" err="1">
                <a:latin typeface="Lucida Console" panose="020B0609040504020204" pitchFamily="49" charset="0"/>
              </a:rPr>
              <a:t>this.firstName</a:t>
            </a:r>
            <a:r>
              <a:rPr lang="en-US" sz="1200" dirty="0">
                <a:latin typeface="Lucida Console" panose="020B0609040504020204" pitchFamily="49" charset="0"/>
              </a:rPr>
              <a:t> = </a:t>
            </a:r>
            <a:r>
              <a:rPr lang="en-US" sz="1200" dirty="0" err="1">
                <a:latin typeface="Lucida Console" panose="020B0609040504020204" pitchFamily="49" charset="0"/>
              </a:rPr>
              <a:t>firstName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		</a:t>
            </a:r>
            <a:r>
              <a:rPr lang="en-US" sz="1200" dirty="0" err="1">
                <a:latin typeface="Lucida Console" panose="020B0609040504020204" pitchFamily="49" charset="0"/>
              </a:rPr>
              <a:t>this.lastName</a:t>
            </a:r>
            <a:r>
              <a:rPr lang="en-US" sz="1200" dirty="0">
                <a:latin typeface="Lucida Console" panose="020B0609040504020204" pitchFamily="49" charset="0"/>
              </a:rPr>
              <a:t> = </a:t>
            </a:r>
            <a:r>
              <a:rPr lang="en-US" sz="1200" dirty="0" err="1">
                <a:latin typeface="Lucida Console" panose="020B0609040504020204" pitchFamily="49" charset="0"/>
              </a:rPr>
              <a:t>lastName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		</a:t>
            </a:r>
            <a:r>
              <a:rPr lang="en-US" sz="1200" dirty="0" err="1">
                <a:latin typeface="Lucida Console" panose="020B0609040504020204" pitchFamily="49" charset="0"/>
              </a:rPr>
              <a:t>this.age</a:t>
            </a:r>
            <a:r>
              <a:rPr lang="en-US" sz="1200" dirty="0">
                <a:latin typeface="Lucida Console" panose="020B0609040504020204" pitchFamily="49" charset="0"/>
              </a:rPr>
              <a:t> = age;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		</a:t>
            </a:r>
            <a:r>
              <a:rPr lang="en-US" sz="1200" dirty="0" err="1">
                <a:latin typeface="Lucida Console" panose="020B0609040504020204" pitchFamily="49" charset="0"/>
              </a:rPr>
              <a:t>this.salary</a:t>
            </a:r>
            <a:r>
              <a:rPr lang="en-US" sz="1200" dirty="0">
                <a:latin typeface="Lucida Console" panose="020B0609040504020204" pitchFamily="49" charset="0"/>
              </a:rPr>
              <a:t> = salary;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	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6" name="Right Arrow 5"/>
          <p:cNvSpPr/>
          <p:nvPr/>
        </p:nvSpPr>
        <p:spPr>
          <a:xfrm rot="5400000">
            <a:off x="6844811" y="3329721"/>
            <a:ext cx="1071405" cy="961902"/>
          </a:xfrm>
          <a:prstGeom prst="rightArrow">
            <a:avLst/>
          </a:prstGeom>
          <a:solidFill>
            <a:srgbClr val="74CB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syntactic sugar of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66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First Class Functions</a:t>
            </a:r>
            <a:endParaRPr lang="en-I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5135" y="794658"/>
            <a:ext cx="8765993" cy="492034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IN" sz="1800">
                <a:solidFill>
                  <a:schemeClr val="tx1">
                    <a:lumMod val="50000"/>
                    <a:lumOff val="50000"/>
                  </a:schemeClr>
                </a:solidFill>
              </a:rPr>
              <a:t>Dart is similar in many ways to languages such as Java and C#, but its function </a:t>
            </a:r>
            <a:r>
              <a:rPr lang="en-IN" sz="1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syntax is </a:t>
            </a:r>
            <a:r>
              <a:rPr lang="en-IN" sz="1800">
                <a:solidFill>
                  <a:schemeClr val="tx1">
                    <a:lumMod val="50000"/>
                    <a:lumOff val="50000"/>
                  </a:schemeClr>
                </a:solidFill>
              </a:rPr>
              <a:t>more similar to that found in JavaScript than in more strongly typed languages</a:t>
            </a:r>
            <a:r>
              <a:rPr lang="en-IN" sz="1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IN" sz="1800">
                <a:solidFill>
                  <a:schemeClr val="tx1">
                    <a:lumMod val="50000"/>
                    <a:lumOff val="50000"/>
                  </a:schemeClr>
                </a:solidFill>
              </a:rPr>
              <a:t>Everything is an object, including functions, which means you can store a function in a variable and pass it around your application the same way that you might pass a String, an </a:t>
            </a:r>
            <a:r>
              <a:rPr lang="en-IN" sz="180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IN" sz="1800">
                <a:solidFill>
                  <a:schemeClr val="tx1">
                    <a:lumMod val="50000"/>
                    <a:lumOff val="50000"/>
                  </a:schemeClr>
                </a:solidFill>
              </a:rPr>
              <a:t>, or any other </a:t>
            </a:r>
            <a:r>
              <a:rPr lang="en-IN" sz="1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object. This is called </a:t>
            </a:r>
            <a:r>
              <a:rPr lang="en-IN" sz="1800">
                <a:solidFill>
                  <a:schemeClr val="tx1">
                    <a:lumMod val="50000"/>
                    <a:lumOff val="50000"/>
                  </a:schemeClr>
                </a:solidFill>
              </a:rPr>
              <a:t>first-class </a:t>
            </a:r>
            <a:r>
              <a:rPr lang="en-IN" sz="1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functions, because </a:t>
            </a:r>
            <a:r>
              <a:rPr lang="en-IN" sz="1800">
                <a:solidFill>
                  <a:schemeClr val="tx1">
                    <a:lumMod val="50000"/>
                    <a:lumOff val="50000"/>
                  </a:schemeClr>
                </a:solidFill>
              </a:rPr>
              <a:t>they’re treated as equivalent to other </a:t>
            </a:r>
            <a:r>
              <a:rPr lang="en-IN" sz="1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types.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lang="en-IN" sz="1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93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5135" y="794658"/>
            <a:ext cx="8765993" cy="492034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I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Dart is similar in many ways to languages such as Java and C#, but its function </a:t>
            </a:r>
            <a:r>
              <a:rPr lang="en-I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syntax is </a:t>
            </a:r>
            <a:r>
              <a:rPr lang="en-I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more similar to that found in JavaScript than in more strongly typed languages</a:t>
            </a:r>
            <a:r>
              <a:rPr lang="en-I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endParaRPr lang="en-I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display(){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	print('Hello from Dart');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IN" sz="1400" dirty="0">
                <a:latin typeface="Lucida Console" panose="020B0609040504020204" pitchFamily="49" charset="0"/>
              </a:rPr>
              <a:t>add(num1,num2){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IN" sz="1400" dirty="0">
                <a:latin typeface="Lucida Console" panose="020B0609040504020204" pitchFamily="49" charset="0"/>
              </a:rPr>
              <a:t>	return num1+num2;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IN" sz="1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5018443" y="3069080"/>
            <a:ext cx="38673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Lucida Console" panose="020B0609040504020204" pitchFamily="49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Lucida Console" panose="020B0609040504020204" pitchFamily="49" charset="0"/>
                <a:cs typeface="Arial" panose="020B0604020202020204" pitchFamily="34" charset="0"/>
              </a:rPr>
              <a:t> add(</a:t>
            </a:r>
            <a:r>
              <a:rPr lang="en-US" b="1" dirty="0" err="1">
                <a:latin typeface="Lucida Console" panose="020B0609040504020204" pitchFamily="49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Lucida Console" panose="020B0609040504020204" pitchFamily="49" charset="0"/>
                <a:cs typeface="Arial" panose="020B0604020202020204" pitchFamily="34" charset="0"/>
              </a:rPr>
              <a:t> num1, </a:t>
            </a:r>
            <a:r>
              <a:rPr lang="en-US" b="1" dirty="0" err="1">
                <a:latin typeface="Lucida Console" panose="020B0609040504020204" pitchFamily="49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Lucida Console" panose="020B0609040504020204" pitchFamily="49" charset="0"/>
                <a:cs typeface="Arial" panose="020B0604020202020204" pitchFamily="34" charset="0"/>
              </a:rPr>
              <a:t> num2){</a:t>
            </a:r>
          </a:p>
          <a:p>
            <a:r>
              <a:rPr lang="en-US" dirty="0">
                <a:latin typeface="Lucida Console" panose="020B0609040504020204" pitchFamily="49" charset="0"/>
                <a:cs typeface="Arial" panose="020B0604020202020204" pitchFamily="34" charset="0"/>
              </a:rPr>
              <a:t>	return num1+num2;</a:t>
            </a:r>
          </a:p>
          <a:p>
            <a:r>
              <a:rPr lang="en-US" dirty="0">
                <a:latin typeface="Lucida Console" panose="020B060904050402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055172" y="2957461"/>
            <a:ext cx="1847960" cy="961902"/>
          </a:xfrm>
          <a:prstGeom prst="rightArrow">
            <a:avLst/>
          </a:prstGeom>
          <a:solidFill>
            <a:srgbClr val="74CB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to specify Type annotations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80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Declaring functions with =&gt; syntax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5135" y="794658"/>
            <a:ext cx="8765993" cy="492034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functions that contain just one expression, you can use a shorthand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syntax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=&gt; expr;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syntax is a shorthand for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{ return expr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;}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Only an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expression, not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statement, can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appear between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arrow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(=&gt;)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semicolon (;). For example, you can’t put an if statement there, but you can use a conditional expression.</a:t>
            </a:r>
            <a:endParaRPr lang="en-I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endParaRPr lang="en-US" sz="14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void display</a:t>
            </a:r>
            <a:r>
              <a:rPr lang="en-US" sz="1400" dirty="0">
                <a:latin typeface="Lucida Console" panose="020B060904050402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	print('Hello from Dart');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400" b="1" dirty="0" err="1">
                <a:latin typeface="Lucida Console" panose="020B0609040504020204" pitchFamily="49" charset="0"/>
              </a:rPr>
              <a:t>var</a:t>
            </a:r>
            <a:r>
              <a:rPr lang="en-US" sz="1400" b="1" dirty="0">
                <a:latin typeface="Lucida Console" panose="020B0609040504020204" pitchFamily="49" charset="0"/>
              </a:rPr>
              <a:t> display = () </a:t>
            </a:r>
            <a:r>
              <a:rPr lang="en-US" sz="1400" b="1" dirty="0">
                <a:solidFill>
                  <a:srgbClr val="27BEB2"/>
                </a:solidFill>
                <a:latin typeface="Lucida Console" panose="020B0609040504020204" pitchFamily="49" charset="0"/>
              </a:rPr>
              <a:t>=&gt;</a:t>
            </a:r>
            <a:r>
              <a:rPr lang="en-US" sz="1400" b="1" dirty="0">
                <a:latin typeface="Lucida Console" panose="020B0609040504020204" pitchFamily="49" charset="0"/>
              </a:rPr>
              <a:t> </a:t>
            </a:r>
            <a:r>
              <a:rPr lang="en-US" sz="1400" b="1" dirty="0" smtClean="0">
                <a:latin typeface="Lucida Console" panose="020B0609040504020204" pitchFamily="49" charset="0"/>
              </a:rPr>
              <a:t>print</a:t>
            </a:r>
            <a:r>
              <a:rPr lang="en-US" sz="1400" b="1" dirty="0">
                <a:latin typeface="Lucida Console" panose="020B0609040504020204" pitchFamily="49" charset="0"/>
              </a:rPr>
              <a:t>('Hello from Dart</a:t>
            </a:r>
            <a:r>
              <a:rPr lang="en-US" sz="1400" b="1" dirty="0" smtClean="0">
                <a:latin typeface="Lucida Console" panose="020B0609040504020204" pitchFamily="49" charset="0"/>
              </a:rPr>
              <a:t>');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endParaRPr lang="en-US" sz="1400" dirty="0">
              <a:latin typeface="Lucida Console" panose="020B060904050402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add(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num1,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num2){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	return num1+num2;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endParaRPr lang="en-US" sz="14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400" b="1" dirty="0" err="1">
                <a:latin typeface="Lucida Console" panose="020B0609040504020204" pitchFamily="49" charset="0"/>
              </a:rPr>
              <a:t>var</a:t>
            </a:r>
            <a:r>
              <a:rPr lang="en-US" sz="1400" b="1" dirty="0">
                <a:latin typeface="Lucida Console" panose="020B0609040504020204" pitchFamily="49" charset="0"/>
              </a:rPr>
              <a:t> add = (</a:t>
            </a:r>
            <a:r>
              <a:rPr lang="en-US" sz="1400" b="1" dirty="0" err="1">
                <a:latin typeface="Lucida Console" panose="020B0609040504020204" pitchFamily="49" charset="0"/>
              </a:rPr>
              <a:t>x,y</a:t>
            </a:r>
            <a:r>
              <a:rPr lang="en-US" sz="1400" b="1" dirty="0">
                <a:latin typeface="Lucida Console" panose="020B0609040504020204" pitchFamily="49" charset="0"/>
              </a:rPr>
              <a:t>) </a:t>
            </a:r>
            <a:r>
              <a:rPr lang="en-US" sz="1400" b="1" dirty="0">
                <a:solidFill>
                  <a:srgbClr val="27BEB2"/>
                </a:solidFill>
                <a:latin typeface="Lucida Console" panose="020B0609040504020204" pitchFamily="49" charset="0"/>
              </a:rPr>
              <a:t>=&gt;</a:t>
            </a:r>
            <a:r>
              <a:rPr lang="en-US" sz="1400" b="1" dirty="0" smtClean="0">
                <a:latin typeface="Lucida Console" panose="020B0609040504020204" pitchFamily="49" charset="0"/>
              </a:rPr>
              <a:t> </a:t>
            </a:r>
            <a:r>
              <a:rPr lang="en-US" sz="1400" b="1" dirty="0" err="1">
                <a:latin typeface="Lucida Console" panose="020B0609040504020204" pitchFamily="49" charset="0"/>
              </a:rPr>
              <a:t>x+y</a:t>
            </a:r>
            <a:r>
              <a:rPr lang="en-US" sz="1400" b="1" dirty="0" smtClean="0">
                <a:latin typeface="Lucida Console" panose="020B06090405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402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Optional named parameters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5135" y="794658"/>
            <a:ext cx="8765993" cy="492034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I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Dart is similar in many ways to languages such as Java and C#, but its function </a:t>
            </a:r>
            <a:r>
              <a:rPr lang="en-I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syntax is </a:t>
            </a:r>
            <a:r>
              <a:rPr lang="en-I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more similar to that found in JavaScript than in more strongly typed languages</a:t>
            </a:r>
            <a:r>
              <a:rPr lang="en-I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endParaRPr lang="en-I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pt-BR" sz="1400" dirty="0">
                <a:latin typeface="Lucida Console" panose="020B0609040504020204" pitchFamily="49" charset="0"/>
              </a:rPr>
              <a:t>int add(int num1, </a:t>
            </a:r>
            <a:r>
              <a:rPr lang="pt-BR" sz="1400" b="1" dirty="0">
                <a:latin typeface="Lucida Console" panose="020B0609040504020204" pitchFamily="49" charset="0"/>
              </a:rPr>
              <a:t>[int num2 = 5</a:t>
            </a:r>
            <a:r>
              <a:rPr lang="pt-BR" sz="1400" b="1" dirty="0" smtClean="0">
                <a:latin typeface="Lucida Console" panose="020B0609040504020204" pitchFamily="49" charset="0"/>
              </a:rPr>
              <a:t>]</a:t>
            </a:r>
            <a:r>
              <a:rPr lang="pt-BR" sz="1400" dirty="0" smtClean="0">
                <a:latin typeface="Lucida Console" panose="020B0609040504020204" pitchFamily="49" charset="0"/>
              </a:rPr>
              <a:t>){	// num2 is optional with default value 5</a:t>
            </a:r>
            <a:endParaRPr lang="pt-BR" sz="1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pt-BR" sz="1400" dirty="0">
                <a:latin typeface="Lucida Console" panose="020B0609040504020204" pitchFamily="49" charset="0"/>
              </a:rPr>
              <a:t>	return num1 + num2;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pt-BR" sz="1400" dirty="0" smtClean="0"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endParaRPr lang="pt-BR" sz="1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IN" sz="1400" dirty="0" smtClean="0">
                <a:latin typeface="Lucida Console" panose="020B0609040504020204" pitchFamily="49" charset="0"/>
              </a:rPr>
              <a:t>print(add(20,10</a:t>
            </a:r>
            <a:r>
              <a:rPr lang="en-IN" sz="1400" dirty="0">
                <a:latin typeface="Lucida Console" panose="020B060904050402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IN" sz="1400" dirty="0" smtClean="0">
                <a:latin typeface="Lucida Console" panose="020B0609040504020204" pitchFamily="49" charset="0"/>
              </a:rPr>
              <a:t>print(add(20</a:t>
            </a:r>
            <a:r>
              <a:rPr lang="en-IN" sz="1400" dirty="0">
                <a:latin typeface="Lucida Console" panose="020B060904050402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411495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Optional positional parameter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5135" y="794658"/>
            <a:ext cx="8765993" cy="492034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Wrapping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parameters in </a:t>
            </a:r>
            <a:r>
              <a:rPr lang="en-US" sz="1800" b="1" dirty="0" smtClean="0">
                <a:solidFill>
                  <a:srgbClr val="27BEB2"/>
                </a:solidFill>
                <a:latin typeface="Lucida Console" panose="020B0609040504020204" pitchFamily="49" charset="0"/>
              </a:rPr>
              <a:t>[ ]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marks them as optional positional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parameters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pt-BR" sz="1200" dirty="0" smtClean="0">
                <a:latin typeface="Lucida Console" panose="020B0609040504020204" pitchFamily="49" charset="0"/>
              </a:rPr>
              <a:t>void </a:t>
            </a:r>
            <a:r>
              <a:rPr lang="pt-BR" sz="1200" dirty="0">
                <a:latin typeface="Lucida Console" panose="020B0609040504020204" pitchFamily="49" charset="0"/>
              </a:rPr>
              <a:t>display(String message, </a:t>
            </a:r>
            <a:r>
              <a:rPr lang="pt-BR" sz="1200" b="1" dirty="0">
                <a:latin typeface="Lucida Console" panose="020B0609040504020204" pitchFamily="49" charset="0"/>
              </a:rPr>
              <a:t>[string user]</a:t>
            </a:r>
            <a:r>
              <a:rPr lang="pt-BR" sz="1200" dirty="0">
                <a:latin typeface="Lucida Console" panose="020B060904050402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pt-BR" sz="1200" dirty="0">
                <a:latin typeface="Lucida Console" panose="020B0609040504020204" pitchFamily="49" charset="0"/>
              </a:rPr>
              <a:t>	if(user == null)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pt-BR" sz="1200" dirty="0">
                <a:latin typeface="Lucida Console" panose="020B0609040504020204" pitchFamily="49" charset="0"/>
              </a:rPr>
              <a:t>		print(message);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pt-BR" sz="1200" dirty="0">
                <a:latin typeface="Lucida Console" panose="020B0609040504020204" pitchFamily="49" charset="0"/>
              </a:rPr>
              <a:t>	else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pt-BR" sz="1200" dirty="0">
                <a:latin typeface="Lucida Console" panose="020B0609040504020204" pitchFamily="49" charset="0"/>
              </a:rPr>
              <a:t>		print("Hello $user. $message");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pt-BR" sz="1200" dirty="0" smtClean="0"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endParaRPr lang="pt-BR" sz="12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200" dirty="0" smtClean="0">
                <a:latin typeface="Lucida Console" panose="020B0609040504020204" pitchFamily="49" charset="0"/>
              </a:rPr>
              <a:t>display</a:t>
            </a:r>
            <a:r>
              <a:rPr lang="en-US" sz="1200" dirty="0">
                <a:latin typeface="Lucida Console" panose="020B0609040504020204" pitchFamily="49" charset="0"/>
              </a:rPr>
              <a:t>("Welcome to Dart","</a:t>
            </a:r>
            <a:r>
              <a:rPr lang="en-US" sz="1200" dirty="0" err="1">
                <a:latin typeface="Lucida Console" panose="020B0609040504020204" pitchFamily="49" charset="0"/>
              </a:rPr>
              <a:t>Ani</a:t>
            </a:r>
            <a:r>
              <a:rPr lang="en-US" sz="1200" dirty="0" smtClean="0">
                <a:latin typeface="Lucida Console" panose="020B0609040504020204" pitchFamily="49" charset="0"/>
              </a:rPr>
              <a:t>");	</a:t>
            </a:r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 smtClean="0">
                <a:latin typeface="Lucida Console" panose="020B0609040504020204" pitchFamily="49" charset="0"/>
              </a:rPr>
              <a:t>// </a:t>
            </a:r>
            <a:r>
              <a:rPr lang="en-US" sz="1200" dirty="0">
                <a:latin typeface="Lucida Console" panose="020B0609040504020204" pitchFamily="49" charset="0"/>
              </a:rPr>
              <a:t>Hello </a:t>
            </a:r>
            <a:r>
              <a:rPr lang="en-US" sz="1200" dirty="0" err="1">
                <a:latin typeface="Lucida Console" panose="020B0609040504020204" pitchFamily="49" charset="0"/>
              </a:rPr>
              <a:t>Ani</a:t>
            </a:r>
            <a:r>
              <a:rPr lang="en-US" sz="1200" dirty="0">
                <a:latin typeface="Lucida Console" panose="020B0609040504020204" pitchFamily="49" charset="0"/>
              </a:rPr>
              <a:t>. Welcome to Dart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200" dirty="0" smtClean="0">
                <a:latin typeface="Lucida Console" panose="020B0609040504020204" pitchFamily="49" charset="0"/>
              </a:rPr>
              <a:t>display</a:t>
            </a:r>
            <a:r>
              <a:rPr lang="en-US" sz="1200" dirty="0">
                <a:latin typeface="Lucida Console" panose="020B0609040504020204" pitchFamily="49" charset="0"/>
              </a:rPr>
              <a:t>("Welcome to Dart</a:t>
            </a:r>
            <a:r>
              <a:rPr lang="en-US" sz="1200" dirty="0" smtClean="0">
                <a:latin typeface="Lucida Console" panose="020B0609040504020204" pitchFamily="49" charset="0"/>
              </a:rPr>
              <a:t>");			</a:t>
            </a:r>
            <a:r>
              <a:rPr lang="en-US" sz="1200" dirty="0">
                <a:latin typeface="Lucida Console" panose="020B0609040504020204" pitchFamily="49" charset="0"/>
              </a:rPr>
              <a:t>// </a:t>
            </a:r>
            <a:r>
              <a:rPr lang="en-US" sz="1200" dirty="0" smtClean="0">
                <a:latin typeface="Lucida Console" panose="020B0609040504020204" pitchFamily="49" charset="0"/>
              </a:rPr>
              <a:t>Welcome </a:t>
            </a:r>
            <a:r>
              <a:rPr lang="en-US" sz="1200" dirty="0">
                <a:latin typeface="Lucida Console" panose="020B0609040504020204" pitchFamily="49" charset="0"/>
              </a:rPr>
              <a:t>to </a:t>
            </a:r>
            <a:r>
              <a:rPr lang="en-US" sz="1200" dirty="0" smtClean="0">
                <a:latin typeface="Lucida Console" panose="020B0609040504020204" pitchFamily="49" charset="0"/>
              </a:rPr>
              <a:t>Dart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endParaRPr lang="en-US" sz="1200" dirty="0">
              <a:latin typeface="Lucida Console" panose="020B0609040504020204" pitchFamily="49" charset="0"/>
            </a:endParaRPr>
          </a:p>
          <a:p>
            <a:pPr lvl="0">
              <a:lnSpc>
                <a:spcPct val="100000"/>
              </a:lnSpc>
              <a:spcBef>
                <a:spcPts val="450"/>
              </a:spcBef>
            </a:pPr>
            <a:r>
              <a:rPr lang="en-US" sz="18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Optional </a:t>
            </a:r>
            <a:r>
              <a:rPr lang="en-US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positional </a:t>
            </a:r>
            <a:r>
              <a:rPr lang="en-US" sz="18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parameters can have default value</a:t>
            </a:r>
          </a:p>
          <a:p>
            <a:pPr marL="0" lv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void display(String message, </a:t>
            </a:r>
            <a:r>
              <a:rPr lang="en-US" sz="1200" b="1" dirty="0">
                <a:latin typeface="Lucida Console" panose="020B0609040504020204" pitchFamily="49" charset="0"/>
              </a:rPr>
              <a:t>[string user = "User"]</a:t>
            </a:r>
            <a:r>
              <a:rPr lang="en-US" sz="1200" dirty="0">
                <a:latin typeface="Lucida Console" panose="020B0609040504020204" pitchFamily="49" charset="0"/>
              </a:rPr>
              <a:t>){</a:t>
            </a:r>
          </a:p>
          <a:p>
            <a:pPr marL="0" lv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	print("Hello $user. $message</a:t>
            </a:r>
            <a:r>
              <a:rPr lang="en-US" sz="1200" dirty="0" smtClean="0">
                <a:latin typeface="Lucida Console" panose="020B0609040504020204" pitchFamily="49" charset="0"/>
              </a:rPr>
              <a:t>");</a:t>
            </a:r>
          </a:p>
          <a:p>
            <a:pPr marL="0" lv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200" dirty="0" smtClean="0">
                <a:latin typeface="Lucida Console" panose="020B0609040504020204" pitchFamily="49" charset="0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450"/>
              </a:spcBef>
              <a:buNone/>
            </a:pPr>
            <a:endParaRPr lang="en-US" sz="1200" dirty="0">
              <a:latin typeface="Lucida Console" panose="020B060904050402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200" dirty="0" smtClean="0">
                <a:latin typeface="Lucida Console" panose="020B0609040504020204" pitchFamily="49" charset="0"/>
              </a:rPr>
              <a:t>display</a:t>
            </a:r>
            <a:r>
              <a:rPr lang="en-US" sz="1200" dirty="0">
                <a:latin typeface="Lucida Console" panose="020B0609040504020204" pitchFamily="49" charset="0"/>
              </a:rPr>
              <a:t>("Welcome to Dart","</a:t>
            </a:r>
            <a:r>
              <a:rPr lang="en-US" sz="1200" dirty="0" err="1">
                <a:latin typeface="Lucida Console" panose="020B0609040504020204" pitchFamily="49" charset="0"/>
              </a:rPr>
              <a:t>Ani</a:t>
            </a:r>
            <a:r>
              <a:rPr lang="en-US" sz="1200" dirty="0" smtClean="0">
                <a:latin typeface="Lucida Console" panose="020B0609040504020204" pitchFamily="49" charset="0"/>
              </a:rPr>
              <a:t>");		// Hello </a:t>
            </a:r>
            <a:r>
              <a:rPr lang="en-US" sz="1200" dirty="0" err="1" smtClean="0">
                <a:latin typeface="Lucida Console" panose="020B0609040504020204" pitchFamily="49" charset="0"/>
              </a:rPr>
              <a:t>Ani</a:t>
            </a:r>
            <a:r>
              <a:rPr lang="en-US" sz="1200" dirty="0" smtClean="0">
                <a:latin typeface="Lucida Console" panose="020B0609040504020204" pitchFamily="49" charset="0"/>
              </a:rPr>
              <a:t>. Welcome to Dart</a:t>
            </a:r>
            <a:endParaRPr lang="en-US" sz="1200" dirty="0">
              <a:latin typeface="Lucida Console" panose="020B060904050402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200" dirty="0" smtClean="0">
                <a:latin typeface="Lucida Console" panose="020B0609040504020204" pitchFamily="49" charset="0"/>
              </a:rPr>
              <a:t>display</a:t>
            </a:r>
            <a:r>
              <a:rPr lang="en-US" sz="1200" dirty="0">
                <a:latin typeface="Lucida Console" panose="020B0609040504020204" pitchFamily="49" charset="0"/>
              </a:rPr>
              <a:t>("Welcome to Dart</a:t>
            </a:r>
            <a:r>
              <a:rPr lang="en-US" sz="1200" dirty="0" smtClean="0">
                <a:latin typeface="Lucida Console" panose="020B0609040504020204" pitchFamily="49" charset="0"/>
              </a:rPr>
              <a:t>");			// </a:t>
            </a:r>
            <a:r>
              <a:rPr lang="en-US" sz="1200" dirty="0">
                <a:latin typeface="Lucida Console" panose="020B0609040504020204" pitchFamily="49" charset="0"/>
              </a:rPr>
              <a:t>Hello </a:t>
            </a:r>
            <a:r>
              <a:rPr lang="en-US" sz="1200" dirty="0" smtClean="0">
                <a:latin typeface="Lucida Console" panose="020B0609040504020204" pitchFamily="49" charset="0"/>
              </a:rPr>
              <a:t>User. </a:t>
            </a:r>
            <a:r>
              <a:rPr lang="en-US" sz="1200" dirty="0">
                <a:latin typeface="Lucida Console" panose="020B0609040504020204" pitchFamily="49" charset="0"/>
              </a:rPr>
              <a:t>Welcome to Dart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endParaRPr lang="en-IN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2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697" y="718460"/>
            <a:ext cx="4184724" cy="46496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Goal of Dart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3195" y="2173044"/>
            <a:ext cx="4647304" cy="3012141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Help app 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developers write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complex, high</a:t>
            </a:r>
          </a:p>
          <a:p>
            <a:pPr marL="0" indent="0" algn="ctr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fidelity client 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apps for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modern web.</a:t>
            </a:r>
            <a:endParaRPr lang="en-I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59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 Cascades 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5135" y="794658"/>
            <a:ext cx="8765993" cy="492034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I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Inspired from Smalltalk, Basic/VB also supports this style </a:t>
            </a:r>
            <a:r>
              <a:rPr lang="en-I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using </a:t>
            </a:r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with</a:t>
            </a:r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I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keyword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..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 the cascaded method invocation operation.  The ".." syntax invokes a method (or setter or getter) but discards the result, and returns the original receiver instead</a:t>
            </a:r>
            <a:endParaRPr lang="en-I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I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 writing code in Fluent API style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lang="en-I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class Employee{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 err="1">
                <a:latin typeface="Lucida Console" panose="020B0609040504020204" pitchFamily="49" charset="0"/>
              </a:rPr>
              <a:t>var</a:t>
            </a:r>
            <a:r>
              <a:rPr lang="en-US" sz="1200" dirty="0">
                <a:latin typeface="Lucida Console" panose="020B0609040504020204" pitchFamily="49" charset="0"/>
              </a:rPr>
              <a:t> name;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 err="1">
                <a:latin typeface="Lucida Console" panose="020B0609040504020204" pitchFamily="49" charset="0"/>
              </a:rPr>
              <a:t>var</a:t>
            </a:r>
            <a:r>
              <a:rPr lang="en-US" sz="1200" dirty="0">
                <a:latin typeface="Lucida Console" panose="020B0609040504020204" pitchFamily="49" charset="0"/>
              </a:rPr>
              <a:t> age;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 err="1">
                <a:latin typeface="Lucida Console" panose="020B0609040504020204" pitchFamily="49" charset="0"/>
              </a:rPr>
              <a:t>var</a:t>
            </a:r>
            <a:r>
              <a:rPr lang="en-US" sz="1200" dirty="0">
                <a:latin typeface="Lucida Console" panose="020B0609040504020204" pitchFamily="49" charset="0"/>
              </a:rPr>
              <a:t> designation;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 err="1">
                <a:latin typeface="Lucida Console" panose="020B0609040504020204" pitchFamily="49" charset="0"/>
              </a:rPr>
              <a:t>var</a:t>
            </a:r>
            <a:r>
              <a:rPr lang="en-US" sz="1200" dirty="0">
                <a:latin typeface="Lucida Console" panose="020B0609040504020204" pitchFamily="49" charset="0"/>
              </a:rPr>
              <a:t> salary;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	Employee(</a:t>
            </a:r>
            <a:r>
              <a:rPr lang="en-US" sz="1200" dirty="0" err="1">
                <a:latin typeface="Lucida Console" panose="020B0609040504020204" pitchFamily="49" charset="0"/>
              </a:rPr>
              <a:t>this.name,this.age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200" dirty="0" smtClean="0"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400" dirty="0" err="1" smtClean="0">
                <a:latin typeface="Lucida Console" panose="020B0609040504020204" pitchFamily="49" charset="0"/>
              </a:rPr>
              <a:t>var</a:t>
            </a:r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emp</a:t>
            </a:r>
            <a:r>
              <a:rPr lang="en-US" sz="1400" dirty="0">
                <a:latin typeface="Lucida Console" panose="020B0609040504020204" pitchFamily="49" charset="0"/>
              </a:rPr>
              <a:t> = new Employee</a:t>
            </a:r>
            <a:r>
              <a:rPr lang="en-US" sz="1400" dirty="0" smtClean="0">
                <a:latin typeface="Lucida Console" panose="020B0609040504020204" pitchFamily="49" charset="0"/>
              </a:rPr>
              <a:t>(‘XYZ',</a:t>
            </a:r>
            <a:r>
              <a:rPr lang="en-US" sz="1400" dirty="0">
                <a:latin typeface="Lucida Console" panose="020B0609040504020204" pitchFamily="49" charset="0"/>
              </a:rPr>
              <a:t>30)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    </a:t>
            </a:r>
            <a:r>
              <a:rPr lang="en-US" sz="1400" b="1" dirty="0" smtClean="0">
                <a:latin typeface="Lucida Console" panose="020B0609040504020204" pitchFamily="49" charset="0"/>
              </a:rPr>
              <a:t>.. </a:t>
            </a:r>
            <a:r>
              <a:rPr lang="en-US" sz="1400" b="1" dirty="0">
                <a:latin typeface="Lucida Console" panose="020B0609040504020204" pitchFamily="49" charset="0"/>
              </a:rPr>
              <a:t>designation = "CEO"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    </a:t>
            </a:r>
            <a:r>
              <a:rPr lang="en-US" sz="1400" b="1" dirty="0" smtClean="0">
                <a:latin typeface="Lucida Console" panose="020B0609040504020204" pitchFamily="49" charset="0"/>
              </a:rPr>
              <a:t>.. </a:t>
            </a:r>
            <a:r>
              <a:rPr lang="en-US" sz="1400" b="1" dirty="0">
                <a:latin typeface="Lucida Console" panose="020B0609040504020204" pitchFamily="49" charset="0"/>
              </a:rPr>
              <a:t>salary = 100.50;</a:t>
            </a:r>
            <a:endParaRPr lang="en-IN" sz="1400" b="1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40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12"/>
            <a:ext cx="9144000" cy="718457"/>
          </a:xfrm>
        </p:spPr>
        <p:txBody>
          <a:bodyPr/>
          <a:lstStyle/>
          <a:p>
            <a:r>
              <a:rPr lang="en-IN" dirty="0" err="1" smtClean="0"/>
              <a:t>Mixins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160242" y="1387737"/>
            <a:ext cx="871370" cy="40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0242" y="2464859"/>
            <a:ext cx="871370" cy="40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34302" y="2464859"/>
            <a:ext cx="871370" cy="4087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HasAC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>
            <a:stCxn id="6" idx="0"/>
            <a:endCxn id="4" idx="2"/>
          </p:cNvCxnSpPr>
          <p:nvPr/>
        </p:nvCxnSpPr>
        <p:spPr>
          <a:xfrm flipV="1">
            <a:off x="6595927" y="1796527"/>
            <a:ext cx="0" cy="6683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1"/>
          </p:cNvCxnSpPr>
          <p:nvPr/>
        </p:nvCxnSpPr>
        <p:spPr>
          <a:xfrm flipV="1">
            <a:off x="7031612" y="2669254"/>
            <a:ext cx="1002690" cy="1552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324859" y="2856192"/>
            <a:ext cx="5421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Mixin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90821" y="1438430"/>
            <a:ext cx="926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Base class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84627" y="2008236"/>
            <a:ext cx="16161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Inheritance hierarchy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4980" y="1029640"/>
            <a:ext cx="1109436" cy="40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GrandParent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4980" y="2106762"/>
            <a:ext cx="1109436" cy="40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>
            <a:stCxn id="18" idx="0"/>
            <a:endCxn id="17" idx="2"/>
          </p:cNvCxnSpPr>
          <p:nvPr/>
        </p:nvCxnSpPr>
        <p:spPr>
          <a:xfrm flipV="1">
            <a:off x="929698" y="1438430"/>
            <a:ext cx="0" cy="6683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74980" y="3183884"/>
            <a:ext cx="1109436" cy="40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Child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>
          <a:xfrm flipV="1">
            <a:off x="929698" y="2515552"/>
            <a:ext cx="0" cy="6683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617191" y="2144847"/>
            <a:ext cx="1109436" cy="40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Parent1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219303" y="3221969"/>
            <a:ext cx="1109436" cy="40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Child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4216" y="3984007"/>
            <a:ext cx="14109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Single Inheritance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Elbow Connector 37"/>
          <p:cNvCxnSpPr/>
          <p:nvPr/>
        </p:nvCxnSpPr>
        <p:spPr>
          <a:xfrm rot="16200000" flipV="1">
            <a:off x="3088481" y="2636261"/>
            <a:ext cx="762038" cy="596790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069919" y="2144847"/>
            <a:ext cx="1109436" cy="40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Parent2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3920982" y="2565167"/>
            <a:ext cx="715185" cy="692125"/>
          </a:xfrm>
          <a:prstGeom prst="bentConnector3">
            <a:avLst>
              <a:gd name="adj1" fmla="val 4834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806734" y="3984007"/>
            <a:ext cx="19223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Multiple Inheritance using</a:t>
            </a:r>
          </a:p>
          <a:p>
            <a:pPr algn="ctr"/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Inheritance hierarchy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99047" y="1061142"/>
            <a:ext cx="1172057" cy="40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GrandParent1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Elbow Connector 48"/>
          <p:cNvCxnSpPr/>
          <p:nvPr/>
        </p:nvCxnSpPr>
        <p:spPr>
          <a:xfrm rot="16200000" flipV="1">
            <a:off x="2470338" y="1552556"/>
            <a:ext cx="762038" cy="596790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335721" y="1061142"/>
            <a:ext cx="1225491" cy="40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GrandParent2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Elbow Connector 50"/>
          <p:cNvCxnSpPr/>
          <p:nvPr/>
        </p:nvCxnSpPr>
        <p:spPr>
          <a:xfrm rot="5400000" flipH="1" flipV="1">
            <a:off x="3302839" y="1481462"/>
            <a:ext cx="715185" cy="692125"/>
          </a:xfrm>
          <a:prstGeom prst="bentConnector3">
            <a:avLst>
              <a:gd name="adj1" fmla="val 4834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4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Mixins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5135" y="718460"/>
            <a:ext cx="8765993" cy="49965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mixin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a class that contains a combination of methods from other classes. How such a combination is done depends on the language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Described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being "included" rather than "inherited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Mixins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encourage code reuse and can be used to avoid the inheritance ambiguity that multiple inheritance can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cause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Mixins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are a way of reusing a class’s code in multiple class hierarchies.</a:t>
            </a:r>
            <a:endParaRPr lang="en-I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Originated in LISP. Variants found in Ruby, Scala, Newspeak.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Restrictions on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mixin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definitions in Dart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include: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Must not declare a constructor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Superclass is Object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Contains no calls to </a:t>
            </a: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super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can use the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mixin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with the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with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keyword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class </a:t>
            </a:r>
            <a:r>
              <a:rPr lang="en-US" sz="1400" dirty="0" smtClean="0">
                <a:latin typeface="Lucida Console" panose="020B0609040504020204" pitchFamily="49" charset="0"/>
              </a:rPr>
              <a:t>Child </a:t>
            </a:r>
            <a:r>
              <a:rPr lang="en-US" sz="1400" dirty="0">
                <a:latin typeface="Lucida Console" panose="020B0609040504020204" pitchFamily="49" charset="0"/>
              </a:rPr>
              <a:t>extends </a:t>
            </a:r>
            <a:r>
              <a:rPr lang="en-US" sz="1400" dirty="0" smtClean="0">
                <a:latin typeface="Lucida Console" panose="020B0609040504020204" pitchFamily="49" charset="0"/>
              </a:rPr>
              <a:t>Parent </a:t>
            </a:r>
            <a:r>
              <a:rPr lang="en-US" sz="1400" dirty="0">
                <a:latin typeface="Lucida Console" panose="020B0609040504020204" pitchFamily="49" charset="0"/>
              </a:rPr>
              <a:t>with </a:t>
            </a:r>
            <a:r>
              <a:rPr lang="en-US" sz="1400" dirty="0" smtClean="0">
                <a:latin typeface="Lucida Console" panose="020B0609040504020204" pitchFamily="49" charset="0"/>
              </a:rPr>
              <a:t>Utility1, Utility1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}</a:t>
            </a:r>
            <a:endParaRPr lang="en-IN" sz="1400" dirty="0"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72117" y="3501544"/>
            <a:ext cx="871370" cy="40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72117" y="4913104"/>
            <a:ext cx="871370" cy="40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Child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46177" y="4913104"/>
            <a:ext cx="871370" cy="4087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Utility1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>
            <a:stCxn id="6" idx="0"/>
            <a:endCxn id="4" idx="2"/>
          </p:cNvCxnSpPr>
          <p:nvPr/>
        </p:nvCxnSpPr>
        <p:spPr>
          <a:xfrm flipV="1">
            <a:off x="6607802" y="3910334"/>
            <a:ext cx="0" cy="10027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1"/>
          </p:cNvCxnSpPr>
          <p:nvPr/>
        </p:nvCxnSpPr>
        <p:spPr>
          <a:xfrm flipV="1">
            <a:off x="7043487" y="5117499"/>
            <a:ext cx="1002690" cy="1552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336734" y="5304437"/>
            <a:ext cx="5421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Mixin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02696" y="3552237"/>
            <a:ext cx="926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Base class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96502" y="4122043"/>
            <a:ext cx="6880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Inherits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67164" y="5133025"/>
            <a:ext cx="75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Includes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32427" y="4172413"/>
            <a:ext cx="871370" cy="4087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Utility2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 flipV="1">
            <a:off x="7054787" y="4376808"/>
            <a:ext cx="977640" cy="66281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383775" y="4635297"/>
            <a:ext cx="75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Includes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39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Mixins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5135" y="605642"/>
            <a:ext cx="8765993" cy="5109358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// Base class</a:t>
            </a:r>
            <a:endParaRPr lang="en-I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Lucida Console" panose="020B0609040504020204" pitchFamily="49" charset="0"/>
              </a:rPr>
              <a:t>class </a:t>
            </a:r>
            <a:r>
              <a:rPr lang="en-US" sz="1200" dirty="0">
                <a:latin typeface="Lucida Console" panose="020B0609040504020204" pitchFamily="49" charset="0"/>
              </a:rPr>
              <a:t>Vehicle{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noOfWheels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	drive(){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		print('I can move');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 smtClean="0">
              <a:latin typeface="Lucida Console" panose="020B060904050402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//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Mixin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– implemented as abstract class</a:t>
            </a:r>
            <a:endParaRPr lang="en-US" sz="12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abstract class </a:t>
            </a:r>
            <a:r>
              <a:rPr lang="en-US" sz="1200" dirty="0" err="1" smtClean="0">
                <a:latin typeface="Lucida Console" panose="020B0609040504020204" pitchFamily="49" charset="0"/>
              </a:rPr>
              <a:t>HasAC</a:t>
            </a:r>
            <a:r>
              <a:rPr lang="en-US" sz="1200" dirty="0" smtClean="0">
                <a:latin typeface="Lucida Console" panose="020B0609040504020204" pitchFamily="49" charset="0"/>
              </a:rPr>
              <a:t>{</a:t>
            </a:r>
            <a:endParaRPr lang="en-US" sz="12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	double temperature = 20;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	void </a:t>
            </a:r>
            <a:r>
              <a:rPr lang="en-US" sz="1200" dirty="0" err="1">
                <a:latin typeface="Lucida Console" panose="020B0609040504020204" pitchFamily="49" charset="0"/>
              </a:rPr>
              <a:t>increaseTemperature</a:t>
            </a:r>
            <a:r>
              <a:rPr lang="en-US" sz="1200" dirty="0">
                <a:latin typeface="Lucida Console" panose="020B0609040504020204" pitchFamily="49" charset="0"/>
              </a:rPr>
              <a:t>(double by){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		temperature += by;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	void </a:t>
            </a:r>
            <a:r>
              <a:rPr lang="en-US" sz="1200" dirty="0" err="1">
                <a:latin typeface="Lucida Console" panose="020B0609040504020204" pitchFamily="49" charset="0"/>
              </a:rPr>
              <a:t>decreaseTemperature</a:t>
            </a:r>
            <a:r>
              <a:rPr lang="en-US" sz="1200" dirty="0">
                <a:latin typeface="Lucida Console" panose="020B0609040504020204" pitchFamily="49" charset="0"/>
              </a:rPr>
              <a:t>(double by){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		temperature -= by;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class Car extends Vehicle with </a:t>
            </a:r>
            <a:r>
              <a:rPr lang="en-US" sz="1200" dirty="0" err="1" smtClean="0">
                <a:latin typeface="Lucida Console" panose="020B0609040504020204" pitchFamily="49" charset="0"/>
              </a:rPr>
              <a:t>HasAC</a:t>
            </a:r>
            <a:r>
              <a:rPr lang="en-US" sz="1200" dirty="0" smtClean="0">
                <a:latin typeface="Lucida Console" panose="020B0609040504020204" pitchFamily="49" charset="0"/>
              </a:rPr>
              <a:t>{</a:t>
            </a:r>
            <a:endParaRPr lang="en-US" sz="12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noOfWheels</a:t>
            </a:r>
            <a:r>
              <a:rPr lang="en-US" sz="1200" dirty="0">
                <a:latin typeface="Lucida Console" panose="020B0609040504020204" pitchFamily="49" charset="0"/>
              </a:rPr>
              <a:t> = 4;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200" dirty="0">
              <a:latin typeface="Lucida Console" panose="020B060904050402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93865" y="3591342"/>
            <a:ext cx="359305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main(){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 err="1">
                <a:latin typeface="Lucida Console" panose="020B0609040504020204" pitchFamily="49" charset="0"/>
              </a:rPr>
              <a:t>var</a:t>
            </a:r>
            <a:r>
              <a:rPr lang="en-US" sz="1200" dirty="0">
                <a:latin typeface="Lucida Console" panose="020B0609040504020204" pitchFamily="49" charset="0"/>
              </a:rPr>
              <a:t> car = new Car();</a:t>
            </a:r>
          </a:p>
          <a:p>
            <a:endParaRPr lang="en-US" sz="1200" dirty="0" smtClean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 err="1">
                <a:latin typeface="Lucida Console" panose="020B0609040504020204" pitchFamily="49" charset="0"/>
              </a:rPr>
              <a:t>car.drive</a:t>
            </a:r>
            <a:r>
              <a:rPr lang="en-US" sz="1200" dirty="0" smtClean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 smtClean="0">
                <a:latin typeface="Lucida Console" panose="020B0609040504020204" pitchFamily="49" charset="0"/>
              </a:rPr>
              <a:t>// prints I can move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 err="1">
                <a:latin typeface="Lucida Console" panose="020B0609040504020204" pitchFamily="49" charset="0"/>
              </a:rPr>
              <a:t>car.decreaseTemperature</a:t>
            </a:r>
            <a:r>
              <a:rPr lang="en-US" sz="1200" dirty="0">
                <a:latin typeface="Lucida Console" panose="020B0609040504020204" pitchFamily="49" charset="0"/>
              </a:rPr>
              <a:t>(5</a:t>
            </a:r>
            <a:r>
              <a:rPr lang="en-US" sz="1200" dirty="0" smtClean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	print(</a:t>
            </a:r>
            <a:r>
              <a:rPr lang="en-US" sz="1200" dirty="0" err="1">
                <a:latin typeface="Lucida Console" panose="020B0609040504020204" pitchFamily="49" charset="0"/>
              </a:rPr>
              <a:t>car.temperature</a:t>
            </a:r>
            <a:r>
              <a:rPr lang="en-US" sz="1200" dirty="0" smtClean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 smtClean="0">
                <a:latin typeface="Lucida Console" panose="020B0609040504020204" pitchFamily="49" charset="0"/>
              </a:rPr>
              <a:t>// prints 15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041489" y="802495"/>
            <a:ext cx="871370" cy="40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41489" y="1879617"/>
            <a:ext cx="871370" cy="40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15549" y="1879617"/>
            <a:ext cx="871370" cy="4087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HasAC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>
            <a:stCxn id="6" idx="0"/>
            <a:endCxn id="4" idx="2"/>
          </p:cNvCxnSpPr>
          <p:nvPr/>
        </p:nvCxnSpPr>
        <p:spPr>
          <a:xfrm flipV="1">
            <a:off x="6477174" y="1211285"/>
            <a:ext cx="0" cy="6683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1"/>
          </p:cNvCxnSpPr>
          <p:nvPr/>
        </p:nvCxnSpPr>
        <p:spPr>
          <a:xfrm flipV="1">
            <a:off x="6912859" y="2084012"/>
            <a:ext cx="1002690" cy="1552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206106" y="2270950"/>
            <a:ext cx="5421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Mixin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72068" y="853188"/>
            <a:ext cx="926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Base class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4381" y="2716168"/>
            <a:ext cx="24032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Single inheritance hierarchy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77174" y="1433145"/>
            <a:ext cx="6783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inherits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83134" y="2108355"/>
            <a:ext cx="7457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includes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15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Mixins</a:t>
            </a:r>
            <a:r>
              <a:rPr lang="en-IN" dirty="0" smtClean="0"/>
              <a:t> (Cont’d)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5135" y="629392"/>
            <a:ext cx="8765993" cy="5085608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// Base class</a:t>
            </a:r>
            <a:endParaRPr lang="en-I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Lucida Console" panose="020B0609040504020204" pitchFamily="49" charset="0"/>
              </a:rPr>
              <a:t>class </a:t>
            </a:r>
            <a:r>
              <a:rPr lang="en-US" sz="1200" dirty="0">
                <a:latin typeface="Lucida Console" panose="020B0609040504020204" pitchFamily="49" charset="0"/>
              </a:rPr>
              <a:t>Vehicle{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noOfWheels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 err="1">
                <a:latin typeface="Lucida Console" panose="020B0609040504020204" pitchFamily="49" charset="0"/>
              </a:rPr>
              <a:t>var</a:t>
            </a:r>
            <a:r>
              <a:rPr lang="en-US" sz="1200" dirty="0">
                <a:latin typeface="Lucida Console" panose="020B0609040504020204" pitchFamily="49" charset="0"/>
              </a:rPr>
              <a:t> drive = () =&gt; print('I can move');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 smtClean="0">
              <a:latin typeface="Lucida Console" panose="020B060904050402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//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Mixin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– implemented as abstract class</a:t>
            </a:r>
            <a:endParaRPr lang="en-US" sz="12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abstract class </a:t>
            </a:r>
            <a:r>
              <a:rPr lang="en-US" sz="1200" dirty="0" err="1" smtClean="0">
                <a:latin typeface="Lucida Console" panose="020B0609040504020204" pitchFamily="49" charset="0"/>
              </a:rPr>
              <a:t>HasAC</a:t>
            </a:r>
            <a:r>
              <a:rPr lang="en-US" sz="1200" dirty="0" smtClean="0">
                <a:latin typeface="Lucida Console" panose="020B0609040504020204" pitchFamily="49" charset="0"/>
              </a:rPr>
              <a:t>{</a:t>
            </a:r>
            <a:endParaRPr lang="en-US" sz="12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	double temperature = 20;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	void </a:t>
            </a:r>
            <a:r>
              <a:rPr lang="en-US" sz="1200" dirty="0" err="1">
                <a:latin typeface="Lucida Console" panose="020B0609040504020204" pitchFamily="49" charset="0"/>
              </a:rPr>
              <a:t>increaseTemperature</a:t>
            </a:r>
            <a:r>
              <a:rPr lang="en-US" sz="1200" dirty="0">
                <a:latin typeface="Lucida Console" panose="020B0609040504020204" pitchFamily="49" charset="0"/>
              </a:rPr>
              <a:t>(double by){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		temperature += by;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	void </a:t>
            </a:r>
            <a:r>
              <a:rPr lang="en-US" sz="1200" dirty="0" err="1">
                <a:latin typeface="Lucida Console" panose="020B0609040504020204" pitchFamily="49" charset="0"/>
              </a:rPr>
              <a:t>decreaseTemperature</a:t>
            </a:r>
            <a:r>
              <a:rPr lang="en-US" sz="1200" dirty="0">
                <a:latin typeface="Lucida Console" panose="020B0609040504020204" pitchFamily="49" charset="0"/>
              </a:rPr>
              <a:t>(double by){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		temperature -= by;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abstract class </a:t>
            </a:r>
            <a:r>
              <a:rPr lang="en-US" sz="1200" dirty="0" err="1">
                <a:latin typeface="Lucida Console" panose="020B0609040504020204" pitchFamily="49" charset="0"/>
              </a:rPr>
              <a:t>HasRadio</a:t>
            </a:r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	String channel = '</a:t>
            </a:r>
            <a:r>
              <a:rPr lang="en-US" sz="1200" dirty="0" err="1">
                <a:latin typeface="Lucida Console" panose="020B0609040504020204" pitchFamily="49" charset="0"/>
              </a:rPr>
              <a:t>bbc</a:t>
            </a:r>
            <a:r>
              <a:rPr lang="en-US" sz="1200" dirty="0">
                <a:latin typeface="Lucida Console" panose="020B0609040504020204" pitchFamily="49" charset="0"/>
              </a:rPr>
              <a:t>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	void </a:t>
            </a:r>
            <a:r>
              <a:rPr lang="en-US" sz="1200" dirty="0" err="1">
                <a:latin typeface="Lucida Console" panose="020B0609040504020204" pitchFamily="49" charset="0"/>
              </a:rPr>
              <a:t>setChannel</a:t>
            </a:r>
            <a:r>
              <a:rPr lang="en-US" sz="1200" dirty="0">
                <a:latin typeface="Lucida Console" panose="020B0609040504020204" pitchFamily="49" charset="0"/>
              </a:rPr>
              <a:t>(channel){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		</a:t>
            </a:r>
            <a:r>
              <a:rPr lang="en-US" sz="1200" dirty="0" err="1">
                <a:latin typeface="Lucida Console" panose="020B0609040504020204" pitchFamily="49" charset="0"/>
              </a:rPr>
              <a:t>this.channel</a:t>
            </a:r>
            <a:r>
              <a:rPr lang="en-US" sz="1200" dirty="0">
                <a:latin typeface="Lucida Console" panose="020B0609040504020204" pitchFamily="49" charset="0"/>
              </a:rPr>
              <a:t> = channel;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	void play(){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		print('Playing $channel');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}</a:t>
            </a:r>
            <a:endParaRPr lang="en-US" sz="12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8131" y="3468432"/>
            <a:ext cx="46313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Car extends Vehicle with </a:t>
            </a:r>
            <a:r>
              <a:rPr lang="en-US" sz="1200" dirty="0" err="1" smtClean="0">
                <a:latin typeface="Lucida Console" panose="020B0609040504020204" pitchFamily="49" charset="0"/>
              </a:rPr>
              <a:t>HasAC</a:t>
            </a:r>
            <a:r>
              <a:rPr lang="en-US" sz="1200" dirty="0" smtClean="0">
                <a:latin typeface="Lucida Console" panose="020B0609040504020204" pitchFamily="49" charset="0"/>
              </a:rPr>
              <a:t>, </a:t>
            </a:r>
            <a:r>
              <a:rPr lang="en-US" sz="1200" dirty="0" err="1" smtClean="0">
                <a:latin typeface="Lucida Console" panose="020B0609040504020204" pitchFamily="49" charset="0"/>
              </a:rPr>
              <a:t>HasRadio</a:t>
            </a:r>
            <a:r>
              <a:rPr lang="en-US" sz="1200" dirty="0" smtClean="0">
                <a:latin typeface="Lucida Console" panose="020B0609040504020204" pitchFamily="49" charset="0"/>
              </a:rPr>
              <a:t>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noOfWheels</a:t>
            </a:r>
            <a:r>
              <a:rPr lang="en-US" sz="1200" dirty="0">
                <a:latin typeface="Lucida Console" panose="020B0609040504020204" pitchFamily="49" charset="0"/>
              </a:rPr>
              <a:t> = 4;	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  <a:endParaRPr lang="en-IN" sz="1200" dirty="0">
              <a:latin typeface="Lucida Console" panose="020B0609040504020204" pitchFamily="49" charset="0"/>
            </a:endParaRPr>
          </a:p>
          <a:p>
            <a:endParaRPr lang="en-US" sz="1200" dirty="0" smtClean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main</a:t>
            </a:r>
            <a:r>
              <a:rPr lang="en-US" sz="1200" dirty="0">
                <a:latin typeface="Lucida Console" panose="020B0609040504020204" pitchFamily="49" charset="0"/>
              </a:rPr>
              <a:t>(){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 err="1">
                <a:latin typeface="Lucida Console" panose="020B0609040504020204" pitchFamily="49" charset="0"/>
              </a:rPr>
              <a:t>var</a:t>
            </a:r>
            <a:r>
              <a:rPr lang="en-US" sz="1200" dirty="0">
                <a:latin typeface="Lucida Console" panose="020B0609040504020204" pitchFamily="49" charset="0"/>
              </a:rPr>
              <a:t> car = new Car();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 err="1">
                <a:latin typeface="Lucida Console" panose="020B0609040504020204" pitchFamily="49" charset="0"/>
              </a:rPr>
              <a:t>car.drive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 err="1">
                <a:latin typeface="Lucida Console" panose="020B0609040504020204" pitchFamily="49" charset="0"/>
              </a:rPr>
              <a:t>car.decreaseTemperature</a:t>
            </a:r>
            <a:r>
              <a:rPr lang="en-US" sz="1200" dirty="0">
                <a:latin typeface="Lucida Console" panose="020B0609040504020204" pitchFamily="49" charset="0"/>
              </a:rPr>
              <a:t>(5);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	print(</a:t>
            </a:r>
            <a:r>
              <a:rPr lang="en-US" sz="1200" dirty="0" err="1">
                <a:latin typeface="Lucida Console" panose="020B0609040504020204" pitchFamily="49" charset="0"/>
              </a:rPr>
              <a:t>car.temperature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691383" y="718460"/>
            <a:ext cx="871370" cy="40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91383" y="1795582"/>
            <a:ext cx="871370" cy="40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29758" y="1795582"/>
            <a:ext cx="871370" cy="4087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HasAC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>
            <a:stCxn id="6" idx="0"/>
            <a:endCxn id="4" idx="2"/>
          </p:cNvCxnSpPr>
          <p:nvPr/>
        </p:nvCxnSpPr>
        <p:spPr>
          <a:xfrm flipV="1">
            <a:off x="7127068" y="1127250"/>
            <a:ext cx="0" cy="6683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7562753" y="1999977"/>
            <a:ext cx="567005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44700" y="2286471"/>
            <a:ext cx="5421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Mixin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21962" y="769153"/>
            <a:ext cx="926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Base class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15768" y="1338959"/>
            <a:ext cx="6783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inherits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65443" y="1778125"/>
            <a:ext cx="871370" cy="4087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HasRadio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162183" y="1999977"/>
            <a:ext cx="529200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473397" y="2012405"/>
            <a:ext cx="7457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includes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68939" y="2029570"/>
            <a:ext cx="7457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includes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76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Metadata (@)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5135" y="794658"/>
            <a:ext cx="8765993" cy="492034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I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Inspired from Smalltalk, Basic/VB also supports this style using </a:t>
            </a:r>
            <a:r>
              <a:rPr lang="en-I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with</a:t>
            </a:r>
            <a:r>
              <a:rPr lang="en-I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I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keyword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..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 the cascaded method invocation operation.  The ".." syntax invokes a method (or setter or getter) but discards the result, and returns the original receiver instead</a:t>
            </a:r>
            <a:endParaRPr lang="en-I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I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 writing code in Fluent API style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lang="en-I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class Employee{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 err="1">
                <a:latin typeface="Lucida Console" panose="020B0609040504020204" pitchFamily="49" charset="0"/>
              </a:rPr>
              <a:t>var</a:t>
            </a:r>
            <a:r>
              <a:rPr lang="en-US" sz="1200" dirty="0">
                <a:latin typeface="Lucida Console" panose="020B0609040504020204" pitchFamily="49" charset="0"/>
              </a:rPr>
              <a:t> name;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 err="1">
                <a:latin typeface="Lucida Console" panose="020B0609040504020204" pitchFamily="49" charset="0"/>
              </a:rPr>
              <a:t>var</a:t>
            </a:r>
            <a:r>
              <a:rPr lang="en-US" sz="1200" dirty="0">
                <a:latin typeface="Lucida Console" panose="020B0609040504020204" pitchFamily="49" charset="0"/>
              </a:rPr>
              <a:t> age;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 err="1">
                <a:latin typeface="Lucida Console" panose="020B0609040504020204" pitchFamily="49" charset="0"/>
              </a:rPr>
              <a:t>var</a:t>
            </a:r>
            <a:r>
              <a:rPr lang="en-US" sz="1200" dirty="0">
                <a:latin typeface="Lucida Console" panose="020B0609040504020204" pitchFamily="49" charset="0"/>
              </a:rPr>
              <a:t> designation;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 err="1">
                <a:latin typeface="Lucida Console" panose="020B0609040504020204" pitchFamily="49" charset="0"/>
              </a:rPr>
              <a:t>var</a:t>
            </a:r>
            <a:r>
              <a:rPr lang="en-US" sz="1200" dirty="0">
                <a:latin typeface="Lucida Console" panose="020B0609040504020204" pitchFamily="49" charset="0"/>
              </a:rPr>
              <a:t> salary;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	Employee(</a:t>
            </a:r>
            <a:r>
              <a:rPr lang="en-US" sz="1200" dirty="0" err="1">
                <a:latin typeface="Lucida Console" panose="020B0609040504020204" pitchFamily="49" charset="0"/>
              </a:rPr>
              <a:t>this.name,this.age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200" dirty="0" smtClean="0"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400" dirty="0" err="1" smtClean="0">
                <a:latin typeface="Lucida Console" panose="020B0609040504020204" pitchFamily="49" charset="0"/>
              </a:rPr>
              <a:t>var</a:t>
            </a:r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emp</a:t>
            </a:r>
            <a:r>
              <a:rPr lang="en-US" sz="1400" dirty="0">
                <a:latin typeface="Lucida Console" panose="020B0609040504020204" pitchFamily="49" charset="0"/>
              </a:rPr>
              <a:t> = new Employee</a:t>
            </a:r>
            <a:r>
              <a:rPr lang="en-US" sz="1400" dirty="0" smtClean="0">
                <a:latin typeface="Lucida Console" panose="020B0609040504020204" pitchFamily="49" charset="0"/>
              </a:rPr>
              <a:t>(‘XYZ',</a:t>
            </a:r>
            <a:r>
              <a:rPr lang="en-US" sz="1400" dirty="0">
                <a:latin typeface="Lucida Console" panose="020B0609040504020204" pitchFamily="49" charset="0"/>
              </a:rPr>
              <a:t>30)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    </a:t>
            </a:r>
            <a:r>
              <a:rPr lang="en-US" sz="1400" b="1" dirty="0" smtClean="0">
                <a:latin typeface="Lucida Console" panose="020B0609040504020204" pitchFamily="49" charset="0"/>
              </a:rPr>
              <a:t>.. </a:t>
            </a:r>
            <a:r>
              <a:rPr lang="en-US" sz="1400" b="1" dirty="0">
                <a:latin typeface="Lucida Console" panose="020B0609040504020204" pitchFamily="49" charset="0"/>
              </a:rPr>
              <a:t>designation = "CEO"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    </a:t>
            </a:r>
            <a:r>
              <a:rPr lang="en-US" sz="1400" b="1" dirty="0" smtClean="0">
                <a:latin typeface="Lucida Console" panose="020B0609040504020204" pitchFamily="49" charset="0"/>
              </a:rPr>
              <a:t>.. </a:t>
            </a:r>
            <a:r>
              <a:rPr lang="en-US" sz="1400" b="1" dirty="0">
                <a:latin typeface="Lucida Console" panose="020B0609040504020204" pitchFamily="49" charset="0"/>
              </a:rPr>
              <a:t>salary = 100.50;</a:t>
            </a:r>
            <a:endParaRPr lang="en-IN" sz="1400" b="1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38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Isolate and Asynchronous Operations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5135" y="794658"/>
            <a:ext cx="8765993" cy="492034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I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Inspired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by Actor Model of solving concurrency issues in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Erlang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Scala and other languages.</a:t>
            </a:r>
            <a:endParaRPr lang="en-I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lang="en-I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class Employee{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 err="1">
                <a:latin typeface="Lucida Console" panose="020B0609040504020204" pitchFamily="49" charset="0"/>
              </a:rPr>
              <a:t>var</a:t>
            </a:r>
            <a:r>
              <a:rPr lang="en-US" sz="1200" dirty="0">
                <a:latin typeface="Lucida Console" panose="020B0609040504020204" pitchFamily="49" charset="0"/>
              </a:rPr>
              <a:t> name;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 err="1">
                <a:latin typeface="Lucida Console" panose="020B0609040504020204" pitchFamily="49" charset="0"/>
              </a:rPr>
              <a:t>var</a:t>
            </a:r>
            <a:r>
              <a:rPr lang="en-US" sz="1200" dirty="0">
                <a:latin typeface="Lucida Console" panose="020B0609040504020204" pitchFamily="49" charset="0"/>
              </a:rPr>
              <a:t> age;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 err="1">
                <a:latin typeface="Lucida Console" panose="020B0609040504020204" pitchFamily="49" charset="0"/>
              </a:rPr>
              <a:t>var</a:t>
            </a:r>
            <a:r>
              <a:rPr lang="en-US" sz="1200" dirty="0">
                <a:latin typeface="Lucida Console" panose="020B0609040504020204" pitchFamily="49" charset="0"/>
              </a:rPr>
              <a:t> designation;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 err="1">
                <a:latin typeface="Lucida Console" panose="020B0609040504020204" pitchFamily="49" charset="0"/>
              </a:rPr>
              <a:t>var</a:t>
            </a:r>
            <a:r>
              <a:rPr lang="en-US" sz="1200" dirty="0">
                <a:latin typeface="Lucida Console" panose="020B0609040504020204" pitchFamily="49" charset="0"/>
              </a:rPr>
              <a:t> salary;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	Employee(</a:t>
            </a:r>
            <a:r>
              <a:rPr lang="en-US" sz="1200" dirty="0" err="1">
                <a:latin typeface="Lucida Console" panose="020B0609040504020204" pitchFamily="49" charset="0"/>
              </a:rPr>
              <a:t>this.name,this.age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200" dirty="0" smtClean="0"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400" dirty="0" err="1" smtClean="0">
                <a:latin typeface="Lucida Console" panose="020B0609040504020204" pitchFamily="49" charset="0"/>
              </a:rPr>
              <a:t>var</a:t>
            </a:r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emp</a:t>
            </a:r>
            <a:r>
              <a:rPr lang="en-US" sz="1400" dirty="0">
                <a:latin typeface="Lucida Console" panose="020B0609040504020204" pitchFamily="49" charset="0"/>
              </a:rPr>
              <a:t> = new Employee</a:t>
            </a:r>
            <a:r>
              <a:rPr lang="en-US" sz="1400" dirty="0" smtClean="0">
                <a:latin typeface="Lucida Console" panose="020B0609040504020204" pitchFamily="49" charset="0"/>
              </a:rPr>
              <a:t>(‘XYZ',</a:t>
            </a:r>
            <a:r>
              <a:rPr lang="en-US" sz="1400" dirty="0">
                <a:latin typeface="Lucida Console" panose="020B0609040504020204" pitchFamily="49" charset="0"/>
              </a:rPr>
              <a:t>30)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    </a:t>
            </a:r>
            <a:r>
              <a:rPr lang="en-US" sz="1400" b="1" dirty="0" smtClean="0">
                <a:latin typeface="Lucida Console" panose="020B0609040504020204" pitchFamily="49" charset="0"/>
              </a:rPr>
              <a:t>.. </a:t>
            </a:r>
            <a:r>
              <a:rPr lang="en-US" sz="1400" b="1" dirty="0">
                <a:latin typeface="Lucida Console" panose="020B0609040504020204" pitchFamily="49" charset="0"/>
              </a:rPr>
              <a:t>designation = "CEO"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    </a:t>
            </a:r>
            <a:r>
              <a:rPr lang="en-US" sz="1400" b="1" dirty="0" smtClean="0">
                <a:latin typeface="Lucida Console" panose="020B0609040504020204" pitchFamily="49" charset="0"/>
              </a:rPr>
              <a:t>.. </a:t>
            </a:r>
            <a:r>
              <a:rPr lang="en-US" sz="1400" b="1" dirty="0">
                <a:latin typeface="Lucida Console" panose="020B0609040504020204" pitchFamily="49" charset="0"/>
              </a:rPr>
              <a:t>salary = 100.50;</a:t>
            </a:r>
            <a:endParaRPr lang="en-IN" sz="1400" b="1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12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Dart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5" y="794658"/>
            <a:ext cx="8668233" cy="1034142"/>
          </a:xfrm>
          <a:solidFill>
            <a:srgbClr val="74CBC3"/>
          </a:solidFill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Dart is for </a:t>
            </a:r>
            <a:r>
              <a:rPr 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Scalable, productive app development. 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Dart is an </a:t>
            </a:r>
            <a:r>
              <a:rPr 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open-source, scalable programming language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with </a:t>
            </a:r>
            <a:r>
              <a:rPr 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robust libraries and runtimes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for </a:t>
            </a:r>
            <a:r>
              <a:rPr 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building web, server, and mobile apps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5134" y="2119585"/>
            <a:ext cx="8765993" cy="492034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Dart is class based, </a:t>
            </a:r>
            <a:r>
              <a:rPr lang="en-US" sz="1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purely object oriented</a:t>
            </a: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language</a:t>
            </a: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with C style syntax</a:t>
            </a:r>
          </a:p>
          <a:p>
            <a:pPr lvl="1">
              <a:lnSpc>
                <a:spcPct val="100000"/>
              </a:lnSpc>
              <a:spcBef>
                <a:spcPts val="450"/>
              </a:spcBef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descendant in the ALGOL language family alongside C, Java, C#, JavaScript, and others.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Dart is purely object oriented (similar to Smalltalk, Ruby and Scala) - so even basic types (</a:t>
            </a:r>
            <a:r>
              <a:rPr lang="en-US" sz="1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float) are objects.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Dart supports </a:t>
            </a:r>
            <a:r>
              <a:rPr lang="en-US" sz="1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optional static typing</a:t>
            </a: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and type checks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Dart supports </a:t>
            </a:r>
            <a:r>
              <a:rPr lang="en-US" sz="1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 inheritance </a:t>
            </a: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 support for </a:t>
            </a:r>
            <a:r>
              <a:rPr lang="en-US" sz="1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mixins</a:t>
            </a:r>
            <a:endParaRPr lang="en-US" sz="1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Dart supports Real lexical scoping and closures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Dart is heavily influenced by JavaScript, Java and C#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Dart is </a:t>
            </a:r>
            <a:r>
              <a:rPr lang="en-US" sz="1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unsurprising </a:t>
            </a: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1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becomes familiar to both JavaScript developers and Java/C# developers immediately. Familiar syntax for JavaScript and Java/C# developers.</a:t>
            </a:r>
          </a:p>
        </p:txBody>
      </p:sp>
    </p:spTree>
    <p:extLst>
      <p:ext uri="{BB962C8B-B14F-4D97-AF65-F5344CB8AC3E}">
        <p14:creationId xmlns:p14="http://schemas.microsoft.com/office/powerpoint/2010/main" val="269108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A bit of history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5" y="794658"/>
            <a:ext cx="8765993" cy="492034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Dart was unveiled at the GOTO conference in Aarhus, Denmark, October 10–12,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2011 by Google.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was founded by Lars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Bak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Kasper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Lund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 Google.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Dart 1.0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was released on November 14,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2013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 (multiple releases)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Dart 1.12 was released on August 31, 2015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lang="en-I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72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What is Dart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5" y="794658"/>
            <a:ext cx="8765993" cy="492034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I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Influenced by Strongly typed languages like Java, C# and loosely typed dynamic language like JavaScript</a:t>
            </a:r>
            <a:endParaRPr lang="en-I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884095"/>
              </p:ext>
            </p:extLst>
          </p:nvPr>
        </p:nvGraphicFramePr>
        <p:xfrm>
          <a:off x="376517" y="1608939"/>
          <a:ext cx="8472468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117"/>
                <a:gridCol w="2118117"/>
                <a:gridCol w="2118117"/>
                <a:gridCol w="21181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83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Dart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83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 / C#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83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JavaScript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83C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system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Optional, dynamic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Strong, static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Weak, dynamic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class functions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simulate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with anonymous functions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Closures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Yes, with anonymous classes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Classes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Yes, single inheritance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Yes, single inheritance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Prototypal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Interfaces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Yes, multiple inheritance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Yes, multiple inheritance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Concurrency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Yes, with isolates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Yes, with threads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Yes, with HTML5 web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workers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18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Basic Concepts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5" y="794658"/>
            <a:ext cx="8765993" cy="492034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Everything you can place in a variable is an object, and every object is an instance of a class. </a:t>
            </a:r>
            <a:r>
              <a:rPr lang="en-US" sz="1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Even </a:t>
            </a: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numbers, functions, and null are objects. All objects inherit from the Object class</a:t>
            </a:r>
            <a:r>
              <a:rPr lang="en-US" sz="1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1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static types (such as </a:t>
            </a:r>
            <a:r>
              <a:rPr lang="en-US" sz="180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</a:t>
            </a: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 in the preceding example) clarifies your intent and enables static checking by tools, but it’s optional. (You might notice when you’re debugging your code that variables with no specified type get a special type: dynamic</a:t>
            </a:r>
            <a:r>
              <a:rPr lang="en-US" sz="1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  <a:endParaRPr lang="en-US" sz="1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Dart parses all your code before running it. You can provide tips to Dart—for example, by using types or compile-time constants—to catch errors or help your code run faster</a:t>
            </a:r>
            <a:r>
              <a:rPr lang="en-US" sz="1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1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Dart supports top-level functions (such as main()), as well as functions tied to a class or object (static and instance methods, respectively). You can also create functions within functions (nested or local functions</a:t>
            </a:r>
            <a:r>
              <a:rPr lang="en-US" sz="1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  <a:endParaRPr lang="en-US" sz="1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Similarly, Dart supports top-level variables, as well as variables tied to a class or object (static and instance variables). Instance variables are sometimes known as fields or properties</a:t>
            </a:r>
            <a:r>
              <a:rPr lang="en-US" sz="1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1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3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Basic Concepts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5" y="794658"/>
            <a:ext cx="8765993" cy="492034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Unlike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Java, Dart doesn’t have the keywords public, protected, and private. If an identifier starts with an underscore (_), it’s private to its library. For details, see Libraries and visibility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Identifiers can start with a letter or _, followed by any combination of those characters plus digits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Sometimes it matters whether something is an expression or a statement, so we’ll be precise about those two words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Dart tools can report two kinds of problems: warnings and errors. Warnings are just indications that your code might not work, but they don’t prevent your program from executing. Errors can be either compile-time or run-time. A compile-time error prevents the code from executing at all; a run-time error results in an exception being raised while the code executes.</a:t>
            </a:r>
            <a:endParaRPr lang="en-I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7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Modes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5" y="794658"/>
            <a:ext cx="8765993" cy="492034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Dart has two runtime modes: production and checked. We recommend that you develop and debug in checked mode, and deploy to production mode.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Production mode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the default runtime mode of a Dart program, optimized for speed. Production mode ignores assert statements and static types.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Checked mode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a developer-friendly mode that helps you catch some type errors during runtime. For example, if you assign a non-number to a variable declared as a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then checked mode throws an exception.</a:t>
            </a:r>
            <a:endParaRPr lang="en-I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52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6944</TotalTime>
  <Words>2278</Words>
  <Application>Microsoft Office PowerPoint</Application>
  <PresentationFormat>On-screen Show (16:10)</PresentationFormat>
  <Paragraphs>536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Helvetica</vt:lpstr>
      <vt:lpstr>Lucida Console</vt:lpstr>
      <vt:lpstr>Open Sans</vt:lpstr>
      <vt:lpstr>Times New Roman</vt:lpstr>
      <vt:lpstr>Office Theme</vt:lpstr>
      <vt:lpstr>PowerPoint Presentation</vt:lpstr>
      <vt:lpstr>Challenges/Issues Dart tries to solve</vt:lpstr>
      <vt:lpstr>Goal of Dart</vt:lpstr>
      <vt:lpstr>What is Dart</vt:lpstr>
      <vt:lpstr>A bit of history</vt:lpstr>
      <vt:lpstr>What is Dart</vt:lpstr>
      <vt:lpstr>Basic Concepts</vt:lpstr>
      <vt:lpstr>Basic Concepts</vt:lpstr>
      <vt:lpstr>Modes</vt:lpstr>
      <vt:lpstr>Basics - First Dart Program</vt:lpstr>
      <vt:lpstr>Comments</vt:lpstr>
      <vt:lpstr>Variables</vt:lpstr>
      <vt:lpstr>Built in Types</vt:lpstr>
      <vt:lpstr>Optional Typing</vt:lpstr>
      <vt:lpstr>String Interpolation</vt:lpstr>
      <vt:lpstr>List</vt:lpstr>
      <vt:lpstr>Control flow statements</vt:lpstr>
      <vt:lpstr>if and else</vt:lpstr>
      <vt:lpstr>else if</vt:lpstr>
      <vt:lpstr>for loops</vt:lpstr>
      <vt:lpstr>switch case</vt:lpstr>
      <vt:lpstr>Object oriented features</vt:lpstr>
      <vt:lpstr>Class</vt:lpstr>
      <vt:lpstr>Class constructor</vt:lpstr>
      <vt:lpstr>First Class Functions</vt:lpstr>
      <vt:lpstr>Functions</vt:lpstr>
      <vt:lpstr>Declaring functions with =&gt; syntax</vt:lpstr>
      <vt:lpstr>Optional named parameters</vt:lpstr>
      <vt:lpstr>Optional positional parameter</vt:lpstr>
      <vt:lpstr>Method Cascades </vt:lpstr>
      <vt:lpstr>Mixins</vt:lpstr>
      <vt:lpstr>Mixins</vt:lpstr>
      <vt:lpstr>Mixins</vt:lpstr>
      <vt:lpstr>Mixins (Cont’d)</vt:lpstr>
      <vt:lpstr>Metadata (@)</vt:lpstr>
      <vt:lpstr>Isolate and Asynchronous Operations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 - Tour of Dart Programming Language</dc:title>
  <dc:subject>Dart - Tour of Dart Programming Language</dc:subject>
  <dc:creator>Aniruddha Chakrabarti</dc:creator>
  <cp:keywords>Dart; Web development; JavaScript</cp:keywords>
  <cp:lastModifiedBy>Aniruddha C</cp:lastModifiedBy>
  <cp:revision>363</cp:revision>
  <dcterms:created xsi:type="dcterms:W3CDTF">2015-02-28T09:01:14Z</dcterms:created>
  <dcterms:modified xsi:type="dcterms:W3CDTF">2015-12-21T15:02:51Z</dcterms:modified>
  <cp:category>Web Development; Programming Language</cp:category>
  <cp:contentStatus>Final</cp:contentStatus>
</cp:coreProperties>
</file>