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47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8" r:id="rId11"/>
    <p:sldId id="269" r:id="rId12"/>
    <p:sldId id="270" r:id="rId13"/>
    <p:sldId id="265" r:id="rId14"/>
    <p:sldId id="271" r:id="rId15"/>
    <p:sldId id="272" r:id="rId16"/>
    <p:sldId id="266" r:id="rId17"/>
    <p:sldId id="26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82" d="100"/>
          <a:sy n="82" d="100"/>
        </p:scale>
        <p:origin x="71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349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952428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0984406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822482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53001695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5654668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12378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164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752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5331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328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679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53099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945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02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432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5/12/2025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7995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  <p:sldLayoutId id="2147483753" r:id="rId6"/>
    <p:sldLayoutId id="2147483754" r:id="rId7"/>
    <p:sldLayoutId id="2147483755" r:id="rId8"/>
    <p:sldLayoutId id="2147483756" r:id="rId9"/>
    <p:sldLayoutId id="2147483757" r:id="rId10"/>
    <p:sldLayoutId id="2147483758" r:id="rId11"/>
    <p:sldLayoutId id="2147483759" r:id="rId12"/>
    <p:sldLayoutId id="2147483760" r:id="rId13"/>
    <p:sldLayoutId id="2147483761" r:id="rId14"/>
    <p:sldLayoutId id="2147483762" r:id="rId15"/>
    <p:sldLayoutId id="214748376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kaushalya.tech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73140" y="489397"/>
            <a:ext cx="8825658" cy="5937161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DART Programming Language</a:t>
            </a: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br>
              <a:rPr lang="en-US" sz="2800" dirty="0"/>
            </a:br>
            <a:r>
              <a:rPr lang="en-US" sz="2800" dirty="0"/>
              <a:t>Raghu Prasad </a:t>
            </a:r>
            <a:r>
              <a:rPr lang="en-US" sz="2800"/>
              <a:t>K S</a:t>
            </a:r>
            <a:br>
              <a:rPr lang="en-US" sz="2800"/>
            </a:br>
            <a:r>
              <a:rPr lang="en-US" sz="2800">
                <a:hlinkClick r:id="rId2"/>
              </a:rPr>
              <a:t>www.Kaushalya.tech</a:t>
            </a:r>
            <a:br>
              <a:rPr lang="en-US" sz="2800"/>
            </a:br>
            <a:r>
              <a:rPr lang="en-US" sz="2800"/>
              <a:t>9845547471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9155065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4209" y="352022"/>
            <a:ext cx="8915399" cy="588135"/>
          </a:xfrm>
        </p:spPr>
        <p:txBody>
          <a:bodyPr>
            <a:normAutofit fontScale="90000"/>
          </a:bodyPr>
          <a:lstStyle/>
          <a:p>
            <a:r>
              <a:rPr lang="en-US" dirty="0"/>
              <a:t>Loops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2382593" y="2975018"/>
            <a:ext cx="9530365" cy="4230711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5600" dirty="0"/>
              <a:t>The </a:t>
            </a:r>
            <a:r>
              <a:rPr lang="en-US" sz="5600" b="1" dirty="0"/>
              <a:t>for</a:t>
            </a:r>
            <a:r>
              <a:rPr lang="en-US" sz="5600" dirty="0"/>
              <a:t> loop executes the code block for a specified number of times.</a:t>
            </a:r>
          </a:p>
          <a:p>
            <a:r>
              <a:rPr lang="en-US" sz="5600" b="1" u="sng" dirty="0"/>
              <a:t>Syntax</a:t>
            </a:r>
            <a:r>
              <a:rPr lang="en-US" sz="5600" dirty="0"/>
              <a:t>:   for ( </a:t>
            </a:r>
            <a:r>
              <a:rPr lang="en-US" sz="5600" dirty="0" err="1"/>
              <a:t>initial_count_value</a:t>
            </a:r>
            <a:r>
              <a:rPr lang="en-US" sz="5600" dirty="0"/>
              <a:t>, termination condition, step) {</a:t>
            </a:r>
          </a:p>
          <a:p>
            <a:r>
              <a:rPr lang="en-US" sz="5600" dirty="0"/>
              <a:t>	  		//statements</a:t>
            </a:r>
          </a:p>
          <a:p>
            <a:r>
              <a:rPr lang="en-US" sz="5600" dirty="0"/>
              <a:t>		}</a:t>
            </a:r>
          </a:p>
          <a:p>
            <a:r>
              <a:rPr lang="en-US" sz="5600" b="1" u="sng" dirty="0"/>
              <a:t>Example:</a:t>
            </a:r>
          </a:p>
          <a:p>
            <a:r>
              <a:rPr lang="en-US" sz="5600" dirty="0"/>
              <a:t>	void main() {</a:t>
            </a:r>
          </a:p>
          <a:p>
            <a:r>
              <a:rPr lang="en-US" sz="5600" dirty="0"/>
              <a:t>		</a:t>
            </a:r>
            <a:r>
              <a:rPr lang="en-US" sz="5600" dirty="0" err="1"/>
              <a:t>var</a:t>
            </a:r>
            <a:r>
              <a:rPr lang="en-US" sz="5600" dirty="0"/>
              <a:t> </a:t>
            </a:r>
            <a:r>
              <a:rPr lang="en-US" sz="5600" dirty="0" err="1"/>
              <a:t>num</a:t>
            </a:r>
            <a:r>
              <a:rPr lang="en-US" sz="5600" dirty="0"/>
              <a:t> = 5;</a:t>
            </a:r>
          </a:p>
          <a:p>
            <a:r>
              <a:rPr lang="en-US" sz="5600" dirty="0"/>
              <a:t>		</a:t>
            </a:r>
            <a:r>
              <a:rPr lang="en-US" sz="5600" dirty="0" err="1"/>
              <a:t>var</a:t>
            </a:r>
            <a:r>
              <a:rPr lang="en-US" sz="5600" dirty="0"/>
              <a:t> factorial = 1;</a:t>
            </a:r>
          </a:p>
          <a:p>
            <a:r>
              <a:rPr lang="en-US" sz="5600" dirty="0"/>
              <a:t>		for( </a:t>
            </a:r>
            <a:r>
              <a:rPr lang="en-US" sz="5600" dirty="0" err="1"/>
              <a:t>var</a:t>
            </a:r>
            <a:r>
              <a:rPr lang="en-US" sz="5600" dirty="0"/>
              <a:t> I = </a:t>
            </a:r>
            <a:r>
              <a:rPr lang="en-US" sz="5600" dirty="0" err="1"/>
              <a:t>num</a:t>
            </a:r>
            <a:r>
              <a:rPr lang="en-US" sz="5600" dirty="0"/>
              <a:t>; I &gt;= 1; </a:t>
            </a:r>
            <a:r>
              <a:rPr lang="en-US" sz="5600" dirty="0" err="1"/>
              <a:t>i</a:t>
            </a:r>
            <a:r>
              <a:rPr lang="en-US" sz="5600"/>
              <a:t>--) </a:t>
            </a:r>
            <a:r>
              <a:rPr lang="en-US" sz="5600" dirty="0"/>
              <a:t>{</a:t>
            </a:r>
          </a:p>
          <a:p>
            <a:r>
              <a:rPr lang="en-US" sz="5600" dirty="0"/>
              <a:t>		factorial *= 1;</a:t>
            </a:r>
          </a:p>
          <a:p>
            <a:r>
              <a:rPr lang="en-US" sz="5600" dirty="0"/>
              <a:t>		}</a:t>
            </a:r>
          </a:p>
          <a:p>
            <a:r>
              <a:rPr lang="en-US" sz="5600" dirty="0"/>
              <a:t>		print(factorial);</a:t>
            </a:r>
          </a:p>
          <a:p>
            <a:r>
              <a:rPr lang="en-US" sz="5600" dirty="0"/>
              <a:t>	        }</a:t>
            </a:r>
          </a:p>
          <a:p>
            <a:endParaRPr lang="en-US" sz="5600" dirty="0"/>
          </a:p>
          <a:p>
            <a:endParaRPr lang="en-US" sz="5600" dirty="0"/>
          </a:p>
          <a:p>
            <a:endParaRPr lang="en-US" dirty="0"/>
          </a:p>
          <a:p>
            <a:r>
              <a:rPr lang="en-US" dirty="0"/>
              <a:t>    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	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7464" y="120203"/>
            <a:ext cx="4856163" cy="2755900"/>
          </a:xfrm>
        </p:spPr>
      </p:pic>
    </p:spTree>
    <p:extLst>
      <p:ext uri="{BB962C8B-B14F-4D97-AF65-F5344CB8AC3E}">
        <p14:creationId xmlns:p14="http://schemas.microsoft.com/office/powerpoint/2010/main" val="7653238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344514" y="734096"/>
            <a:ext cx="8915400" cy="5898524"/>
          </a:xfrm>
        </p:spPr>
        <p:txBody>
          <a:bodyPr/>
          <a:lstStyle/>
          <a:p>
            <a:r>
              <a:rPr lang="en-US" dirty="0"/>
              <a:t>The </a:t>
            </a:r>
            <a:r>
              <a:rPr lang="en-US" b="1" dirty="0"/>
              <a:t>while</a:t>
            </a:r>
            <a:r>
              <a:rPr lang="en-US" dirty="0"/>
              <a:t> loop executes the instructions each time the condition specified evaluates to true.</a:t>
            </a:r>
          </a:p>
          <a:p>
            <a:pPr marL="0" indent="0">
              <a:buNone/>
            </a:pPr>
            <a:r>
              <a:rPr lang="en-US" b="1" dirty="0"/>
              <a:t>    </a:t>
            </a:r>
            <a:r>
              <a:rPr lang="en-US" b="1" u="sng" dirty="0"/>
              <a:t>Syntax: </a:t>
            </a:r>
            <a:r>
              <a:rPr lang="en-US" dirty="0"/>
              <a:t>While (expression) {</a:t>
            </a:r>
          </a:p>
          <a:p>
            <a:pPr marL="0" indent="0">
              <a:buNone/>
            </a:pPr>
            <a:r>
              <a:rPr lang="en-US" dirty="0"/>
              <a:t>			//statements</a:t>
            </a:r>
          </a:p>
          <a:p>
            <a:pPr marL="0" indent="0">
              <a:buNone/>
            </a:pPr>
            <a:r>
              <a:rPr lang="en-US" dirty="0"/>
              <a:t>			}</a:t>
            </a:r>
          </a:p>
          <a:p>
            <a:pPr marL="0" indent="0">
              <a:buNone/>
            </a:pPr>
            <a:r>
              <a:rPr lang="en-US" dirty="0"/>
              <a:t>   </a:t>
            </a:r>
            <a:r>
              <a:rPr lang="en-US" b="1" u="sng" dirty="0"/>
              <a:t>Example: </a:t>
            </a:r>
          </a:p>
          <a:p>
            <a:pPr marL="0" indent="0">
              <a:buNone/>
            </a:pPr>
            <a:r>
              <a:rPr lang="en-US" dirty="0"/>
              <a:t>			void main() {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num</a:t>
            </a:r>
            <a:r>
              <a:rPr lang="en-US" dirty="0"/>
              <a:t> = 5;</a:t>
            </a:r>
          </a:p>
          <a:p>
            <a:pPr marL="0" indent="0">
              <a:buNone/>
            </a:pPr>
            <a:r>
              <a:rPr lang="en-US" dirty="0"/>
              <a:t>				</a:t>
            </a:r>
            <a:r>
              <a:rPr lang="en-US" dirty="0" err="1"/>
              <a:t>var</a:t>
            </a:r>
            <a:r>
              <a:rPr lang="en-US" dirty="0"/>
              <a:t> factorial = 1;</a:t>
            </a:r>
          </a:p>
          <a:p>
            <a:pPr marL="0" indent="0">
              <a:buNone/>
            </a:pPr>
            <a:r>
              <a:rPr lang="en-US" dirty="0"/>
              <a:t>				while(</a:t>
            </a:r>
            <a:r>
              <a:rPr lang="en-US" dirty="0" err="1"/>
              <a:t>num</a:t>
            </a:r>
            <a:r>
              <a:rPr lang="en-US" dirty="0"/>
              <a:t>&gt;=1) {</a:t>
            </a:r>
          </a:p>
          <a:p>
            <a:pPr marL="0" indent="0">
              <a:buNone/>
            </a:pPr>
            <a:r>
              <a:rPr lang="en-US" dirty="0"/>
              <a:t>					factorial = factorial*</a:t>
            </a:r>
            <a:r>
              <a:rPr lang="en-US" dirty="0" err="1"/>
              <a:t>num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				</a:t>
            </a:r>
            <a:r>
              <a:rPr lang="en-US" dirty="0" err="1"/>
              <a:t>num</a:t>
            </a:r>
            <a:r>
              <a:rPr lang="en-US" dirty="0"/>
              <a:t> --;</a:t>
            </a:r>
          </a:p>
          <a:p>
            <a:pPr marL="0" indent="0">
              <a:buNone/>
            </a:pPr>
            <a:r>
              <a:rPr lang="en-US" dirty="0"/>
              <a:t>			}</a:t>
            </a:r>
          </a:p>
          <a:p>
            <a:pPr marL="0" indent="0">
              <a:buNone/>
            </a:pPr>
            <a:r>
              <a:rPr lang="en-US" dirty="0"/>
              <a:t>			print(“The factorial is ${factorial}”);</a:t>
            </a:r>
          </a:p>
          <a:p>
            <a:pPr marL="0" indent="0">
              <a:buNone/>
            </a:pPr>
            <a:r>
              <a:rPr lang="en-US" dirty="0"/>
              <a:t>		    }</a:t>
            </a:r>
          </a:p>
        </p:txBody>
      </p:sp>
    </p:spTree>
    <p:extLst>
      <p:ext uri="{BB962C8B-B14F-4D97-AF65-F5344CB8AC3E}">
        <p14:creationId xmlns:p14="http://schemas.microsoft.com/office/powerpoint/2010/main" val="14918973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669701"/>
            <a:ext cx="8915400" cy="5988676"/>
          </a:xfrm>
        </p:spPr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b="1" dirty="0"/>
              <a:t>do…while</a:t>
            </a:r>
            <a:r>
              <a:rPr lang="en-US" dirty="0"/>
              <a:t> loop is similar to while loop except that the condition is checked after the statements are executed.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 	</a:t>
            </a:r>
            <a:r>
              <a:rPr lang="en-US" b="1" u="sng" dirty="0"/>
              <a:t>Syntax: </a:t>
            </a:r>
            <a:r>
              <a:rPr lang="en-US" dirty="0"/>
              <a:t>do {</a:t>
            </a:r>
          </a:p>
          <a:p>
            <a:pPr marL="457200" lvl="1" indent="0">
              <a:buNone/>
            </a:pPr>
            <a:r>
              <a:rPr lang="en-US" dirty="0"/>
              <a:t>			// statements to be executed</a:t>
            </a:r>
          </a:p>
          <a:p>
            <a:pPr marL="457200" lvl="1" indent="0">
              <a:buNone/>
            </a:pPr>
            <a:r>
              <a:rPr lang="en-US" dirty="0"/>
              <a:t>     		      } while(expression);</a:t>
            </a:r>
          </a:p>
          <a:p>
            <a:pPr marL="457200" lvl="1" indent="0">
              <a:buNone/>
            </a:pPr>
            <a:r>
              <a:rPr lang="en-US" b="1" u="sng" dirty="0"/>
              <a:t>Example: </a:t>
            </a:r>
          </a:p>
          <a:p>
            <a:pPr marL="457200" lvl="1" indent="0">
              <a:buNone/>
            </a:pPr>
            <a:r>
              <a:rPr lang="en-US" dirty="0"/>
              <a:t>		void main() {</a:t>
            </a:r>
          </a:p>
          <a:p>
            <a:pPr marL="457200" lvl="1" indent="0">
              <a:buNone/>
            </a:pPr>
            <a:r>
              <a:rPr lang="en-US" dirty="0"/>
              <a:t>			</a:t>
            </a:r>
            <a:r>
              <a:rPr lang="en-US" dirty="0" err="1"/>
              <a:t>var</a:t>
            </a:r>
            <a:r>
              <a:rPr lang="en-US" dirty="0"/>
              <a:t> n =10;</a:t>
            </a:r>
          </a:p>
          <a:p>
            <a:pPr marL="457200" lvl="1" indent="0">
              <a:buNone/>
            </a:pPr>
            <a:r>
              <a:rPr lang="en-US" dirty="0"/>
              <a:t>			do {</a:t>
            </a:r>
          </a:p>
          <a:p>
            <a:pPr marL="457200" lvl="1" indent="0">
              <a:buNone/>
            </a:pPr>
            <a:r>
              <a:rPr lang="en-US" dirty="0"/>
              <a:t> 				print(n);</a:t>
            </a:r>
          </a:p>
          <a:p>
            <a:pPr marL="457200" lvl="1" indent="0">
              <a:buNone/>
            </a:pPr>
            <a:r>
              <a:rPr lang="en-US" dirty="0"/>
              <a:t>				n--;</a:t>
            </a:r>
          </a:p>
          <a:p>
            <a:pPr marL="457200" lvl="1" indent="0">
              <a:buNone/>
            </a:pPr>
            <a:r>
              <a:rPr lang="en-US" dirty="0"/>
              <a:t>			}</a:t>
            </a:r>
          </a:p>
          <a:p>
            <a:pPr marL="457200" lvl="1" indent="0">
              <a:buNone/>
            </a:pPr>
            <a:r>
              <a:rPr lang="en-US" dirty="0"/>
              <a:t>			while(n&gt;=0);</a:t>
            </a:r>
          </a:p>
          <a:p>
            <a:pPr marL="457200" lvl="1" indent="0">
              <a:buNone/>
            </a:pPr>
            <a:r>
              <a:rPr lang="en-US" dirty="0"/>
              <a:t>		  }</a:t>
            </a:r>
          </a:p>
          <a:p>
            <a:pPr marL="457200" lvl="1" indent="0">
              <a:buNone/>
            </a:pP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6023868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0497" y="508200"/>
            <a:ext cx="8911687" cy="599383"/>
          </a:xfrm>
        </p:spPr>
        <p:txBody>
          <a:bodyPr>
            <a:normAutofit fontScale="90000"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784" y="1513268"/>
            <a:ext cx="8915400" cy="534473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Dart has similar function implementation to languages such as Java and C#.</a:t>
            </a:r>
          </a:p>
          <a:p>
            <a:pPr lvl="0" fontAlgn="base">
              <a:lnSpc>
                <a:spcPct val="150000"/>
              </a:lnSpc>
            </a:pPr>
            <a:r>
              <a:rPr lang="en-US" dirty="0"/>
              <a:t>For functions that contain just one expression, we can use a shorthand syntax</a:t>
            </a:r>
          </a:p>
          <a:p>
            <a:pPr lvl="0">
              <a:lnSpc>
                <a:spcPct val="150000"/>
              </a:lnSpc>
            </a:pPr>
            <a:r>
              <a:rPr lang="en-US" dirty="0"/>
              <a:t>The syntax of the short hand function is:</a:t>
            </a:r>
          </a:p>
          <a:p>
            <a:pPr marL="0" indent="0" algn="ctr">
              <a:lnSpc>
                <a:spcPct val="150000"/>
              </a:lnSpc>
              <a:buNone/>
            </a:pPr>
            <a:r>
              <a:rPr lang="en-US" b="1" i="1" dirty="0"/>
              <a:t>Function_name()</a:t>
            </a:r>
            <a:r>
              <a:rPr lang="en-US" dirty="0"/>
              <a:t> =&gt; </a:t>
            </a:r>
            <a:r>
              <a:rPr lang="en-US" b="1" i="1" dirty="0"/>
              <a:t>expression</a:t>
            </a:r>
            <a:r>
              <a:rPr lang="en-US" dirty="0"/>
              <a:t>;</a:t>
            </a:r>
          </a:p>
          <a:p>
            <a:pPr lvl="0" fontAlgn="base">
              <a:lnSpc>
                <a:spcPct val="150000"/>
              </a:lnSpc>
            </a:pPr>
            <a:endParaRPr lang="en-US" dirty="0"/>
          </a:p>
          <a:p>
            <a:pPr lvl="0" fontAlgn="base">
              <a:lnSpc>
                <a:spcPct val="150000"/>
              </a:lnSpc>
            </a:pPr>
            <a:r>
              <a:rPr lang="en-US" dirty="0"/>
              <a:t>Only an expression, not a statement, can appear between arrow (=&gt;) and semicolon (;). For example, you can’t put an if statement there, but you can use a conditional expression.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0994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5010" y="714262"/>
            <a:ext cx="4082602" cy="586504"/>
          </a:xfrm>
        </p:spPr>
        <p:txBody>
          <a:bodyPr>
            <a:noAutofit/>
          </a:bodyPr>
          <a:lstStyle/>
          <a:p>
            <a:r>
              <a:rPr lang="en-US" sz="2400" dirty="0"/>
              <a:t>    Example of Functions: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61398" y="260540"/>
            <a:ext cx="5769734" cy="6597460"/>
          </a:xfrm>
        </p:spPr>
        <p:txBody>
          <a:bodyPr>
            <a:noAutofit/>
          </a:bodyPr>
          <a:lstStyle/>
          <a:p>
            <a:r>
              <a:rPr lang="en-US" sz="1600" dirty="0">
                <a:latin typeface="+mj-lt"/>
                <a:cs typeface="Times New Roman" panose="02020603050405020304" pitchFamily="18" charset="0"/>
              </a:rPr>
              <a:t>// A simple function definition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	yell(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str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) =&gt;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str.toUpperCase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();							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	// Functions can have type annotations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	List lines(String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str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) {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	  return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str.split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('\n');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	main() {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		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poemLines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= lines(poem);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		print(yell(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poemLines.first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));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	 // functions are first-class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	 	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var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whisper = (String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str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) =&gt; 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str.toLowerCase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();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		 print(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poemLines.map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(whisper).last);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	}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	</a:t>
            </a:r>
            <a:r>
              <a:rPr lang="en-US" sz="1600" dirty="0" err="1">
                <a:latin typeface="+mj-lt"/>
                <a:cs typeface="Times New Roman" panose="02020603050405020304" pitchFamily="18" charset="0"/>
              </a:rPr>
              <a:t>const</a:t>
            </a:r>
            <a:r>
              <a:rPr lang="en-US" sz="1600" dirty="0">
                <a:latin typeface="+mj-lt"/>
                <a:cs typeface="Times New Roman" panose="02020603050405020304" pitchFamily="18" charset="0"/>
              </a:rPr>
              <a:t> poem = '''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	The wren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	Earns his living</a:t>
            </a:r>
          </a:p>
          <a:p>
            <a:pPr marL="0" indent="0">
              <a:buNone/>
            </a:pPr>
            <a:r>
              <a:rPr lang="en-US" sz="1600" dirty="0">
                <a:latin typeface="+mj-lt"/>
                <a:cs typeface="Times New Roman" panose="02020603050405020304" pitchFamily="18" charset="0"/>
              </a:rPr>
              <a:t>	Noiselessly.''';</a:t>
            </a:r>
          </a:p>
        </p:txBody>
      </p:sp>
    </p:spTree>
    <p:extLst>
      <p:ext uri="{BB962C8B-B14F-4D97-AF65-F5344CB8AC3E}">
        <p14:creationId xmlns:p14="http://schemas.microsoft.com/office/powerpoint/2010/main" val="9985974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8982" y="598353"/>
            <a:ext cx="8911687" cy="676656"/>
          </a:xfrm>
        </p:spPr>
        <p:txBody>
          <a:bodyPr/>
          <a:lstStyle/>
          <a:p>
            <a:r>
              <a:rPr lang="en-US" dirty="0"/>
              <a:t>Output: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8982" y="1721476"/>
            <a:ext cx="8915400" cy="3777622"/>
          </a:xfrm>
        </p:spPr>
        <p:txBody>
          <a:bodyPr/>
          <a:lstStyle/>
          <a:p>
            <a:r>
              <a:rPr lang="en-US" dirty="0">
                <a:latin typeface="+mj-lt"/>
                <a:cs typeface="Times New Roman" panose="02020603050405020304" pitchFamily="18" charset="0"/>
              </a:rPr>
              <a:t>Output:$ dart functions.dart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		        THE WREN</a:t>
            </a:r>
          </a:p>
          <a:p>
            <a:pPr marL="0" indent="0">
              <a:buNone/>
            </a:pPr>
            <a:r>
              <a:rPr lang="en-US" dirty="0">
                <a:latin typeface="+mj-lt"/>
                <a:cs typeface="Times New Roman" panose="02020603050405020304" pitchFamily="18" charset="0"/>
              </a:rPr>
              <a:t>		        noiselessly.</a:t>
            </a:r>
          </a:p>
        </p:txBody>
      </p:sp>
    </p:spTree>
    <p:extLst>
      <p:ext uri="{BB962C8B-B14F-4D97-AF65-F5344CB8AC3E}">
        <p14:creationId xmlns:p14="http://schemas.microsoft.com/office/powerpoint/2010/main" val="26532072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58829" y="437882"/>
            <a:ext cx="8911687" cy="940158"/>
          </a:xfrm>
        </p:spPr>
        <p:txBody>
          <a:bodyPr/>
          <a:lstStyle/>
          <a:p>
            <a:r>
              <a:rPr lang="en-US" dirty="0"/>
              <a:t>Encapsulation &amp; Inheritance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58148" y="1609860"/>
            <a:ext cx="8915400" cy="508715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Dart introduces its own library based encapsulation model. </a:t>
            </a:r>
          </a:p>
          <a:p>
            <a:pPr>
              <a:lnSpc>
                <a:spcPct val="150000"/>
              </a:lnSpc>
            </a:pPr>
            <a:r>
              <a:rPr lang="en-US" dirty="0"/>
              <a:t>In Dart there is no need to encapsulate class field, instead we do the encapsulation with getters and setters.</a:t>
            </a:r>
          </a:p>
          <a:p>
            <a:pPr>
              <a:lnSpc>
                <a:spcPct val="150000"/>
              </a:lnSpc>
            </a:pPr>
            <a:r>
              <a:rPr lang="en-US" dirty="0"/>
              <a:t>Dart supports single inheritance on a class-by-class basis, which indicates that it can inherit properties from only one class at a time.</a:t>
            </a:r>
          </a:p>
          <a:p>
            <a:pPr>
              <a:lnSpc>
                <a:spcPct val="150000"/>
              </a:lnSpc>
            </a:pPr>
            <a:r>
              <a:rPr lang="en-US" dirty="0"/>
              <a:t>Dart implements inheritance with the “extends” keyword.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982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97466" y="546837"/>
            <a:ext cx="8911687" cy="779687"/>
          </a:xfrm>
        </p:spPr>
        <p:txBody>
          <a:bodyPr/>
          <a:lstStyle/>
          <a:p>
            <a:r>
              <a:rPr lang="en-US" dirty="0"/>
              <a:t>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97466" y="1648495"/>
            <a:ext cx="8915400" cy="450742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DART is mainly used to build single page web applications like Gmail, Google Maps, and Google Instant Search etc.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Chrome Dev Editor- An open source IDE for developing Chrome packaged apps as well as Dart web apps. 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Soundtrap - It is a web application used for recording music with your browser is built with Dart.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Blossom – It is an agile project management tool built with Dart.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Google internal tool for marketing</a:t>
            </a:r>
            <a:r>
              <a:rPr lang="en-US" b="1" dirty="0"/>
              <a:t> - </a:t>
            </a:r>
            <a:r>
              <a:rPr lang="en-US" dirty="0"/>
              <a:t>Built with AngularDart.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0604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9133" y="611231"/>
            <a:ext cx="8911687" cy="1280890"/>
          </a:xfrm>
        </p:spPr>
        <p:txBody>
          <a:bodyPr/>
          <a:lstStyle/>
          <a:p>
            <a:r>
              <a:rPr lang="en-US" dirty="0"/>
              <a:t>What is Dart?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7087" y="1892121"/>
            <a:ext cx="8915400" cy="4430152"/>
          </a:xfrm>
        </p:spPr>
        <p:txBody>
          <a:bodyPr/>
          <a:lstStyle/>
          <a:p>
            <a:pPr>
              <a:lnSpc>
                <a:spcPct val="200000"/>
              </a:lnSpc>
            </a:pPr>
            <a:r>
              <a:rPr lang="en-US" dirty="0"/>
              <a:t>Dart is an object oriented language</a:t>
            </a:r>
          </a:p>
          <a:p>
            <a:pPr>
              <a:lnSpc>
                <a:spcPct val="200000"/>
              </a:lnSpc>
            </a:pPr>
            <a:r>
              <a:rPr lang="en-US" dirty="0"/>
              <a:t>Dart is an open source and scalable programming language with many built-in libraries</a:t>
            </a:r>
          </a:p>
          <a:p>
            <a:pPr>
              <a:lnSpc>
                <a:spcPct val="200000"/>
              </a:lnSpc>
            </a:pPr>
            <a:r>
              <a:rPr lang="en-US" dirty="0"/>
              <a:t>Useful for developing web, server and mobile applications</a:t>
            </a:r>
          </a:p>
          <a:p>
            <a:pPr>
              <a:lnSpc>
                <a:spcPct val="200000"/>
              </a:lnSpc>
            </a:pPr>
            <a:r>
              <a:rPr lang="en-US" dirty="0"/>
              <a:t>optionally typed, and single threaded programming language.</a:t>
            </a:r>
          </a:p>
          <a:p>
            <a:pPr>
              <a:lnSpc>
                <a:spcPct val="200000"/>
              </a:lnSpc>
            </a:pPr>
            <a:r>
              <a:rPr lang="en-US" dirty="0"/>
              <a:t>Similar to other OOP languages it supports classes, objects and methods.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8072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06632" y="624110"/>
            <a:ext cx="9597980" cy="1280890"/>
          </a:xfrm>
        </p:spPr>
        <p:txBody>
          <a:bodyPr/>
          <a:lstStyle/>
          <a:p>
            <a:r>
              <a:rPr lang="en-US" dirty="0"/>
              <a:t>DART LANGUAGE: ORIGINS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6632" y="1599127"/>
            <a:ext cx="8915400" cy="5258873"/>
          </a:xfrm>
        </p:spPr>
        <p:txBody>
          <a:bodyPr/>
          <a:lstStyle/>
          <a:p>
            <a:pPr lvl="0" fontAlgn="base">
              <a:lnSpc>
                <a:spcPct val="150000"/>
              </a:lnSpc>
            </a:pPr>
            <a:r>
              <a:rPr lang="en-US" dirty="0"/>
              <a:t>Developed by Google</a:t>
            </a:r>
          </a:p>
          <a:p>
            <a:pPr lvl="0" fontAlgn="base">
              <a:lnSpc>
                <a:spcPct val="150000"/>
              </a:lnSpc>
            </a:pPr>
            <a:r>
              <a:rPr lang="en-US" dirty="0"/>
              <a:t>Dart was unveiled at the GOTO conference in Aarhus, Denmark, October 10, 2011.</a:t>
            </a:r>
          </a:p>
          <a:p>
            <a:pPr lvl="0" fontAlgn="base">
              <a:lnSpc>
                <a:spcPct val="150000"/>
              </a:lnSpc>
            </a:pPr>
            <a:r>
              <a:rPr lang="en-US" dirty="0"/>
              <a:t>Founded by Lars Bak and Kasper Lund, Legacy developers of V8 JavaScript Engine used in Chrome</a:t>
            </a:r>
          </a:p>
          <a:p>
            <a:pPr fontAlgn="base">
              <a:lnSpc>
                <a:spcPct val="150000"/>
              </a:lnSpc>
            </a:pPr>
            <a:r>
              <a:rPr lang="en-US" dirty="0"/>
              <a:t>The first version Dart 1.0 was released on November 14, 2013</a:t>
            </a:r>
          </a:p>
          <a:p>
            <a:pPr lvl="0" fontAlgn="base">
              <a:lnSpc>
                <a:spcPct val="150000"/>
              </a:lnSpc>
            </a:pPr>
            <a:r>
              <a:rPr lang="en-US" dirty="0"/>
              <a:t>Latest version (DART 2.2) was released on February 26, 2019.</a:t>
            </a:r>
          </a:p>
          <a:p>
            <a:pPr lvl="0" fontAlgn="base">
              <a:lnSpc>
                <a:spcPct val="150000"/>
              </a:lnSpc>
            </a:pPr>
            <a:endParaRPr lang="en-US" dirty="0"/>
          </a:p>
          <a:p>
            <a:pPr lvl="0" fontAlgn="base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5679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3375" y="624110"/>
            <a:ext cx="8911687" cy="1280890"/>
          </a:xfrm>
        </p:spPr>
        <p:txBody>
          <a:bodyPr/>
          <a:lstStyle/>
          <a:p>
            <a:r>
              <a:rPr lang="en-US" dirty="0"/>
              <a:t>DART LANGUAGE: INFLUENCES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67240" y="1579808"/>
            <a:ext cx="8915400" cy="3777622"/>
          </a:xfrm>
        </p:spPr>
        <p:txBody>
          <a:bodyPr/>
          <a:lstStyle/>
          <a:p>
            <a:pPr>
              <a:lnSpc>
                <a:spcPct val="250000"/>
              </a:lnSpc>
            </a:pPr>
            <a:r>
              <a:rPr lang="en-US" dirty="0"/>
              <a:t>Object Model: Smalltalk </a:t>
            </a:r>
          </a:p>
          <a:p>
            <a:pPr>
              <a:lnSpc>
                <a:spcPct val="250000"/>
              </a:lnSpc>
            </a:pPr>
            <a:r>
              <a:rPr lang="en-US" dirty="0"/>
              <a:t>Syntax: JavaScript, Java, C#</a:t>
            </a:r>
          </a:p>
          <a:p>
            <a:pPr>
              <a:lnSpc>
                <a:spcPct val="250000"/>
              </a:lnSpc>
            </a:pPr>
            <a:r>
              <a:rPr lang="en-US" dirty="0"/>
              <a:t>Isolates: Erlang </a:t>
            </a:r>
          </a:p>
          <a:p>
            <a:pPr>
              <a:lnSpc>
                <a:spcPct val="250000"/>
              </a:lnSpc>
            </a:pPr>
            <a:r>
              <a:rPr lang="en-US" dirty="0"/>
              <a:t>Compilation Strategy: Dart itself 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791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90649" y="546837"/>
            <a:ext cx="8911687" cy="1280890"/>
          </a:xfrm>
        </p:spPr>
        <p:txBody>
          <a:bodyPr/>
          <a:lstStyle/>
          <a:p>
            <a:r>
              <a:rPr lang="en-US" dirty="0"/>
              <a:t>Concepts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96783" y="1463898"/>
            <a:ext cx="8915400" cy="4563414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/>
              <a:t>Everything is an object </a:t>
            </a:r>
          </a:p>
          <a:p>
            <a:pPr>
              <a:lnSpc>
                <a:spcPct val="200000"/>
              </a:lnSpc>
            </a:pPr>
            <a:r>
              <a:rPr lang="en-US" dirty="0"/>
              <a:t>Even numbers, Booleans, functions and null are objects</a:t>
            </a:r>
          </a:p>
          <a:p>
            <a:pPr>
              <a:lnSpc>
                <a:spcPct val="200000"/>
              </a:lnSpc>
            </a:pPr>
            <a:r>
              <a:rPr lang="en-US" dirty="0"/>
              <a:t>Every object is an instance of a class that inherit from Object</a:t>
            </a:r>
          </a:p>
          <a:p>
            <a:pPr>
              <a:lnSpc>
                <a:spcPct val="200000"/>
              </a:lnSpc>
            </a:pPr>
            <a:r>
              <a:rPr lang="en-US" dirty="0"/>
              <a:t>Dart doesn’t support keywords public, private and protected</a:t>
            </a:r>
          </a:p>
          <a:p>
            <a:pPr>
              <a:lnSpc>
                <a:spcPct val="200000"/>
              </a:lnSpc>
            </a:pPr>
            <a:r>
              <a:rPr lang="en-US" dirty="0"/>
              <a:t>If an identifier starts with an underscore(_), it is private to its library</a:t>
            </a:r>
          </a:p>
          <a:p>
            <a:pPr>
              <a:lnSpc>
                <a:spcPct val="20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Dart tools can report two kinds of problems: warnings and errors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/>
          </a:p>
          <a:p>
            <a:endParaRPr lang="en-US" altLang="en-US" dirty="0">
              <a:solidFill>
                <a:srgbClr val="000000"/>
              </a:solidFill>
            </a:endParaRP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1555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4891" y="636989"/>
            <a:ext cx="8911687" cy="1280890"/>
          </a:xfrm>
        </p:spPr>
        <p:txBody>
          <a:bodyPr/>
          <a:lstStyle/>
          <a:p>
            <a:r>
              <a:rPr lang="en-US" dirty="0"/>
              <a:t>Cont.….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64209" y="1605566"/>
            <a:ext cx="8915400" cy="37776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Dart has two runtime modes: production and checked.</a:t>
            </a:r>
          </a:p>
          <a:p>
            <a:pPr>
              <a:lnSpc>
                <a:spcPct val="15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Production mode is the default runtime mode of a Dart program, optimized for speed. Production mode ignores assert statements and static types.</a:t>
            </a:r>
          </a:p>
          <a:p>
            <a:pPr>
              <a:lnSpc>
                <a:spcPct val="150000"/>
              </a:lnSpc>
            </a:pPr>
            <a:endParaRPr lang="en-US" altLang="en-US" dirty="0">
              <a:solidFill>
                <a:srgbClr val="0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en-US" dirty="0">
                <a:solidFill>
                  <a:srgbClr val="000000"/>
                </a:solidFill>
              </a:rPr>
              <a:t>Checked mode is a developer-friendly mode that helps you catch some type errors during runtime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8776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0345" y="508200"/>
            <a:ext cx="8911687" cy="1280890"/>
          </a:xfrm>
        </p:spPr>
        <p:txBody>
          <a:bodyPr/>
          <a:lstStyle/>
          <a:p>
            <a:r>
              <a:rPr lang="en-US" dirty="0"/>
              <a:t>Example Dart 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313644"/>
            <a:ext cx="8915400" cy="5357611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 Main()</a:t>
            </a:r>
          </a:p>
          <a:p>
            <a:pPr marL="0" indent="0">
              <a:buNone/>
            </a:pPr>
            <a:r>
              <a:rPr lang="en-US" dirty="0"/>
              <a:t>      {</a:t>
            </a:r>
          </a:p>
          <a:p>
            <a:pPr marL="0" indent="0">
              <a:buNone/>
            </a:pPr>
            <a:r>
              <a:rPr lang="en-US" dirty="0"/>
              <a:t>	 // '</a:t>
            </a:r>
            <a:r>
              <a:rPr lang="en-US" dirty="0" err="1"/>
              <a:t>var</a:t>
            </a:r>
            <a:r>
              <a:rPr lang="en-US" dirty="0"/>
              <a:t>' declares a variable. </a:t>
            </a:r>
            <a:r>
              <a:rPr lang="en-US" dirty="0" err="1"/>
              <a:t>dartanalyzer</a:t>
            </a:r>
            <a:r>
              <a:rPr lang="en-US" dirty="0"/>
              <a:t> infers the type.</a:t>
            </a:r>
          </a:p>
          <a:p>
            <a:pPr marL="0" indent="0">
              <a:buNone/>
            </a:pPr>
            <a:r>
              <a:rPr lang="en-US" dirty="0"/>
              <a:t>         	</a:t>
            </a:r>
            <a:r>
              <a:rPr lang="en-US" dirty="0" err="1"/>
              <a:t>var</a:t>
            </a:r>
            <a:r>
              <a:rPr lang="en-US" dirty="0"/>
              <a:t> a = “start”;</a:t>
            </a:r>
          </a:p>
          <a:p>
            <a:pPr marL="0" indent="0">
              <a:buNone/>
            </a:pPr>
            <a:r>
              <a:rPr lang="en-US" dirty="0"/>
              <a:t>               print(a);</a:t>
            </a:r>
          </a:p>
          <a:p>
            <a:pPr marL="0" indent="0">
              <a:buNone/>
            </a:pPr>
            <a:r>
              <a:rPr lang="en-US" dirty="0"/>
              <a:t>	// The type can also be declared:</a:t>
            </a:r>
          </a:p>
          <a:p>
            <a:pPr marL="0" indent="0">
              <a:buNone/>
            </a:pPr>
            <a:r>
              <a:rPr lang="en-US" dirty="0"/>
              <a:t>    		 </a:t>
            </a:r>
            <a:r>
              <a:rPr lang="en-US" dirty="0" err="1"/>
              <a:t>num</a:t>
            </a:r>
            <a:r>
              <a:rPr lang="en-US" dirty="0"/>
              <a:t> b=21;</a:t>
            </a:r>
          </a:p>
          <a:p>
            <a:pPr marL="0" indent="0">
              <a:buNone/>
            </a:pPr>
            <a:r>
              <a:rPr lang="en-US" dirty="0"/>
              <a:t>    		 print(b);</a:t>
            </a:r>
          </a:p>
          <a:p>
            <a:pPr marL="0" indent="0">
              <a:buNone/>
            </a:pPr>
            <a:r>
              <a:rPr lang="en-US" dirty="0"/>
              <a:t>	// final variables cannot be changed once declared</a:t>
            </a:r>
          </a:p>
          <a:p>
            <a:pPr marL="0" indent="0">
              <a:buNone/>
            </a:pPr>
            <a:r>
              <a:rPr lang="en-US" dirty="0"/>
              <a:t>    		 final </a:t>
            </a:r>
            <a:r>
              <a:rPr lang="en-US" dirty="0" err="1"/>
              <a:t>num</a:t>
            </a:r>
            <a:r>
              <a:rPr lang="en-US" dirty="0"/>
              <a:t> c=100;</a:t>
            </a:r>
          </a:p>
          <a:p>
            <a:pPr marL="0" indent="0">
              <a:buNone/>
            </a:pPr>
            <a:r>
              <a:rPr lang="en-US" dirty="0"/>
              <a:t>     		print(c);</a:t>
            </a:r>
          </a:p>
          <a:p>
            <a:pPr marL="0" indent="0">
              <a:buNone/>
            </a:pPr>
            <a:r>
              <a:rPr lang="en-US" dirty="0"/>
              <a:t>	// </a:t>
            </a:r>
            <a:r>
              <a:rPr lang="en-US" dirty="0" err="1"/>
              <a:t>const</a:t>
            </a:r>
            <a:r>
              <a:rPr lang="en-US" dirty="0"/>
              <a:t> variables are compile-time constants</a:t>
            </a:r>
          </a:p>
          <a:p>
            <a:pPr marL="0" indent="0">
              <a:buNone/>
            </a:pPr>
            <a:r>
              <a:rPr lang="en-US" dirty="0"/>
              <a:t>     		</a:t>
            </a:r>
            <a:r>
              <a:rPr lang="en-US" dirty="0" err="1"/>
              <a:t>const</a:t>
            </a:r>
            <a:r>
              <a:rPr lang="en-US" dirty="0"/>
              <a:t> double d=45.00;</a:t>
            </a:r>
          </a:p>
          <a:p>
            <a:pPr marL="0" indent="0">
              <a:buNone/>
            </a:pPr>
            <a:r>
              <a:rPr lang="en-US" dirty="0"/>
              <a:t>     		 print(d);</a:t>
            </a:r>
          </a:p>
          <a:p>
            <a:pPr marL="0" indent="0">
              <a:buNone/>
            </a:pPr>
            <a:r>
              <a:rPr lang="en-US" dirty="0"/>
              <a:t>	}</a:t>
            </a:r>
          </a:p>
        </p:txBody>
      </p:sp>
    </p:spTree>
    <p:extLst>
      <p:ext uri="{BB962C8B-B14F-4D97-AF65-F5344CB8AC3E}">
        <p14:creationId xmlns:p14="http://schemas.microsoft.com/office/powerpoint/2010/main" val="3864189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9663" y="505496"/>
            <a:ext cx="8915400" cy="734097"/>
          </a:xfrm>
        </p:spPr>
        <p:txBody>
          <a:bodyPr/>
          <a:lstStyle/>
          <a:p>
            <a:r>
              <a:rPr lang="en-US" dirty="0"/>
              <a:t>Dart 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1133341"/>
            <a:ext cx="8915400" cy="5589431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Dart Editor: An editor similar to sublime text, notepad++ etc.</a:t>
            </a:r>
          </a:p>
          <a:p>
            <a:r>
              <a:rPr lang="en-US" dirty="0"/>
              <a:t>Dartium: a Web browser with Dart included (based on Chromium) </a:t>
            </a:r>
          </a:p>
          <a:p>
            <a:r>
              <a:rPr lang="en-US" dirty="0"/>
              <a:t>Dart2js: used to convert dart script to java script. </a:t>
            </a:r>
          </a:p>
          <a:p>
            <a:r>
              <a:rPr lang="en-US" dirty="0"/>
              <a:t>pub: a Package Manager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6" name="Rectangle 105"/>
          <p:cNvSpPr/>
          <p:nvPr/>
        </p:nvSpPr>
        <p:spPr>
          <a:xfrm>
            <a:off x="4095482" y="2343955"/>
            <a:ext cx="1442433" cy="45076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Dart Tools</a:t>
            </a:r>
          </a:p>
        </p:txBody>
      </p:sp>
      <p:sp>
        <p:nvSpPr>
          <p:cNvPr id="107" name="Rectangle 106"/>
          <p:cNvSpPr/>
          <p:nvPr/>
        </p:nvSpPr>
        <p:spPr>
          <a:xfrm>
            <a:off x="6778626" y="1464973"/>
            <a:ext cx="1169808" cy="463639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Dart editor</a:t>
            </a:r>
          </a:p>
        </p:txBody>
      </p:sp>
      <p:sp>
        <p:nvSpPr>
          <p:cNvPr id="109" name="Rectangle 108"/>
          <p:cNvSpPr/>
          <p:nvPr/>
        </p:nvSpPr>
        <p:spPr>
          <a:xfrm>
            <a:off x="6738624" y="2234485"/>
            <a:ext cx="1169808" cy="45076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Dartium</a:t>
            </a:r>
          </a:p>
        </p:txBody>
      </p:sp>
      <p:sp>
        <p:nvSpPr>
          <p:cNvPr id="112" name="Rectangle 111"/>
          <p:cNvSpPr/>
          <p:nvPr/>
        </p:nvSpPr>
        <p:spPr>
          <a:xfrm>
            <a:off x="6778626" y="2987901"/>
            <a:ext cx="1184856" cy="437881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dart2js</a:t>
            </a:r>
          </a:p>
        </p:txBody>
      </p:sp>
      <p:sp>
        <p:nvSpPr>
          <p:cNvPr id="113" name="Rectangle 112"/>
          <p:cNvSpPr/>
          <p:nvPr/>
        </p:nvSpPr>
        <p:spPr>
          <a:xfrm>
            <a:off x="6763578" y="3686581"/>
            <a:ext cx="1184856" cy="418562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pub</a:t>
            </a:r>
          </a:p>
        </p:txBody>
      </p:sp>
      <p:cxnSp>
        <p:nvCxnSpPr>
          <p:cNvPr id="115" name="Straight Arrow Connector 114"/>
          <p:cNvCxnSpPr>
            <a:endCxn id="107" idx="1"/>
          </p:cNvCxnSpPr>
          <p:nvPr/>
        </p:nvCxnSpPr>
        <p:spPr>
          <a:xfrm flipV="1">
            <a:off x="5552963" y="1696793"/>
            <a:ext cx="1225663" cy="8371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>
            <a:endCxn id="109" idx="1"/>
          </p:cNvCxnSpPr>
          <p:nvPr/>
        </p:nvCxnSpPr>
        <p:spPr>
          <a:xfrm flipV="1">
            <a:off x="5512961" y="2459866"/>
            <a:ext cx="1225663" cy="90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Arrow Connector 118"/>
          <p:cNvCxnSpPr>
            <a:endCxn id="112" idx="1"/>
          </p:cNvCxnSpPr>
          <p:nvPr/>
        </p:nvCxnSpPr>
        <p:spPr>
          <a:xfrm>
            <a:off x="5552963" y="2562897"/>
            <a:ext cx="1225663" cy="6439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Arrow Connector 120"/>
          <p:cNvCxnSpPr/>
          <p:nvPr/>
        </p:nvCxnSpPr>
        <p:spPr>
          <a:xfrm>
            <a:off x="5568011" y="2572558"/>
            <a:ext cx="1225663" cy="1326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8654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2013" y="321972"/>
            <a:ext cx="8911687" cy="746974"/>
          </a:xfrm>
        </p:spPr>
        <p:txBody>
          <a:bodyPr/>
          <a:lstStyle/>
          <a:p>
            <a:r>
              <a:rPr lang="en-US" dirty="0"/>
              <a:t>Data Types &amp;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2013" y="1236372"/>
            <a:ext cx="9220715" cy="5396247"/>
          </a:xfrm>
        </p:spPr>
        <p:txBody>
          <a:bodyPr>
            <a:normAutofit/>
          </a:bodyPr>
          <a:lstStyle/>
          <a:p>
            <a:r>
              <a:rPr lang="en-US" dirty="0"/>
              <a:t>Dart supports following set of data types: Numbers, Strings, Booleans, Lists, Maps</a:t>
            </a:r>
          </a:p>
          <a:p>
            <a:r>
              <a:rPr lang="en-US" dirty="0"/>
              <a:t>Dart supports following operators: *, /, %, ~,+, -, &lt;&lt; ,&gt;&gt;, &amp; ,^ ,|, &gt;=, &gt;, &lt;=, &lt;, ==, !=, &amp;&amp;, ||, ??, expr++, expr--, -expr, !expr etc.</a:t>
            </a:r>
          </a:p>
          <a:p>
            <a:r>
              <a:rPr lang="en-US" dirty="0"/>
              <a:t>“</a:t>
            </a:r>
            <a:r>
              <a:rPr lang="en-US" dirty="0" err="1"/>
              <a:t>stdout</a:t>
            </a:r>
            <a:r>
              <a:rPr lang="en-US" dirty="0"/>
              <a:t>” &amp; “</a:t>
            </a:r>
            <a:r>
              <a:rPr lang="en-US" dirty="0" err="1"/>
              <a:t>stdin</a:t>
            </a:r>
            <a:r>
              <a:rPr lang="en-US" dirty="0"/>
              <a:t>” provides the standard output, input streams respectively, and “</a:t>
            </a:r>
            <a:r>
              <a:rPr lang="en-US" dirty="0" err="1"/>
              <a:t>stderr</a:t>
            </a:r>
            <a:r>
              <a:rPr lang="en-US" dirty="0"/>
              <a:t>” is used for errors.</a:t>
            </a:r>
          </a:p>
          <a:p>
            <a:r>
              <a:rPr lang="en-US" dirty="0"/>
              <a:t>Dart has two conditional operators which acts as an alternative to if else statements −</a:t>
            </a:r>
          </a:p>
          <a:p>
            <a:pPr marL="0" indent="0" algn="ctr">
              <a:buNone/>
            </a:pPr>
            <a:r>
              <a:rPr lang="en-US" b="1" i="1" dirty="0"/>
              <a:t>           condition ? expr1 : expr2</a:t>
            </a:r>
          </a:p>
          <a:p>
            <a:pPr marL="0" indent="0" algn="just">
              <a:buNone/>
            </a:pPr>
            <a:r>
              <a:rPr lang="en-US" dirty="0"/>
              <a:t>    If condition is true, then </a:t>
            </a:r>
            <a:r>
              <a:rPr lang="en-US" b="1" dirty="0"/>
              <a:t>expr1</a:t>
            </a:r>
            <a:r>
              <a:rPr lang="en-US" dirty="0"/>
              <a:t> (and returns its value) get evaluated; otherwise </a:t>
            </a:r>
            <a:r>
              <a:rPr lang="en-US" b="1" dirty="0"/>
              <a:t>expr2 </a:t>
            </a:r>
            <a:r>
              <a:rPr lang="en-US" dirty="0"/>
              <a:t>will be evaluated.</a:t>
            </a:r>
          </a:p>
          <a:p>
            <a:pPr marL="0" indent="0" algn="ctr">
              <a:buNone/>
            </a:pPr>
            <a:r>
              <a:rPr lang="en-US" b="1" i="1" dirty="0"/>
              <a:t>expr1 ?? expr2</a:t>
            </a:r>
          </a:p>
          <a:p>
            <a:pPr marL="0" indent="0">
              <a:buNone/>
            </a:pPr>
            <a:r>
              <a:rPr lang="en-US" dirty="0"/>
              <a:t>   If </a:t>
            </a:r>
            <a:r>
              <a:rPr lang="en-US" b="1" dirty="0"/>
              <a:t>expr1</a:t>
            </a:r>
            <a:r>
              <a:rPr lang="en-US" dirty="0"/>
              <a:t> is not null, then it gets evaluated its value is returned; otherwise it evaluates the </a:t>
            </a:r>
            <a:r>
              <a:rPr lang="en-US" b="1" dirty="0"/>
              <a:t>expr2.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184921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1011</TotalTime>
  <Words>1276</Words>
  <Application>Microsoft Office PowerPoint</Application>
  <PresentationFormat>Widescreen</PresentationFormat>
  <Paragraphs>184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Century Gothic</vt:lpstr>
      <vt:lpstr>Wingdings 3</vt:lpstr>
      <vt:lpstr>Wisp</vt:lpstr>
      <vt:lpstr>DART Programming Language       Raghu Prasad K S www.Kaushalya.tech 9845547471</vt:lpstr>
      <vt:lpstr>What is Dart?</vt:lpstr>
      <vt:lpstr>DART LANGUAGE: ORIGINS</vt:lpstr>
      <vt:lpstr>DART LANGUAGE: INFLUENCES</vt:lpstr>
      <vt:lpstr>Concepts</vt:lpstr>
      <vt:lpstr>Cont.….</vt:lpstr>
      <vt:lpstr>Example Dart Program</vt:lpstr>
      <vt:lpstr>Dart Environment</vt:lpstr>
      <vt:lpstr>Data Types &amp; Operators</vt:lpstr>
      <vt:lpstr>Loops</vt:lpstr>
      <vt:lpstr>PowerPoint Presentation</vt:lpstr>
      <vt:lpstr>PowerPoint Presentation</vt:lpstr>
      <vt:lpstr>Functions</vt:lpstr>
      <vt:lpstr>    Example of Functions:</vt:lpstr>
      <vt:lpstr>Output:</vt:lpstr>
      <vt:lpstr>Encapsulation &amp; Inheritance</vt:lpstr>
      <vt:lpstr>Applications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DART</dc:title>
  <dc:creator>Krishna Teja Swarna</dc:creator>
  <cp:lastModifiedBy>raghu prasad konandur</cp:lastModifiedBy>
  <cp:revision>37</cp:revision>
  <dcterms:created xsi:type="dcterms:W3CDTF">2019-04-08T00:00:57Z</dcterms:created>
  <dcterms:modified xsi:type="dcterms:W3CDTF">2025-05-12T08:20:25Z</dcterms:modified>
</cp:coreProperties>
</file>