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0" r:id="rId3"/>
    <p:sldId id="262" r:id="rId4"/>
    <p:sldId id="497" r:id="rId5"/>
    <p:sldId id="359" r:id="rId6"/>
    <p:sldId id="481" r:id="rId7"/>
    <p:sldId id="515" r:id="rId8"/>
    <p:sldId id="517" r:id="rId9"/>
    <p:sldId id="516" r:id="rId10"/>
    <p:sldId id="478" r:id="rId11"/>
    <p:sldId id="479" r:id="rId12"/>
    <p:sldId id="416" r:id="rId13"/>
    <p:sldId id="480" r:id="rId14"/>
    <p:sldId id="482" r:id="rId15"/>
    <p:sldId id="498" r:id="rId16"/>
    <p:sldId id="499" r:id="rId17"/>
    <p:sldId id="500" r:id="rId18"/>
    <p:sldId id="501" r:id="rId19"/>
    <p:sldId id="502" r:id="rId20"/>
    <p:sldId id="518" r:id="rId21"/>
    <p:sldId id="417" r:id="rId22"/>
    <p:sldId id="491" r:id="rId23"/>
    <p:sldId id="519" r:id="rId24"/>
    <p:sldId id="520" r:id="rId25"/>
    <p:sldId id="522" r:id="rId26"/>
    <p:sldId id="492" r:id="rId27"/>
    <p:sldId id="494" r:id="rId28"/>
    <p:sldId id="495" r:id="rId29"/>
    <p:sldId id="496" r:id="rId30"/>
    <p:sldId id="488" r:id="rId31"/>
    <p:sldId id="523" r:id="rId32"/>
    <p:sldId id="489" r:id="rId33"/>
    <p:sldId id="503" r:id="rId34"/>
    <p:sldId id="4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7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18</a:t>
            </a:fld>
            <a:endParaRPr lang="en-US"/>
          </a:p>
        </p:txBody>
      </p:sp>
    </p:spTree>
    <p:extLst>
      <p:ext uri="{BB962C8B-B14F-4D97-AF65-F5344CB8AC3E}">
        <p14:creationId xmlns:p14="http://schemas.microsoft.com/office/powerpoint/2010/main" val="124500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19</a:t>
            </a:fld>
            <a:endParaRPr lang="en-US"/>
          </a:p>
        </p:txBody>
      </p:sp>
    </p:spTree>
    <p:extLst>
      <p:ext uri="{BB962C8B-B14F-4D97-AF65-F5344CB8AC3E}">
        <p14:creationId xmlns:p14="http://schemas.microsoft.com/office/powerpoint/2010/main" val="242089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05-01-2023</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05-01-2023</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imform.com/blog/javascript-framework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fontScale="90000"/>
          </a:bodyPr>
          <a:lstStyle/>
          <a:p>
            <a:r>
              <a:rPr lang="en-IN" sz="4000" b="1" dirty="0"/>
              <a:t>FULLSTACK Web Application Development</a:t>
            </a:r>
            <a:br>
              <a:rPr lang="en-IN" sz="4000" b="1" dirty="0"/>
            </a:br>
            <a:r>
              <a:rPr lang="en-IN" sz="4000" b="1" dirty="0"/>
              <a:t>using </a:t>
            </a:r>
            <a:br>
              <a:rPr lang="en-IN" sz="4000" b="1" dirty="0"/>
            </a:br>
            <a:r>
              <a:rPr lang="en-IN" sz="4000" b="1" dirty="0" err="1"/>
              <a:t>React,Python,Flask</a:t>
            </a:r>
            <a:r>
              <a:rPr lang="en-IN" sz="4000" b="1" dirty="0"/>
              <a:t>, MySQL and AWS</a:t>
            </a:r>
            <a:br>
              <a:rPr lang="en-IN" sz="4000" b="1" dirty="0"/>
            </a:br>
            <a:r>
              <a:rPr lang="en-IN" sz="4000" b="1" dirty="0"/>
              <a:t>@</a:t>
            </a:r>
            <a:br>
              <a:rPr lang="en-IN" sz="4000" b="1" dirty="0"/>
            </a:br>
            <a:r>
              <a:rPr lang="en-IN" sz="4000" b="1" dirty="0"/>
              <a:t>AI/ML Department</a:t>
            </a:r>
            <a:br>
              <a:rPr lang="en-IN" sz="4000" b="1" dirty="0"/>
            </a:br>
            <a:r>
              <a:rPr lang="en-IN" sz="4000" b="1" dirty="0"/>
              <a:t>New Horizon College of Engineering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normAutofit lnSpcReduction="10000"/>
          </a:bodyPr>
          <a:lstStyle/>
          <a:p>
            <a:r>
              <a:rPr lang="en-IN" b="1" dirty="0"/>
              <a:t>Raghu Prasad K S</a:t>
            </a:r>
          </a:p>
          <a:p>
            <a:r>
              <a:rPr lang="en-IN" b="1" dirty="0"/>
              <a:t>CEO</a:t>
            </a:r>
          </a:p>
          <a:p>
            <a:r>
              <a:rPr lang="en-IN" b="1" dirty="0"/>
              <a:t>www.kaushalya.tech</a:t>
            </a:r>
          </a:p>
          <a:p>
            <a:r>
              <a:rPr lang="en-IN" b="1"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SAAS</a:t>
            </a:r>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a:t>
            </a:r>
            <a:r>
              <a:rPr lang="en-US" b="1" dirty="0" err="1"/>
              <a:t>Flask,Django</a:t>
            </a:r>
            <a:r>
              <a:rPr lang="en-US" b="1" dirty="0"/>
              <a:t>,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b="1" dirty="0"/>
              <a:t>Popular Stacks</a:t>
            </a:r>
          </a:p>
          <a:p>
            <a:pPr lvl="1" algn="just"/>
            <a:r>
              <a:rPr lang="en-US" b="1" dirty="0"/>
              <a:t>MEAN (Mongo, Express, Angular, Node)</a:t>
            </a:r>
          </a:p>
          <a:p>
            <a:pPr lvl="1" algn="just"/>
            <a:r>
              <a:rPr lang="en-US" b="1" dirty="0"/>
              <a:t>MERN (Mongo, Express, React, Node)</a:t>
            </a:r>
          </a:p>
          <a:p>
            <a:pPr lvl="1" algn="just"/>
            <a:r>
              <a:rPr lang="en-US" b="1" dirty="0"/>
              <a:t>Django (Django, </a:t>
            </a:r>
            <a:r>
              <a:rPr lang="en-US" b="1" dirty="0" err="1"/>
              <a:t>Python,Flask,MySQL</a:t>
            </a:r>
            <a:r>
              <a:rPr lang="en-US" b="1" dirty="0"/>
              <a:t>)</a:t>
            </a:r>
          </a:p>
          <a:p>
            <a:pPr lvl="1" algn="just"/>
            <a:r>
              <a:rPr lang="en-US" b="1" dirty="0"/>
              <a:t>Rails or Ruby on Rails (Ruby, </a:t>
            </a:r>
            <a:r>
              <a:rPr lang="en-US" b="1" dirty="0" err="1"/>
              <a:t>PHP,MySQL</a:t>
            </a:r>
            <a:r>
              <a:rPr lang="en-US" b="1" dirty="0"/>
              <a:t>)</a:t>
            </a:r>
          </a:p>
          <a:p>
            <a:pPr lvl="1" algn="just"/>
            <a:r>
              <a:rPr lang="en-US" b="1" dirty="0"/>
              <a:t>LAMP (Linux, Apache, MySQL, PHP)</a:t>
            </a:r>
          </a:p>
          <a:p>
            <a:pPr lvl="1" algn="just"/>
            <a:r>
              <a:rPr lang="en-US" b="1" dirty="0" err="1"/>
              <a:t>.Net</a:t>
            </a:r>
            <a:r>
              <a:rPr lang="en-US" b="1" dirty="0"/>
              <a:t> (C#,MS-SQL)</a:t>
            </a:r>
          </a:p>
          <a:p>
            <a:pPr marL="228600" lvl="1" algn="just">
              <a:spcBef>
                <a:spcPts val="1000"/>
              </a:spcBef>
            </a:pPr>
            <a:r>
              <a:rPr lang="en-US" sz="2800" b="1" dirty="0"/>
              <a:t>Hybrid Stacks</a:t>
            </a:r>
          </a:p>
          <a:p>
            <a:pPr marL="685800" lvl="2" algn="just">
              <a:spcBef>
                <a:spcPts val="1000"/>
              </a:spcBef>
            </a:pPr>
            <a:r>
              <a:rPr lang="en-US" sz="2400" b="1" dirty="0"/>
              <a:t>Angular, </a:t>
            </a:r>
            <a:r>
              <a:rPr lang="en-US" sz="2400" b="1" dirty="0" err="1"/>
              <a:t>Java,Spring</a:t>
            </a:r>
            <a:endParaRPr lang="en-US" sz="2400" b="1" dirty="0"/>
          </a:p>
          <a:p>
            <a:pPr marL="685800" lvl="2" algn="just">
              <a:spcBef>
                <a:spcPts val="1000"/>
              </a:spcBef>
            </a:pPr>
            <a:r>
              <a:rPr lang="en-US" sz="2400" b="1" dirty="0"/>
              <a:t>React, </a:t>
            </a:r>
            <a:r>
              <a:rPr lang="en-US" sz="2400" b="1" dirty="0" err="1"/>
              <a:t>Java,Spring</a:t>
            </a:r>
            <a:endParaRPr lang="en-US" sz="2400" b="1" dirty="0"/>
          </a:p>
          <a:p>
            <a:pPr marL="685800" lvl="2" algn="just">
              <a:spcBef>
                <a:spcPts val="1000"/>
              </a:spcBef>
            </a:pPr>
            <a:r>
              <a:rPr lang="en-US" sz="2400" b="1" dirty="0"/>
              <a:t>React, </a:t>
            </a:r>
            <a:r>
              <a:rPr lang="en-US" sz="2400" b="1" dirty="0" err="1"/>
              <a:t>Python,Flask</a:t>
            </a:r>
            <a:endParaRPr lang="en-US" sz="2400"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Software development life cycle (SDLC)</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lstStyle/>
          <a:p>
            <a:r>
              <a:rPr lang="en-US" dirty="0"/>
              <a:t>AGILE methodology is a practice that promotes </a:t>
            </a:r>
            <a:r>
              <a:rPr lang="en-US" b="1" dirty="0"/>
              <a:t>continuous iteration</a:t>
            </a:r>
            <a:r>
              <a:rPr lang="en-US" dirty="0"/>
              <a:t> of development and testing throughout the software development lifecycle of the project. Both development and testing activities are concurrent unlike the Waterfall model</a:t>
            </a:r>
          </a:p>
          <a:p>
            <a:r>
              <a:rPr lang="en-US" dirty="0"/>
              <a:t>The agile software development emphasizes on four core values.</a:t>
            </a:r>
          </a:p>
          <a:p>
            <a:r>
              <a:rPr lang="en-US" dirty="0"/>
              <a:t>Individual and team interactions over processes and tools</a:t>
            </a:r>
          </a:p>
          <a:p>
            <a:r>
              <a:rPr lang="en-US" dirty="0"/>
              <a:t>Working software over comprehensive documentation</a:t>
            </a:r>
          </a:p>
          <a:p>
            <a:r>
              <a:rPr lang="en-US" dirty="0"/>
              <a:t>Customer collaboration over contract negotiation</a:t>
            </a:r>
          </a:p>
          <a:p>
            <a:pPr algn="just"/>
            <a:r>
              <a:rPr lang="en-US" dirty="0"/>
              <a:t>Responding to change over following a plan</a:t>
            </a:r>
          </a:p>
          <a:p>
            <a:endParaRPr lang="en-US" dirty="0"/>
          </a:p>
        </p:txBody>
      </p:sp>
    </p:spTree>
    <p:extLst>
      <p:ext uri="{BB962C8B-B14F-4D97-AF65-F5344CB8AC3E}">
        <p14:creationId xmlns:p14="http://schemas.microsoft.com/office/powerpoint/2010/main" val="19202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 SDLC - Waterfall</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r>
              <a:rPr lang="en-US" dirty="0"/>
              <a:t>Waterfall model</a:t>
            </a:r>
          </a:p>
          <a:p>
            <a:endParaRPr lang="en-US" dirty="0"/>
          </a:p>
          <a:p>
            <a:endParaRPr lang="en-US" dirty="0"/>
          </a:p>
        </p:txBody>
      </p:sp>
      <p:pic>
        <p:nvPicPr>
          <p:cNvPr id="1026" name="Picture 2" descr="Image result for waterfall model&quot;">
            <a:extLst>
              <a:ext uri="{FF2B5EF4-FFF2-40B4-BE49-F238E27FC236}">
                <a16:creationId xmlns:a16="http://schemas.microsoft.com/office/drawing/2014/main" id="{281E1F11-C99F-4423-9A34-0575796AE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3" y="2271522"/>
            <a:ext cx="8668138" cy="300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pPr algn="just"/>
            <a:r>
              <a:rPr lang="en-US" dirty="0"/>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It consists of three roles, and their responsibilities are explained as follows:</a:t>
            </a:r>
          </a:p>
          <a:p>
            <a:endParaRPr lang="en-US" dirty="0"/>
          </a:p>
          <a:p>
            <a:endParaRPr lang="en-US" dirty="0"/>
          </a:p>
        </p:txBody>
      </p:sp>
    </p:spTree>
    <p:extLst>
      <p:ext uri="{BB962C8B-B14F-4D97-AF65-F5344CB8AC3E}">
        <p14:creationId xmlns:p14="http://schemas.microsoft.com/office/powerpoint/2010/main" val="236845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endParaRPr lang="en-US" dirty="0"/>
          </a:p>
          <a:p>
            <a:endParaRPr lang="en-US" dirty="0"/>
          </a:p>
        </p:txBody>
      </p:sp>
      <p:pic>
        <p:nvPicPr>
          <p:cNvPr id="2050" name="Picture 2" descr="https://www.guru99.com/images/11-2014/agile_Processesv1_3.png">
            <a:extLst>
              <a:ext uri="{FF2B5EF4-FFF2-40B4-BE49-F238E27FC236}">
                <a16:creationId xmlns:a16="http://schemas.microsoft.com/office/drawing/2014/main" id="{046B9558-5EC6-411B-A0FC-B96D899C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1" y="2057399"/>
            <a:ext cx="9918441" cy="390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3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665371" y="1611021"/>
            <a:ext cx="10688429" cy="5575128"/>
          </a:xfrm>
        </p:spPr>
        <p:txBody>
          <a:bodyPr/>
          <a:lstStyle/>
          <a:p>
            <a:endParaRPr lang="en-US" dirty="0"/>
          </a:p>
          <a:p>
            <a:endParaRPr lang="en-US" dirty="0"/>
          </a:p>
        </p:txBody>
      </p:sp>
      <p:pic>
        <p:nvPicPr>
          <p:cNvPr id="4098" name="Picture 2" descr="https://www.guru99.com/images/11-2014/agile_Processesv1_4.png">
            <a:extLst>
              <a:ext uri="{FF2B5EF4-FFF2-40B4-BE49-F238E27FC236}">
                <a16:creationId xmlns:a16="http://schemas.microsoft.com/office/drawing/2014/main" id="{3B9388AB-80C3-4EBA-940B-1DEB7EBA2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1563757"/>
            <a:ext cx="9256237" cy="48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3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28 years of experience</a:t>
            </a:r>
          </a:p>
          <a:p>
            <a:pPr algn="just"/>
            <a:r>
              <a:rPr lang="en-IN" dirty="0"/>
              <a:t>7 years as a lecturer in Engineering College</a:t>
            </a:r>
          </a:p>
          <a:p>
            <a:pPr algn="just"/>
            <a:r>
              <a:rPr lang="en-IN" dirty="0"/>
              <a:t>21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(MEAN/MERN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D4B6-6873-B6FB-E9B3-8ACCCB534A6F}"/>
              </a:ext>
            </a:extLst>
          </p:cNvPr>
          <p:cNvSpPr>
            <a:spLocks noGrp="1"/>
          </p:cNvSpPr>
          <p:nvPr>
            <p:ph type="title"/>
          </p:nvPr>
        </p:nvSpPr>
        <p:spPr/>
        <p:txBody>
          <a:bodyPr/>
          <a:lstStyle/>
          <a:p>
            <a:r>
              <a:rPr lang="en-US" dirty="0"/>
              <a:t>Types of Web Application Architecture</a:t>
            </a:r>
          </a:p>
        </p:txBody>
      </p:sp>
      <p:sp>
        <p:nvSpPr>
          <p:cNvPr id="3" name="Content Placeholder 2">
            <a:extLst>
              <a:ext uri="{FF2B5EF4-FFF2-40B4-BE49-F238E27FC236}">
                <a16:creationId xmlns:a16="http://schemas.microsoft.com/office/drawing/2014/main" id="{6F8CBF5A-ED77-C4ED-D5F6-80BDE67E0A93}"/>
              </a:ext>
            </a:extLst>
          </p:cNvPr>
          <p:cNvSpPr>
            <a:spLocks noGrp="1"/>
          </p:cNvSpPr>
          <p:nvPr>
            <p:ph idx="1"/>
          </p:nvPr>
        </p:nvSpPr>
        <p:spPr/>
        <p:txBody>
          <a:bodyPr/>
          <a:lstStyle/>
          <a:p>
            <a:r>
              <a:rPr lang="en-US" dirty="0"/>
              <a:t>1. Model View Controller(MVC)</a:t>
            </a:r>
          </a:p>
          <a:p>
            <a:r>
              <a:rPr lang="en-US" dirty="0"/>
              <a:t>2. Single Page Application (SPA)</a:t>
            </a:r>
          </a:p>
          <a:p>
            <a:r>
              <a:rPr lang="en-US" dirty="0"/>
              <a:t>3. Service Oriented Architecture (SOA)</a:t>
            </a:r>
          </a:p>
          <a:p>
            <a:r>
              <a:rPr lang="en-US" dirty="0"/>
              <a:t>4. Microservices</a:t>
            </a:r>
          </a:p>
        </p:txBody>
      </p:sp>
    </p:spTree>
    <p:extLst>
      <p:ext uri="{BB962C8B-B14F-4D97-AF65-F5344CB8AC3E}">
        <p14:creationId xmlns:p14="http://schemas.microsoft.com/office/powerpoint/2010/main" val="169208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173061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82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pPr algn="l"/>
            <a:r>
              <a:rPr lang="en-US" b="0" i="0" dirty="0">
                <a:solidFill>
                  <a:srgbClr val="000000"/>
                </a:solidFill>
                <a:effectLst/>
                <a:latin typeface="Graphik"/>
              </a:rPr>
              <a:t>SPA (Single Page Applications) has been introduced to overcome the traditional limitations to achieve smooth app performance, intuitive, and interactive user experience. </a:t>
            </a:r>
          </a:p>
          <a:p>
            <a:pPr algn="l"/>
            <a:r>
              <a:rPr lang="en-US" b="0" i="0" dirty="0">
                <a:solidFill>
                  <a:srgbClr val="000000"/>
                </a:solidFill>
                <a:effectLst/>
                <a:latin typeface="Graphik"/>
              </a:rPr>
              <a:t>Instead of loading a new page, SPAs load a single web page and reload the requested data on the same page with dynamically updated content. The rest of the web page remains untouched. They are developed on the client-side </a:t>
            </a:r>
            <a:r>
              <a:rPr lang="en-US" b="1" i="0" u="sng" dirty="0">
                <a:solidFill>
                  <a:srgbClr val="EF5366"/>
                </a:solidFill>
                <a:effectLst/>
                <a:latin typeface="Graphik"/>
                <a:hlinkClick r:id="rId2"/>
              </a:rPr>
              <a:t>using JavaScript frameworks</a:t>
            </a:r>
            <a:r>
              <a:rPr lang="en-US" b="0" i="0" dirty="0">
                <a:solidFill>
                  <a:srgbClr val="000000"/>
                </a:solidFill>
                <a:effectLst/>
                <a:latin typeface="Graphik"/>
              </a:rPr>
              <a:t> as the entire logic is always shifted to the frontend.</a:t>
            </a:r>
          </a:p>
          <a:p>
            <a:endParaRPr lang="en-US" dirty="0"/>
          </a:p>
        </p:txBody>
      </p:sp>
    </p:spTree>
    <p:extLst>
      <p:ext uri="{BB962C8B-B14F-4D97-AF65-F5344CB8AC3E}">
        <p14:creationId xmlns:p14="http://schemas.microsoft.com/office/powerpoint/2010/main" val="379066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82AAC2-7801-DE57-9A99-AE9DCB54AAFB}"/>
              </a:ext>
            </a:extLst>
          </p:cNvPr>
          <p:cNvPicPr>
            <a:picLocks noChangeAspect="1"/>
          </p:cNvPicPr>
          <p:nvPr/>
        </p:nvPicPr>
        <p:blipFill>
          <a:blip r:embed="rId2"/>
          <a:stretch>
            <a:fillRect/>
          </a:stretch>
        </p:blipFill>
        <p:spPr>
          <a:xfrm>
            <a:off x="1727200" y="2443412"/>
            <a:ext cx="8757920" cy="3185228"/>
          </a:xfrm>
          <a:prstGeom prst="rect">
            <a:avLst/>
          </a:prstGeom>
        </p:spPr>
      </p:pic>
    </p:spTree>
    <p:extLst>
      <p:ext uri="{BB962C8B-B14F-4D97-AF65-F5344CB8AC3E}">
        <p14:creationId xmlns:p14="http://schemas.microsoft.com/office/powerpoint/2010/main" val="232251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SPA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665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dirty="0"/>
              <a:t>MEAN</a:t>
            </a:r>
          </a:p>
          <a:p>
            <a:pPr algn="just"/>
            <a:r>
              <a:rPr lang="en-IN" dirty="0"/>
              <a:t>Software Development Life Cycle (SDLC)</a:t>
            </a:r>
          </a:p>
          <a:p>
            <a:pPr algn="just"/>
            <a:r>
              <a:rPr lang="en-IN" dirty="0"/>
              <a:t>Types of 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B96F-F668-4220-FE74-02AB23985345}"/>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4836F927-F521-6B84-B7F0-F89E319DFC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FA3A79-EAAD-277B-36C5-3C3EC81C9E2D}"/>
              </a:ext>
            </a:extLst>
          </p:cNvPr>
          <p:cNvPicPr>
            <a:picLocks noChangeAspect="1"/>
          </p:cNvPicPr>
          <p:nvPr/>
        </p:nvPicPr>
        <p:blipFill>
          <a:blip r:embed="rId2"/>
          <a:stretch>
            <a:fillRect/>
          </a:stretch>
        </p:blipFill>
        <p:spPr>
          <a:xfrm>
            <a:off x="2225507" y="2317682"/>
            <a:ext cx="8340893" cy="3321118"/>
          </a:xfrm>
          <a:prstGeom prst="rect">
            <a:avLst/>
          </a:prstGeom>
        </p:spPr>
      </p:pic>
    </p:spTree>
    <p:extLst>
      <p:ext uri="{BB962C8B-B14F-4D97-AF65-F5344CB8AC3E}">
        <p14:creationId xmlns:p14="http://schemas.microsoft.com/office/powerpoint/2010/main" val="1708633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MEAN</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fontScale="92500" lnSpcReduction="10000"/>
          </a:bodyPr>
          <a:lstStyle/>
          <a:p>
            <a:r>
              <a:rPr lang="en-US" b="0" i="0" dirty="0">
                <a:solidFill>
                  <a:srgbClr val="000000"/>
                </a:solidFill>
                <a:effectLst/>
                <a:latin typeface="Graphik"/>
              </a:rPr>
              <a:t>Web application architecture is a blueprint of simultaneous interactions between components, databases, middleware systems, user interfaces, and servers in an application. It can also be described as the layout that logically defines the connection between the server and client-side for a better web experience.</a:t>
            </a:r>
          </a:p>
          <a:p>
            <a:pPr algn="l"/>
            <a:r>
              <a:rPr lang="en-US" b="0" i="0" dirty="0">
                <a:solidFill>
                  <a:srgbClr val="000000"/>
                </a:solidFill>
                <a:effectLst/>
                <a:latin typeface="Graphik"/>
              </a:rPr>
              <a:t>All applications are made up of two primary components: </a:t>
            </a:r>
          </a:p>
          <a:p>
            <a:pPr algn="l">
              <a:buFont typeface="Arial" panose="020B0604020202020204" pitchFamily="34" charset="0"/>
              <a:buChar char="•"/>
            </a:pPr>
            <a:r>
              <a:rPr lang="en-US" b="1" i="0" dirty="0">
                <a:solidFill>
                  <a:srgbClr val="000000"/>
                </a:solidFill>
                <a:effectLst/>
                <a:latin typeface="merriweatheritalic"/>
              </a:rPr>
              <a:t>Client-side</a:t>
            </a:r>
            <a:r>
              <a:rPr lang="en-US" b="0" i="0" dirty="0">
                <a:solidFill>
                  <a:srgbClr val="000000"/>
                </a:solidFill>
                <a:effectLst/>
                <a:latin typeface="merriweatheritalic"/>
              </a:rPr>
              <a:t>, popularly called</a:t>
            </a:r>
            <a:r>
              <a:rPr lang="en-US" b="1" i="0" dirty="0">
                <a:solidFill>
                  <a:srgbClr val="000000"/>
                </a:solidFill>
                <a:effectLst/>
                <a:latin typeface="merriweatheritalic"/>
              </a:rPr>
              <a:t>:</a:t>
            </a:r>
            <a:r>
              <a:rPr lang="en-US" b="0" i="0" dirty="0">
                <a:solidFill>
                  <a:srgbClr val="000000"/>
                </a:solidFill>
                <a:effectLst/>
                <a:latin typeface="merriweatheritalic"/>
              </a:rPr>
              <a:t> the frontend, where the code is written in HTML, CSS, JavaScript and stored within the browser. It’s where user interaction takes place.</a:t>
            </a:r>
          </a:p>
          <a:p>
            <a:pPr algn="l">
              <a:buFont typeface="Arial" panose="020B0604020202020204" pitchFamily="34" charset="0"/>
              <a:buChar char="•"/>
            </a:pPr>
            <a:r>
              <a:rPr lang="en-US" b="1" i="0" dirty="0">
                <a:solidFill>
                  <a:srgbClr val="000000"/>
                </a:solidFill>
                <a:effectLst/>
                <a:latin typeface="merriweatheritalic"/>
              </a:rPr>
              <a:t>Server-side</a:t>
            </a:r>
            <a:r>
              <a:rPr lang="en-US" b="0" i="0" dirty="0">
                <a:solidFill>
                  <a:srgbClr val="000000"/>
                </a:solidFill>
                <a:effectLst/>
                <a:latin typeface="merriweatheritalic"/>
              </a:rPr>
              <a:t>, also known as the backend, controls the business logic and responds to HTTP requests. The server-side code is written in Java, PHP, Ruby, Python, Node.js, C# etc.</a:t>
            </a:r>
          </a:p>
          <a:p>
            <a:endParaRPr lang="en-US" dirty="0"/>
          </a:p>
        </p:txBody>
      </p:sp>
    </p:spTree>
    <p:extLst>
      <p:ext uri="{BB962C8B-B14F-4D97-AF65-F5344CB8AC3E}">
        <p14:creationId xmlns:p14="http://schemas.microsoft.com/office/powerpoint/2010/main" val="34400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60E7-1691-480C-2085-515EDD62D494}"/>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726B74AB-BD05-B972-3110-2F4AE52706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0B65F9-2AAE-F37F-2085-D19A8EFEC030}"/>
              </a:ext>
            </a:extLst>
          </p:cNvPr>
          <p:cNvPicPr>
            <a:picLocks noChangeAspect="1"/>
          </p:cNvPicPr>
          <p:nvPr/>
        </p:nvPicPr>
        <p:blipFill>
          <a:blip r:embed="rId2"/>
          <a:stretch>
            <a:fillRect/>
          </a:stretch>
        </p:blipFill>
        <p:spPr>
          <a:xfrm>
            <a:off x="2158837" y="2259265"/>
            <a:ext cx="6350326" cy="2502029"/>
          </a:xfrm>
          <a:prstGeom prst="rect">
            <a:avLst/>
          </a:prstGeom>
        </p:spPr>
      </p:pic>
    </p:spTree>
    <p:extLst>
      <p:ext uri="{BB962C8B-B14F-4D97-AF65-F5344CB8AC3E}">
        <p14:creationId xmlns:p14="http://schemas.microsoft.com/office/powerpoint/2010/main" val="306838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247F-1F6E-434E-894E-4259D2948E20}"/>
              </a:ext>
            </a:extLst>
          </p:cNvPr>
          <p:cNvSpPr>
            <a:spLocks noGrp="1"/>
          </p:cNvSpPr>
          <p:nvPr>
            <p:ph type="title"/>
          </p:nvPr>
        </p:nvSpPr>
        <p:spPr/>
        <p:txBody>
          <a:bodyPr/>
          <a:lstStyle/>
          <a:p>
            <a:r>
              <a:rPr lang="en-US" dirty="0"/>
              <a:t>Layers of Web Application</a:t>
            </a:r>
          </a:p>
        </p:txBody>
      </p:sp>
      <p:sp>
        <p:nvSpPr>
          <p:cNvPr id="3" name="Content Placeholder 2">
            <a:extLst>
              <a:ext uri="{FF2B5EF4-FFF2-40B4-BE49-F238E27FC236}">
                <a16:creationId xmlns:a16="http://schemas.microsoft.com/office/drawing/2014/main" id="{96F78917-27D1-F0D8-CA22-0CE73DEC5BE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31E7D3F-147C-DE52-B414-C9A5F3890018}"/>
              </a:ext>
            </a:extLst>
          </p:cNvPr>
          <p:cNvPicPr>
            <a:picLocks noChangeAspect="1"/>
          </p:cNvPicPr>
          <p:nvPr/>
        </p:nvPicPr>
        <p:blipFill>
          <a:blip r:embed="rId2"/>
          <a:stretch>
            <a:fillRect/>
          </a:stretch>
        </p:blipFill>
        <p:spPr>
          <a:xfrm>
            <a:off x="1879600" y="2366578"/>
            <a:ext cx="7599680" cy="3160461"/>
          </a:xfrm>
          <a:prstGeom prst="rect">
            <a:avLst/>
          </a:prstGeom>
        </p:spPr>
      </p:pic>
    </p:spTree>
    <p:extLst>
      <p:ext uri="{BB962C8B-B14F-4D97-AF65-F5344CB8AC3E}">
        <p14:creationId xmlns:p14="http://schemas.microsoft.com/office/powerpoint/2010/main" val="71579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11855</TotalTime>
  <Words>1653</Words>
  <Application>Microsoft Office PowerPoint</Application>
  <PresentationFormat>Widescreen</PresentationFormat>
  <Paragraphs>153</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Graphik</vt:lpstr>
      <vt:lpstr>merriweatheritalic</vt:lpstr>
      <vt:lpstr>Office Theme</vt:lpstr>
      <vt:lpstr>FULLSTACK Web Application Development using  React,Python,Flask, MySQL and AWS @ AI/ML Department New Horizon College of Engineering</vt:lpstr>
      <vt:lpstr>Introduction</vt:lpstr>
      <vt:lpstr>Course Outline</vt:lpstr>
      <vt:lpstr>Course Objectives</vt:lpstr>
      <vt:lpstr>FULLSTACK Web Application Development</vt:lpstr>
      <vt:lpstr>FULLSTACK Web Application Development</vt:lpstr>
      <vt:lpstr>Web Application Architecture</vt:lpstr>
      <vt:lpstr>Web Application Architecture</vt:lpstr>
      <vt:lpstr>Layers of Web Application</vt:lpstr>
      <vt:lpstr>Technologies related to FULLSTACK development</vt:lpstr>
      <vt:lpstr>Technologies related to FULLSTACK development</vt:lpstr>
      <vt:lpstr>Tips to choose Web Tech Stack</vt:lpstr>
      <vt:lpstr>FullStack Developer</vt:lpstr>
      <vt:lpstr>Key skills of a FullStack Developer</vt:lpstr>
      <vt:lpstr>Software development life cycle (SDLC)</vt:lpstr>
      <vt:lpstr> SDLC - Waterfall</vt:lpstr>
      <vt:lpstr>SDLC-Scrum</vt:lpstr>
      <vt:lpstr>SDLC-Scrum</vt:lpstr>
      <vt:lpstr>SDLC-Scrum</vt:lpstr>
      <vt:lpstr>Types of Web Application Architecture</vt:lpstr>
      <vt:lpstr>Web Application Architecture - MVC</vt:lpstr>
      <vt:lpstr>Web Application Architecture - MVC</vt:lpstr>
      <vt:lpstr>SPA</vt:lpstr>
      <vt:lpstr>SPA</vt:lpstr>
      <vt:lpstr>SPA</vt:lpstr>
      <vt:lpstr>Web Application Architecture – SOA</vt:lpstr>
      <vt:lpstr>Web Application Architecture – SOA</vt:lpstr>
      <vt:lpstr>Web Application Architecture – SOA</vt:lpstr>
      <vt:lpstr>Web Application Architecture – SOA</vt:lpstr>
      <vt:lpstr>Web Application Architecture – Microservices</vt:lpstr>
      <vt:lpstr>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887</cp:revision>
  <dcterms:created xsi:type="dcterms:W3CDTF">2018-01-28T06:02:15Z</dcterms:created>
  <dcterms:modified xsi:type="dcterms:W3CDTF">2023-01-05T05:41:25Z</dcterms:modified>
</cp:coreProperties>
</file>