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68" r:id="rId3"/>
    <p:sldId id="281" r:id="rId4"/>
    <p:sldId id="257" r:id="rId5"/>
    <p:sldId id="258" r:id="rId6"/>
    <p:sldId id="259" r:id="rId7"/>
    <p:sldId id="260" r:id="rId8"/>
    <p:sldId id="261" r:id="rId9"/>
    <p:sldId id="256" r:id="rId10"/>
    <p:sldId id="269" r:id="rId11"/>
    <p:sldId id="270" r:id="rId12"/>
    <p:sldId id="271" r:id="rId13"/>
    <p:sldId id="272" r:id="rId14"/>
    <p:sldId id="273" r:id="rId15"/>
    <p:sldId id="274" r:id="rId16"/>
    <p:sldId id="262" r:id="rId17"/>
    <p:sldId id="263" r:id="rId18"/>
    <p:sldId id="264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ED70D-D981-4E22-9460-A158EA908AB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1F449-9E86-4699-B4C0-2FE6910D7B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2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skill up-skill re-skill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E57952-1A80-46FA-8548-9774038396A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69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C41B-E9E9-489D-B260-27118C51A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8C4B8-CEE0-48BD-992B-814D7C42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0641-E2DC-4375-B272-231AFBA6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D9D9-0201-491D-850A-4E48B8CC6FB5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9137-1D30-43E0-932D-1EB873CE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AB4F9-BFE1-4F47-8160-278C84DA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2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8CD0-CC09-4685-A6E3-C9BBA661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0423-F94B-4A20-BA08-6E113BA16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F264F-4D1D-42F9-B1ED-BEA4739C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5BB6-7F57-4C30-AECB-DA0D27197DA6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B44A2-22EA-44B0-B219-7CB71AB8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506A-7EAE-470A-B749-0B43FF1F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23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3BCC-6658-4BBB-B1FE-8A51C995B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09F01-5596-4590-B4B8-A77BBB859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B20-F694-46E7-BA2E-E379D0D0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C85B2-39A4-4814-A92A-2973CDC9102C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FA37-DFF6-49FE-A511-D986E443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922A-582D-412F-8D08-1961EBDE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98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A0B4-7DDD-456B-868E-04A488A1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254B-1F41-4F92-8B68-9C674549E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EA022-5DE4-44D3-9F22-F814D27A1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B7E97-0CE2-40EF-9035-BABECA59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93A2-8117-48A4-9605-23EE94DF99C3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4F199-F1D8-4F41-9729-74072316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38860-A321-47E1-A901-9A31ACA8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876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48B7-EEB8-49FB-A0B5-6537290A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DACF7-9B14-4029-B2E7-54EE46CF7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BA818-DC40-495F-BA3A-ECE379EE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8DDCE-3A75-4288-862A-FEC0EAD1A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4CC0A-DC5F-415B-8B31-0ABF5A836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0FD2E-C50D-41E4-B63A-E027608F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5C8FC-84AC-4C10-ACC0-BD7AF63F7665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C346B-A211-4AB4-8CD0-78AECC55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B9F66-7773-41D1-BAC7-1779C683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74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23AA-C80A-48BC-AEC6-7DEB4852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2A346-0D1B-4256-9132-CB879CE9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0B640-F7B0-4E9F-B479-2364AFCFD561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8BFEC-7F4E-42A1-8F8B-C963212FA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7053D-177C-48FE-94BB-7D2BD721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97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B7B5B-8618-4598-A42F-E77A5E7A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955B1-F658-4E21-B29B-5C46404C65AF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C4A9AA-34C8-47A8-8FB6-82529E447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D80E-88A3-4F3A-9F53-55EC3AC3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31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D3AA-A5E3-4783-9DBA-B91ABD3F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636D-3601-4BD1-ACEB-BBC34281A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0A2C8-4279-438E-87E0-A01F76262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60658-7026-4AFD-BCDA-22137F6C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6127A-0CB8-41EB-AC70-2B05AA20CEB4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0149A-2D3F-414A-8383-27F6EC7B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4C9F-0C49-4ED0-AEAE-CBB1E79D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4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40B7-5D4B-4A58-B13A-74F6D61D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FA2D4-EE9C-48E1-87D3-42D611AA0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3D02-5D72-4538-BA17-9869B87C7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D4831-4453-4D03-A9AA-7C6196C8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169A-C6D0-47B8-83D4-F4CEB7EC43EC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C28A-74DE-4994-8DF8-7BF27E18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F87BE-663F-48C0-BE8A-EAA4B768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29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CFDE-0066-424F-8AD8-B8B63F4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7B97-FA2A-4591-8DD4-3BF596375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1EE0-3A36-4DA0-8C70-B2F55A23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E471-E374-414F-ACAE-271604EC180C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91D9F-1AA2-4DC0-ABDD-E386B07A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10BF8-EA9D-4436-8B54-135D36BD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773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BC0A2-01C6-47DB-93BE-DB08598B6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C7C24-10B7-4275-A1D4-1C14E6189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B6E22-37F2-4165-A9BB-2109D041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9059-F8BB-4ED7-ABCA-C2BF3D4995E6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6818C-8238-4212-9546-A9BA9398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79E6-8F9D-4249-B9F7-352C3C52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81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CC49-6A6E-4458-B7D5-F57D53CA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71B4D-5EE4-4B37-8114-5D368C160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61EA-61A4-45FE-B63D-DC877E80F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74BC-1E24-44A8-9040-DB21F7AFD224}" type="datetime1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497DB-E57A-4B4A-A292-2720D15BC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www.kaushalya.tech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2572-16A3-43B1-A9DF-517466262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0B680-4920-456B-94E7-EB6DEF2EAF0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5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Generative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Revolutionizing Teaching and Learning</a:t>
            </a:r>
            <a:endParaRPr lang="en-US" dirty="0"/>
          </a:p>
          <a:p>
            <a:r>
              <a:rPr lang="en-IN" dirty="0"/>
              <a:t>Raghu Prasad K S</a:t>
            </a:r>
          </a:p>
          <a:p>
            <a:r>
              <a:rPr lang="en-IN" dirty="0"/>
              <a:t>CEO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  <a:p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75AB4-BF3E-5CB3-E4A3-333C8F58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89" y="71278"/>
            <a:ext cx="1995949" cy="2055622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Low autonomy, prompt-based, stateless (e.g., ChatGPT, DALL·E).</a:t>
            </a:r>
          </a:p>
          <a:p>
            <a:r>
              <a:t>• AI Agents: Medium autonomy, task-based, some memory (e.g., LangChain Agents).</a:t>
            </a:r>
          </a:p>
          <a:p>
            <a:r>
              <a:t>• Agentic AI: High autonomy, goal-driven, long-term memory (e.g., Devin, OpenAI Projects).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Capabilities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Content creation ✅, No planning ❌, No tool use ❌.</a:t>
            </a:r>
          </a:p>
          <a:p>
            <a:r>
              <a:t>• AI Agents: Execute tasks ✅, Some reasoning ⚠️, Tool use ✅.</a:t>
            </a:r>
          </a:p>
          <a:p>
            <a:r>
              <a:t>• Agentic AI: Multi-step planning ✅, Self-correction ✅, Tool use ✅.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They Work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 is a component of AI Agents.</a:t>
            </a:r>
          </a:p>
          <a:p>
            <a:r>
              <a:t>• AI Agents use reasoning frameworks to complete tasks.</a:t>
            </a:r>
          </a:p>
          <a:p>
            <a:r>
              <a:t>• Agentic AI = Smart, autonomous agents with generative capabilities and strategic planning.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Talented assistant following instructions step-by-step.</a:t>
            </a:r>
          </a:p>
          <a:p>
            <a:r>
              <a:t>• AI Agent: Virtual assistant managing tasks like email or scheduling.</a:t>
            </a:r>
          </a:p>
          <a:p>
            <a:r>
              <a:t>• Agentic AI: Project manager who plans, executes, and updates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Output-focused ✅, Low autonomy ❌.</a:t>
            </a:r>
          </a:p>
          <a:p>
            <a:r>
              <a:t>• AI Agents: Task-focused ✅, Medium autonomy ⚠️.</a:t>
            </a:r>
          </a:p>
          <a:p>
            <a:r>
              <a:t>• Agentic AI: Goal-focused ✅, High autonomy ✅.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Activities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ChatGPT to draft a multiple-choice quiz based on any chapter.</a:t>
            </a:r>
          </a:p>
          <a:p>
            <a:r>
              <a:t>Summarize an article using Claude or Gemini.</a:t>
            </a:r>
          </a:p>
          <a:p>
            <a:r>
              <a:t>Use DALL·E to generate a visual of a scientific process.</a:t>
            </a:r>
          </a:p>
          <a:p>
            <a:r>
              <a:t>Create a Q&amp;A chatbot using OpenAI API in Python or with a no-code platform.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Use and 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must be used responsibly to avoid plagiarism and ensure academic honesty.</a:t>
            </a:r>
          </a:p>
          <a:p>
            <a:r>
              <a:t>Institutions should create clear guidelines for AI use in education.</a:t>
            </a:r>
          </a:p>
          <a:p>
            <a:r>
              <a:t>Encourage students to use AI tools for learning, not for bypassing effort.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Digital divide can limit access to AI-powered tools.</a:t>
            </a:r>
          </a:p>
          <a:p>
            <a:r>
              <a:t>AI models can produce inaccurate or biased content – always verify.</a:t>
            </a:r>
          </a:p>
          <a:p>
            <a:r>
              <a:t>Educators should remain central in shaping meaningful learning experiences.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Teaching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Adaptive learning platforms will tailor content to individual student needs.</a:t>
            </a:r>
          </a:p>
          <a:p>
            <a:r>
              <a:t>AI will integrate with Learning Management Systems (LMS) for smarter insights.</a:t>
            </a:r>
          </a:p>
          <a:p>
            <a:r>
              <a:t>Continuous training for educators will be key to harness AI's full potential.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Generative AI is a transformative tool that can enhance teaching when used wisely.</a:t>
            </a:r>
          </a:p>
          <a:p>
            <a:r>
              <a:t>Start with small applications – like quiz generation or feedback drafting.</a:t>
            </a:r>
          </a:p>
          <a:p>
            <a:r>
              <a:t>Stay curious, stay ethical, and explore AI as a creative co-teacher in the classroom.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D3BD-21ED-4200-A35D-5864E79F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E32C-01B9-4D24-8F7D-680E6749A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Raghu Prasad – BE, MS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of 30 years of experience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7 years as a lecturer in an Engineering College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23 Years into IT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companies like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CISCO,CSC,ICICI,First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Apex – NTT Data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Currently into Corporate training and consultancy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Worked with corporates and public sector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Service Offerings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In person/On-line/Corporate/Academic Institutes</a:t>
            </a:r>
          </a:p>
          <a:p>
            <a:r>
              <a:rPr lang="en-IN" sz="2175" b="1" dirty="0">
                <a:latin typeface="Arial" panose="020B0604020202020204" pitchFamily="34" charset="0"/>
                <a:cs typeface="Arial" panose="020B0604020202020204" pitchFamily="34" charset="0"/>
              </a:rPr>
              <a:t>Consultancy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Consultant to vendor of Atal Tinkering Lab/ECIL-ECIT, </a:t>
            </a:r>
            <a:r>
              <a:rPr lang="en-IN" sz="2025" dirty="0" err="1">
                <a:latin typeface="Arial" panose="020B0604020202020204" pitchFamily="34" charset="0"/>
                <a:cs typeface="Arial" panose="020B0604020202020204" pitchFamily="34" charset="0"/>
              </a:rPr>
              <a:t>Incarnus</a:t>
            </a:r>
            <a:r>
              <a:rPr lang="en-IN" sz="2025" dirty="0">
                <a:latin typeface="Arial" panose="020B0604020202020204" pitchFamily="34" charset="0"/>
                <a:cs typeface="Arial" panose="020B0604020202020204" pitchFamily="34" charset="0"/>
              </a:rPr>
              <a:t> – Healthcare Service Provider, </a:t>
            </a:r>
            <a:r>
              <a:rPr lang="en-US" sz="2025" dirty="0">
                <a:latin typeface="Arial" panose="020B0604020202020204" pitchFamily="34" charset="0"/>
                <a:cs typeface="Arial" panose="020B0604020202020204" pitchFamily="34" charset="0"/>
              </a:rPr>
              <a:t>Automation Spectrum Pty </a:t>
            </a:r>
            <a:r>
              <a:rPr lang="en-US" sz="2025" dirty="0" err="1">
                <a:latin typeface="Arial" panose="020B0604020202020204" pitchFamily="34" charset="0"/>
                <a:cs typeface="Arial" panose="020B0604020202020204" pitchFamily="34" charset="0"/>
              </a:rPr>
              <a:t>Ltd,Australia</a:t>
            </a:r>
            <a:r>
              <a:rPr lang="en-US" sz="202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25" dirty="0">
                <a:latin typeface="Arial" panose="020B0604020202020204" pitchFamily="34" charset="0"/>
                <a:cs typeface="Arial" panose="020B0604020202020204" pitchFamily="34" charset="0"/>
              </a:rPr>
              <a:t>Tech </a:t>
            </a:r>
            <a:r>
              <a:rPr lang="en-IN" sz="2025" dirty="0" err="1">
                <a:latin typeface="Arial" panose="020B0604020202020204" pitchFamily="34" charset="0"/>
                <a:cs typeface="Arial" panose="020B0604020202020204" pitchFamily="34" charset="0"/>
              </a:rPr>
              <a:t>Varaha,Bengaluru</a:t>
            </a:r>
            <a:endParaRPr lang="en-IN" sz="202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Java,Python,Web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technologies,Java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Script technologies (MEAN/MERN stack),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IOT,Test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Automation,Machine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Learning,Artificial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Intelligence and block chain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Corporate Customers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 IQVIA,ITC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Infotech,Philips,L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T,NextGen,Incarnus,Aspire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system,Netwoven,SkillUpRight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25" b="1" dirty="0">
                <a:latin typeface="Arial" panose="020B0604020202020204" pitchFamily="34" charset="0"/>
                <a:cs typeface="Arial" panose="020B0604020202020204" pitchFamily="34" charset="0"/>
              </a:rPr>
              <a:t>Academic Customers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– New Horizon College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Engineering,BGS-IT,Sindhi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College,Malnad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Enginering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B College of Management, REVA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University,Nagarjuna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College,Dayanand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Sagar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University,Acharya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Institute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Technology,NIE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Mysore,NIT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-Imphal, AMC College,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Kristu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Jayanti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College,etc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24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Generative AI refers to artificial intelligence systems that can generate new content, such as text, images, code, or music, mimicking human-like creativity.</a:t>
            </a:r>
          </a:p>
          <a:p>
            <a:r>
              <a:t>It builds on deep learning models trained on vast amounts of data to create content that did not exist before.</a:t>
            </a:r>
          </a:p>
          <a:p>
            <a:r>
              <a:t>Popular examples include ChatGPT (text), DALL·E (images), and GitHub Copilot (code).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Generative AI is transforming education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Generative AI can automate content creation, saving educators time and enhancing the quality of instructional materials.</a:t>
            </a:r>
          </a:p>
          <a:p>
            <a:r>
              <a:rPr dirty="0"/>
              <a:t>It supports inclusive education by translating and simplifying text for diverse learners.</a:t>
            </a:r>
          </a:p>
          <a:p>
            <a:r>
              <a:rPr dirty="0"/>
              <a:t>Helps educators personalize learning and adapt materials quickly to different learning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Technologies Behind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Generative AI is driven by NLP and large language models (LLMs) like GPT, PaLM, and Gemini.</a:t>
            </a:r>
          </a:p>
          <a:p>
            <a:r>
              <a:t>Diffusion models power tools like DALL·E for creating realistic images.</a:t>
            </a:r>
          </a:p>
          <a:p>
            <a:r>
              <a:t>Prompt engineering allows users to fine-tune outputs through well-crafted inputs.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Educators can generate assessments, quizzes, summaries, and learning materials instantly.</a:t>
            </a:r>
          </a:p>
          <a:p>
            <a:r>
              <a:t>Feedback and grading can be enhanced using AI-generated suggestions.</a:t>
            </a:r>
          </a:p>
          <a:p>
            <a:r>
              <a:t>Visual aids and chatbots can support learners outside traditional classrooms.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 generation: ChatGPT, Gemini, Claude.</a:t>
            </a:r>
          </a:p>
          <a:p>
            <a:r>
              <a:t>Image creation: DALL·E, Midjourney, Canva AI tools.</a:t>
            </a:r>
          </a:p>
          <a:p>
            <a:r>
              <a:t>Video synthesis: Synthesia, Pictory for creating explainer videos.</a:t>
            </a:r>
          </a:p>
          <a:p>
            <a:r>
              <a:t>Code assistants: GitHub Copilot, Replit AI help with programming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Generative AI vs AI Agents vs Agentic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differences and relationships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Creates content like text, images, code using patterns from training data.</a:t>
            </a:r>
          </a:p>
          <a:p>
            <a:r>
              <a:t>• AI Agents: Perceive, reason, and act to perform tasks based on input.</a:t>
            </a:r>
          </a:p>
          <a:p>
            <a:r>
              <a:t>• Agentic AI: Autonomous systems that plan, act, and self-correct toward a goal with minimal supervision.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997</Words>
  <Application>Microsoft Office PowerPoint</Application>
  <PresentationFormat>On-screen Show (4:3)</PresentationFormat>
  <Paragraphs>89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1_Office Theme</vt:lpstr>
      <vt:lpstr>Generative AI</vt:lpstr>
      <vt:lpstr>Introduction</vt:lpstr>
      <vt:lpstr>Introduction to Generative AI</vt:lpstr>
      <vt:lpstr>How Generative AI is transforming education</vt:lpstr>
      <vt:lpstr>Key Technologies Behind Generative AI</vt:lpstr>
      <vt:lpstr>Applications in Education</vt:lpstr>
      <vt:lpstr>Tools and Platforms</vt:lpstr>
      <vt:lpstr>Generative AI vs AI Agents vs Agentic AI</vt:lpstr>
      <vt:lpstr>Definitions</vt:lpstr>
      <vt:lpstr>Key Characteristics</vt:lpstr>
      <vt:lpstr>Capabilities Comparison</vt:lpstr>
      <vt:lpstr>How They Work Together</vt:lpstr>
      <vt:lpstr>Real-World Analogy</vt:lpstr>
      <vt:lpstr>Summary Table</vt:lpstr>
      <vt:lpstr>Hands-on Activities (Optional)</vt:lpstr>
      <vt:lpstr>Ethical Use and Academic Integrity</vt:lpstr>
      <vt:lpstr>Challenges and Considerations</vt:lpstr>
      <vt:lpstr>Future of Teaching with AI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6</cp:revision>
  <dcterms:created xsi:type="dcterms:W3CDTF">2013-01-27T09:14:16Z</dcterms:created>
  <dcterms:modified xsi:type="dcterms:W3CDTF">2025-09-07T15:40:39Z</dcterms:modified>
  <cp:category/>
</cp:coreProperties>
</file>