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63" r:id="rId16"/>
    <p:sldId id="264" r:id="rId17"/>
    <p:sldId id="265" r:id="rId18"/>
    <p:sldId id="44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1016-6A95-4557-98C7-51F1F13BC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03475-EED4-4854-A3D8-3749B9421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5ADC3-56C1-45A8-9303-69944E58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1D68-A385-4D18-8945-B1B69BEE14E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7C6F9-39FE-4516-A6F0-AA8A9EFC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7B1C8-C132-44A2-B37A-2522929F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F535-7078-4280-90BF-F896CAE55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73B4-1A29-460D-B246-72A1DB9C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B2208-AB4A-411D-A382-2F835C4F8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890D4-837A-4357-A4EA-15CFE8D7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1D68-A385-4D18-8945-B1B69BEE14E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2FCB0-59C5-40C5-AF55-A63C9FE7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2112D-7612-43CD-BD9F-826715BA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F535-7078-4280-90BF-F896CAE55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A75B3-8C91-4B18-A4A0-C94722B1B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CBEE3-D2C1-49CE-AC54-504C1EAB5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8DAB0-6843-4847-8145-CC8CE9F0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1D68-A385-4D18-8945-B1B69BEE14E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092EF-BF67-4BCF-87E3-F76F310F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ACD97-EAF3-418D-82A0-EBB8F07E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F535-7078-4280-90BF-F896CAE55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088E-B933-40E0-A91A-778FA11E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F640-E35D-4F1C-88D7-33C87130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853F0-7010-48FF-9E53-C49A12CC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1D68-A385-4D18-8945-B1B69BEE14E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AC4DB-DDAF-4C7A-81B1-A70B21A0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57DE7-C0A9-4CE8-81CC-A532A083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F535-7078-4280-90BF-F896CAE55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7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6685-B6D1-485D-B223-A81FB23A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EDB1E-5FF3-459F-AB50-79679ADB6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E0C3A-72B5-4303-AEC1-2EB1E881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1D68-A385-4D18-8945-B1B69BEE14E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2C9CE-FF56-4B3F-8BD2-D9635F1D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C8494-ACB2-4556-ACA6-1E4850D1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F535-7078-4280-90BF-F896CAE55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7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C4A7-F262-4876-8192-D48703E4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0AD5A-F833-4ED8-897B-6EB9D1607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1A3-DBC1-462B-A42A-0CE820FE9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E768-E31B-4AD4-85AF-242294B3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1D68-A385-4D18-8945-B1B69BEE14E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B9D15-4606-4D6D-9E8C-0FE705F9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EE892-DFD2-42C8-A517-A1977366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F535-7078-4280-90BF-F896CAE55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5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D77E-1F69-43FD-91DA-8D5F188B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77929-F9CC-4A40-926A-9A056265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B88FA-2733-4C7E-A66C-93C57561A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186BA-2B8B-4324-A651-782620079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4875C-F599-45A1-9BC9-46854A8BA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E1A1D-0E13-4E09-A1CC-E57770DB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1D68-A385-4D18-8945-B1B69BEE14E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ADD07-13EB-45DD-828A-0B557AA3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61373-F7F7-4AE5-B06B-D4EDD1E6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F535-7078-4280-90BF-F896CAE55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9042-7AD2-4A99-A498-6F158325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798C7-7DF9-46E7-A051-19A5943B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1D68-A385-4D18-8945-B1B69BEE14E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B96AD-CC03-4F6B-80D8-A108A746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0D30C-B8D6-4C4B-ABDC-85EBB5EB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F535-7078-4280-90BF-F896CAE55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8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50C58-178F-4921-97FA-EB9F8324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1D68-A385-4D18-8945-B1B69BEE14E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25CB4-A7BC-4A0C-B1AB-EB0EC233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5B84F-85DD-4A7E-B7C5-3DFEF5DA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F535-7078-4280-90BF-F896CAE55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0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84F2-94DC-4A36-BA7F-F9D975BF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D992-F978-4207-8479-0C2C59C9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5418C-D51A-4E49-B15D-AC145631C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65CF1-1110-410A-877F-EEE24F70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1D68-A385-4D18-8945-B1B69BEE14E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8B998-30F0-472F-89DA-8F9A054F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747D2-3BD2-4DA7-BBDB-65E43219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F535-7078-4280-90BF-F896CAE55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1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382E-F96C-408B-8DC5-CB65C23A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F39B2-CEA6-4BB5-B46A-E9A00D572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4A86C-AC66-4294-BE9D-52D4BCFE2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D9963-6E42-4496-9BB0-994E8E55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1D68-A385-4D18-8945-B1B69BEE14E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823AD-04FF-4507-A144-5A1E77E8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9E8D5-66E8-434D-8EDA-B3F2C131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F535-7078-4280-90BF-F896CAE55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1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59DA4-66B0-457D-9DA1-54D4F43C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6F0A5-60CE-4EB4-87E7-3E7A03334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2E64B-61CC-464A-AE71-7A3B4492E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41D68-A385-4D18-8945-B1B69BEE14E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570B4-9150-4FEC-9CAD-96991E996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B2A3C-27D8-4A6C-8F92-7D8A676D7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EF535-7078-4280-90BF-F896CAE55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3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erokell.io/blog/deep-learning-and-neural-network-guide" TargetMode="External"/><Relationship Id="rId2" Type="http://schemas.openxmlformats.org/officeDocument/2006/relationships/hyperlink" Target="https://www.mygreatlearning.com/blog/deep-learning-applica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lyticsvidhya.com/blog/2020/02/cnn-vs-rnn-vs-mlp-analyzing-3-types-of-neural-networks-in-deep-learnin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154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Raghu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Prasad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Konandur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raghuprasadkonandur@kaushalya.tech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23507-69B1-4DDE-954A-E8D22BA0C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82" y="534696"/>
            <a:ext cx="2309060" cy="211854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750756"/>
            <a:ext cx="9144000" cy="170383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Deeplearning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957C-F08A-4B78-B053-1A0A51C7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D57C-B33D-43C0-929A-126BA25B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b="0" i="0" dirty="0">
              <a:solidFill>
                <a:srgbClr val="222222"/>
              </a:solidFill>
              <a:effectLst/>
              <a:latin typeface="Lato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Lato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Lato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Lato"/>
            </a:endParaRPr>
          </a:p>
          <a:p>
            <a:endParaRPr lang="en-US" dirty="0">
              <a:solidFill>
                <a:srgbClr val="222222"/>
              </a:solidFill>
              <a:latin typeface="Lato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222222"/>
              </a:solidFill>
              <a:latin typeface="Lato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ato"/>
              </a:rPr>
              <a:t>ANN can be used to solve problems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ato"/>
              </a:rPr>
              <a:t>related to: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/>
              </a:rPr>
              <a:t>Tabular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/>
              </a:rPr>
              <a:t>Image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/>
              </a:rPr>
              <a:t>Text data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04AA5A-3B4F-4DFD-8585-B8B4D092EE0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637" y="1482496"/>
            <a:ext cx="60960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80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957C-F08A-4B78-B053-1A0A51C7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D57C-B33D-43C0-929A-126BA25B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1" i="1" dirty="0">
                <a:solidFill>
                  <a:srgbClr val="222222"/>
                </a:solidFill>
                <a:effectLst/>
                <a:latin typeface="Lato"/>
              </a:rPr>
              <a:t>Challenges with Artificial Neural Network (ANN)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/>
              </a:rPr>
              <a:t>While solving an image classification problem using ANN, the first step is to convert a 2-dimensional image into a 1-dimensional vector prior to training the model. This has two drawbacks: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/>
              </a:rPr>
              <a:t>The number of trainable parameters increases drastically with an increase in the size of the image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/>
              </a:rPr>
              <a:t>ANN loses the spatial features of an image. Spatial features refer to the arrangement of the pixels in an image. I will touch upon this in detail in the following sections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/>
              </a:rPr>
              <a:t>One common problem in all these neural networks is the </a:t>
            </a:r>
            <a:r>
              <a:rPr lang="en-US" b="1" i="0" dirty="0">
                <a:solidFill>
                  <a:srgbClr val="222222"/>
                </a:solidFill>
                <a:effectLst/>
                <a:latin typeface="Lato"/>
              </a:rPr>
              <a:t>Vanishing and Exploding Gradient</a:t>
            </a:r>
            <a:r>
              <a:rPr lang="en-US" b="0" i="0" dirty="0">
                <a:solidFill>
                  <a:srgbClr val="222222"/>
                </a:solidFill>
                <a:effectLst/>
                <a:latin typeface="Lato"/>
              </a:rPr>
              <a:t>. This problem is associated with the </a:t>
            </a:r>
            <a:r>
              <a:rPr lang="en-US" b="1" i="0" dirty="0">
                <a:solidFill>
                  <a:srgbClr val="222222"/>
                </a:solidFill>
                <a:effectLst/>
                <a:latin typeface="Lato"/>
              </a:rPr>
              <a:t>backpropagation</a:t>
            </a:r>
            <a:r>
              <a:rPr lang="en-US" b="0" i="0" dirty="0">
                <a:solidFill>
                  <a:srgbClr val="222222"/>
                </a:solidFill>
                <a:effectLst/>
                <a:latin typeface="Lato"/>
              </a:rPr>
              <a:t> algorithm. The weights of a neural network are updated through this backpropagation algorithm by finding the gradients: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Lato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Lato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Lato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Lato"/>
            </a:endParaRPr>
          </a:p>
          <a:p>
            <a:endParaRPr lang="en-US" dirty="0">
              <a:solidFill>
                <a:srgbClr val="222222"/>
              </a:solidFill>
              <a:latin typeface="Lato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222222"/>
              </a:solidFill>
              <a:latin typeface="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4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957C-F08A-4B78-B053-1A0A51C7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D57C-B33D-43C0-929A-126BA25B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600" b="0" i="0" dirty="0">
                <a:solidFill>
                  <a:srgbClr val="222222"/>
                </a:solidFill>
                <a:effectLst/>
                <a:latin typeface="Lato"/>
              </a:rPr>
              <a:t>Convolutional neural networks (CNN) are one of the most popular models used today. </a:t>
            </a:r>
          </a:p>
          <a:p>
            <a:r>
              <a:rPr lang="en-US" sz="3600" b="0" i="0" dirty="0">
                <a:solidFill>
                  <a:srgbClr val="222222"/>
                </a:solidFill>
                <a:effectLst/>
                <a:latin typeface="Lato"/>
              </a:rPr>
              <a:t>This neural network computational model uses a variation of multilayer </a:t>
            </a:r>
            <a:r>
              <a:rPr lang="en-US" sz="3600" b="0" i="0" dirty="0" err="1">
                <a:solidFill>
                  <a:srgbClr val="222222"/>
                </a:solidFill>
                <a:effectLst/>
                <a:latin typeface="Lato"/>
              </a:rPr>
              <a:t>perceptrons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Lato"/>
              </a:rPr>
              <a:t> and contains one or more convolutional layers that can be either entirely connected or pooled. </a:t>
            </a:r>
          </a:p>
          <a:p>
            <a:r>
              <a:rPr lang="en-US" sz="3600" b="0" i="0" dirty="0">
                <a:solidFill>
                  <a:srgbClr val="222222"/>
                </a:solidFill>
                <a:effectLst/>
                <a:latin typeface="Lato"/>
              </a:rPr>
              <a:t>These convolutional layers create feature maps that record a region of image which is ultimately broken into rectangles and sent out for nonlinear processing.</a:t>
            </a:r>
          </a:p>
          <a:p>
            <a:r>
              <a:rPr lang="en-US" sz="3600" b="1" i="0" dirty="0">
                <a:solidFill>
                  <a:srgbClr val="222222"/>
                </a:solidFill>
                <a:effectLst/>
                <a:latin typeface="Lato"/>
              </a:rPr>
              <a:t>Advantages:</a:t>
            </a:r>
          </a:p>
          <a:p>
            <a:r>
              <a:rPr lang="en-US" sz="3600" b="0" i="0" dirty="0">
                <a:solidFill>
                  <a:srgbClr val="222222"/>
                </a:solidFill>
                <a:effectLst/>
                <a:latin typeface="Lato"/>
              </a:rPr>
              <a:t>Very High accuracy in image recognition problems.</a:t>
            </a:r>
          </a:p>
          <a:p>
            <a:r>
              <a:rPr lang="en-US" sz="3600" b="0" i="0" dirty="0">
                <a:solidFill>
                  <a:srgbClr val="222222"/>
                </a:solidFill>
                <a:effectLst/>
                <a:latin typeface="Lato"/>
              </a:rPr>
              <a:t>Automatically detects the important features without any human supervision.</a:t>
            </a:r>
          </a:p>
          <a:p>
            <a:r>
              <a:rPr lang="en-US" sz="3600" b="0" i="0" dirty="0">
                <a:solidFill>
                  <a:srgbClr val="222222"/>
                </a:solidFill>
                <a:effectLst/>
                <a:latin typeface="Lato"/>
              </a:rPr>
              <a:t>Weight sharing.</a:t>
            </a:r>
          </a:p>
          <a:p>
            <a:endParaRPr lang="en-US" sz="3600" b="0" i="0" dirty="0">
              <a:solidFill>
                <a:srgbClr val="222222"/>
              </a:solidFill>
              <a:effectLst/>
              <a:latin typeface="Lato"/>
            </a:endParaRPr>
          </a:p>
          <a:p>
            <a:r>
              <a:rPr lang="en-US" sz="3600" b="1" i="0" dirty="0">
                <a:solidFill>
                  <a:srgbClr val="222222"/>
                </a:solidFill>
                <a:effectLst/>
                <a:latin typeface="Lato"/>
              </a:rPr>
              <a:t>Disadvantages:</a:t>
            </a:r>
          </a:p>
          <a:p>
            <a:r>
              <a:rPr lang="en-US" sz="3600" b="0" i="0" dirty="0">
                <a:solidFill>
                  <a:srgbClr val="222222"/>
                </a:solidFill>
                <a:effectLst/>
                <a:latin typeface="Lato"/>
              </a:rPr>
              <a:t>CNN do not encode the position and orientation of object.</a:t>
            </a:r>
          </a:p>
          <a:p>
            <a:r>
              <a:rPr lang="en-US" sz="3600" b="0" i="0" dirty="0">
                <a:solidFill>
                  <a:srgbClr val="222222"/>
                </a:solidFill>
                <a:effectLst/>
                <a:latin typeface="Lato"/>
              </a:rPr>
              <a:t>Lack of ability to be spatially invariant to the input data.</a:t>
            </a:r>
          </a:p>
          <a:p>
            <a:r>
              <a:rPr lang="en-US" sz="3600" b="0" i="0" dirty="0">
                <a:solidFill>
                  <a:srgbClr val="222222"/>
                </a:solidFill>
                <a:effectLst/>
                <a:latin typeface="Lato"/>
              </a:rPr>
              <a:t>Lots of training data is required</a:t>
            </a:r>
            <a:r>
              <a:rPr lang="en-US" b="0" i="0" dirty="0">
                <a:solidFill>
                  <a:srgbClr val="222222"/>
                </a:solidFill>
                <a:effectLst/>
                <a:latin typeface="Lato"/>
              </a:rPr>
              <a:t>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C</a:t>
            </a:r>
            <a:endParaRPr lang="en-US" b="0" i="0" dirty="0">
              <a:solidFill>
                <a:srgbClr val="222222"/>
              </a:solidFill>
              <a:effectLst/>
              <a:latin typeface="Lato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Lato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Lato"/>
            </a:endParaRPr>
          </a:p>
          <a:p>
            <a:endParaRPr lang="en-US" dirty="0">
              <a:solidFill>
                <a:srgbClr val="222222"/>
              </a:solidFill>
              <a:latin typeface="Lato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222222"/>
              </a:solidFill>
              <a:latin typeface="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2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62BA-7C86-4227-BE37-952FB136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9DD3-6675-421A-B0F5-0B0EFA48B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Recurrent neural networks (RNN) are more complex. </a:t>
            </a:r>
          </a:p>
          <a:p>
            <a:r>
              <a:rPr lang="en-US" dirty="0"/>
              <a:t>They save the output of processing nodes and feed the result back </a:t>
            </a:r>
          </a:p>
          <a:p>
            <a:r>
              <a:rPr lang="en-US" dirty="0"/>
              <a:t>into the model (they did not pass the information in one direction only). </a:t>
            </a:r>
          </a:p>
          <a:p>
            <a:r>
              <a:rPr lang="en-US" dirty="0"/>
              <a:t>This is how the model is said to learn to predict the outcome of a layer. </a:t>
            </a:r>
          </a:p>
          <a:p>
            <a:r>
              <a:rPr lang="en-US" dirty="0"/>
              <a:t>Each node in the RNN model acts as a memory cell, continuing the computation and implementation of operations. </a:t>
            </a:r>
          </a:p>
          <a:p>
            <a:r>
              <a:rPr lang="en-US" dirty="0"/>
              <a:t>If the network’s prediction is incorrect, then the system </a:t>
            </a:r>
          </a:p>
          <a:p>
            <a:r>
              <a:rPr lang="en-US" dirty="0"/>
              <a:t>self-learns and continues working towards the correct prediction during backpropagation.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82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62BA-7C86-4227-BE37-952FB136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9DD3-6675-421A-B0F5-0B0EFA48B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Disadvantages:</a:t>
            </a:r>
          </a:p>
          <a:p>
            <a:r>
              <a:rPr lang="en-US" dirty="0"/>
              <a:t>Gradient vanishing and exploding problems.</a:t>
            </a:r>
          </a:p>
          <a:p>
            <a:r>
              <a:rPr lang="en-US" dirty="0"/>
              <a:t>Training an RNN is a very difficult task.</a:t>
            </a:r>
          </a:p>
          <a:p>
            <a:r>
              <a:rPr lang="en-US" dirty="0"/>
              <a:t>It cannot process very long sequences if using </a:t>
            </a:r>
          </a:p>
          <a:p>
            <a:r>
              <a:rPr lang="en-US" dirty="0"/>
              <a:t>tanh or </a:t>
            </a:r>
            <a:r>
              <a:rPr lang="en-US" dirty="0" err="1"/>
              <a:t>relu</a:t>
            </a:r>
            <a:r>
              <a:rPr lang="en-US" dirty="0"/>
              <a:t> as an activation function.</a:t>
            </a:r>
          </a:p>
        </p:txBody>
      </p:sp>
    </p:spTree>
    <p:extLst>
      <p:ext uri="{BB962C8B-B14F-4D97-AF65-F5344CB8AC3E}">
        <p14:creationId xmlns:p14="http://schemas.microsoft.com/office/powerpoint/2010/main" val="2943745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957C-F08A-4B78-B053-1A0A51C7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Deeplearning</a:t>
            </a:r>
            <a:r>
              <a:rPr lang="en-US" dirty="0"/>
              <a:t>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D57C-B33D-43C0-929A-126BA25B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BE834-BE82-4908-B5BD-8E083F49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59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7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957C-F08A-4B78-B053-1A0A51C7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Deeplearning</a:t>
            </a:r>
            <a:r>
              <a:rPr lang="en-US" dirty="0"/>
              <a:t>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D57C-B33D-43C0-929A-126BA25B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C0FDE-5340-4BFC-94CB-A232A0E92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515599" cy="450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26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957C-F08A-4B78-B053-1A0A51C7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Deeplearning</a:t>
            </a:r>
            <a:r>
              <a:rPr lang="en-US" dirty="0"/>
              <a:t>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D57C-B33D-43C0-929A-126BA25B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https://www.mygreatlearning.com/blog/deep-learning-applications/</a:t>
            </a:r>
            <a:endParaRPr lang="en-US" dirty="0"/>
          </a:p>
          <a:p>
            <a:r>
              <a:rPr lang="en-US" dirty="0">
                <a:hlinkClick r:id="rId3"/>
              </a:rPr>
              <a:t>https://serokell.io/blog/deep-learning-and-neural-network-guide</a:t>
            </a:r>
            <a:endParaRPr lang="en-US" dirty="0"/>
          </a:p>
          <a:p>
            <a:r>
              <a:rPr lang="en-US" dirty="0">
                <a:hlinkClick r:id="rId4"/>
              </a:rPr>
              <a:t>https://www.analyticsvidhya.com/blog/2020/02/cnn-vs-rnn-vs-mlp-analyzing-3-types-of-neural-networks-in-deep-learning/</a:t>
            </a:r>
            <a:endParaRPr lang="en-US" dirty="0"/>
          </a:p>
          <a:p>
            <a:r>
              <a:rPr lang="en-US" dirty="0"/>
              <a:t>https://www.geeksforgeeks.org/difference-between-ann-cnn-and-rnn/</a:t>
            </a:r>
          </a:p>
        </p:txBody>
      </p:sp>
    </p:spTree>
    <p:extLst>
      <p:ext uri="{BB962C8B-B14F-4D97-AF65-F5344CB8AC3E}">
        <p14:creationId xmlns:p14="http://schemas.microsoft.com/office/powerpoint/2010/main" val="1984609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9131"/>
            <a:ext cx="9144000" cy="935575"/>
          </a:xfrm>
        </p:spPr>
        <p:txBody>
          <a:bodyPr>
            <a:normAutofit fontScale="90000"/>
          </a:bodyPr>
          <a:lstStyle/>
          <a:p>
            <a:b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Raghu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Prasad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Konandur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raghuprasadkonandur@kaushalya.tech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423507-69B1-4DDE-954A-E8D22BA0C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82" y="534696"/>
            <a:ext cx="2309060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2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957C-F08A-4B78-B053-1A0A51C7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D57C-B33D-43C0-929A-126BA25B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48E61-63CE-4AE4-B573-3FA8809D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4196"/>
            <a:ext cx="10890380" cy="456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1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957C-F08A-4B78-B053-1A0A51C7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D57C-B33D-43C0-929A-126BA25B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D273CD-805A-4E34-8E17-DB9C1D893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110863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8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957C-F08A-4B78-B053-1A0A51C7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D57C-B33D-43C0-929A-126BA25B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9318F-F96B-4D4C-9F4F-0EF5328D8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5129"/>
            <a:ext cx="10515599" cy="432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1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957C-F08A-4B78-B053-1A0A51C7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D57C-B33D-43C0-929A-126BA25B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AEAD1B-BAC1-4547-9CD5-A52B25B28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83" y="1825625"/>
            <a:ext cx="104196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3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957C-F08A-4B78-B053-1A0A51C7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D57C-B33D-43C0-929A-126BA25B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E7DC0-4DB8-4F8D-89D5-BE5E19E77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6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957C-F08A-4B78-B053-1A0A51C7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D57C-B33D-43C0-929A-126BA25B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A49D4-17C0-4017-8084-E0228791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0928"/>
            <a:ext cx="10515600" cy="438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5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957C-F08A-4B78-B053-1A0A51C7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Deeplearning</a:t>
            </a:r>
            <a:r>
              <a:rPr lang="en-US" dirty="0"/>
              <a:t>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D57C-B33D-43C0-929A-126BA25B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Artificial Neural Network(ANN)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Convolutional Neural Network (CNN)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Recurrent Neural Network (RNN)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5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957C-F08A-4B78-B053-1A0A51C7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D57C-B33D-43C0-929A-126BA25B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/>
              </a:rPr>
              <a:t>A single perceptron (or neuron) can be imagined as a Logistic Regression. Artificial Neural Network, or ANN, is a group of multiple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ato"/>
              </a:rPr>
              <a:t>perceptrons</a:t>
            </a:r>
            <a:r>
              <a:rPr lang="en-US" b="0" i="0" dirty="0">
                <a:solidFill>
                  <a:srgbClr val="222222"/>
                </a:solidFill>
                <a:effectLst/>
                <a:latin typeface="Lato"/>
              </a:rPr>
              <a:t>/ neurons at each layer. ANN is also known as a </a:t>
            </a:r>
            <a:r>
              <a:rPr lang="en-US" b="1" i="0" dirty="0">
                <a:solidFill>
                  <a:srgbClr val="222222"/>
                </a:solidFill>
                <a:effectLst/>
                <a:latin typeface="Lato"/>
              </a:rPr>
              <a:t>Feed-Forward Neural network</a:t>
            </a:r>
            <a:r>
              <a:rPr lang="en-US" b="0" i="0" dirty="0">
                <a:solidFill>
                  <a:srgbClr val="222222"/>
                </a:solidFill>
                <a:effectLst/>
                <a:latin typeface="Lato"/>
              </a:rPr>
              <a:t> because inputs are processed only in the forward direction: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222222"/>
              </a:solidFill>
              <a:latin typeface="Lato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Lato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/>
              </a:rPr>
              <a:t>ANN consists of 3 layers – </a:t>
            </a:r>
            <a:r>
              <a:rPr lang="en-US" dirty="0">
                <a:solidFill>
                  <a:srgbClr val="222222"/>
                </a:solidFill>
                <a:latin typeface="Lato"/>
              </a:rPr>
              <a:t>In</a:t>
            </a:r>
            <a:r>
              <a:rPr lang="en-US" b="0" i="0" dirty="0">
                <a:solidFill>
                  <a:srgbClr val="222222"/>
                </a:solidFill>
                <a:effectLst/>
                <a:latin typeface="Lato"/>
              </a:rPr>
              <a:t>put, Hidden and Output. The input layer accepts the inputs, the hidden layer processes the inputs, and the output layer produces the result. Essentially, each layer tries to learn certain weights</a:t>
            </a:r>
          </a:p>
          <a:p>
            <a:endParaRPr lang="en-US" dirty="0"/>
          </a:p>
        </p:txBody>
      </p:sp>
      <p:pic>
        <p:nvPicPr>
          <p:cNvPr id="1028" name="Picture 4" descr="Neural Networks">
            <a:extLst>
              <a:ext uri="{FF2B5EF4-FFF2-40B4-BE49-F238E27FC236}">
                <a16:creationId xmlns:a16="http://schemas.microsoft.com/office/drawing/2014/main" id="{655BC4A0-F3BB-4D81-8E9E-63F9966AC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94" y="3034685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33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618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Lato</vt:lpstr>
      <vt:lpstr>urw-din</vt:lpstr>
      <vt:lpstr>Wingdings</vt:lpstr>
      <vt:lpstr>Office Theme</vt:lpstr>
      <vt:lpstr>Introduction to Deeplearning</vt:lpstr>
      <vt:lpstr>Introduction</vt:lpstr>
      <vt:lpstr>Introduction</vt:lpstr>
      <vt:lpstr>Introduction</vt:lpstr>
      <vt:lpstr>Introduction</vt:lpstr>
      <vt:lpstr>Introduction</vt:lpstr>
      <vt:lpstr>Introduction</vt:lpstr>
      <vt:lpstr>Deeplearning Types</vt:lpstr>
      <vt:lpstr>ANN</vt:lpstr>
      <vt:lpstr>ANN</vt:lpstr>
      <vt:lpstr>ANN</vt:lpstr>
      <vt:lpstr>CNN</vt:lpstr>
      <vt:lpstr>RNN</vt:lpstr>
      <vt:lpstr>RNN</vt:lpstr>
      <vt:lpstr>Deeplearning Applications</vt:lpstr>
      <vt:lpstr>Deeplearning Applications</vt:lpstr>
      <vt:lpstr>Deeplearning Applications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raghu prasad</dc:creator>
  <cp:lastModifiedBy>raghu prasad</cp:lastModifiedBy>
  <cp:revision>42</cp:revision>
  <dcterms:created xsi:type="dcterms:W3CDTF">2021-09-11T05:52:10Z</dcterms:created>
  <dcterms:modified xsi:type="dcterms:W3CDTF">2021-09-13T08:31:57Z</dcterms:modified>
</cp:coreProperties>
</file>