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0" r:id="rId3"/>
    <p:sldId id="262" r:id="rId4"/>
    <p:sldId id="497" r:id="rId5"/>
    <p:sldId id="359" r:id="rId6"/>
    <p:sldId id="481" r:id="rId7"/>
    <p:sldId id="478" r:id="rId8"/>
    <p:sldId id="479" r:id="rId9"/>
    <p:sldId id="416" r:id="rId10"/>
    <p:sldId id="480" r:id="rId11"/>
    <p:sldId id="482" r:id="rId12"/>
    <p:sldId id="484" r:id="rId13"/>
    <p:sldId id="506" r:id="rId14"/>
    <p:sldId id="507" r:id="rId15"/>
    <p:sldId id="508" r:id="rId16"/>
    <p:sldId id="509" r:id="rId17"/>
    <p:sldId id="511" r:id="rId18"/>
    <p:sldId id="512" r:id="rId19"/>
    <p:sldId id="504" r:id="rId20"/>
    <p:sldId id="492" r:id="rId21"/>
    <p:sldId id="494" r:id="rId22"/>
    <p:sldId id="495" r:id="rId23"/>
    <p:sldId id="496" r:id="rId24"/>
    <p:sldId id="417" r:id="rId25"/>
    <p:sldId id="491" r:id="rId26"/>
    <p:sldId id="486" r:id="rId27"/>
    <p:sldId id="487" r:id="rId28"/>
    <p:sldId id="488" r:id="rId29"/>
    <p:sldId id="489" r:id="rId30"/>
    <p:sldId id="503" r:id="rId31"/>
    <p:sldId id="44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8CD94-176D-4119-80F9-05F0E1DE1C0E}" type="datetimeFigureOut">
              <a:rPr lang="en-US" smtClean="0"/>
              <a:pPr/>
              <a:t>4/6/2023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CD77-D203-464E-99FB-03E606FC344A}" type="slidenum">
              <a:rPr lang="en-US" smtClean="0"/>
              <a:pPr/>
              <a:t>‹#›</a:t>
            </a:fld>
            <a:endParaRPr lang="en-US"/>
          </a:p>
        </p:txBody>
      </p:sp>
    </p:spTree>
    <p:extLst>
      <p:ext uri="{BB962C8B-B14F-4D97-AF65-F5344CB8AC3E}">
        <p14:creationId xmlns:p14="http://schemas.microsoft.com/office/powerpoint/2010/main" val="398751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06-04-2023</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06-04-2023</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06-04-2023</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06-04-2023</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06-04-2023</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06-04-2023</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06-04-2023</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06-04-2023</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06-04-2023</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06-04-2023</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06-04-2023</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06-04-2023</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ntexgroup.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kMf8hFBJyl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p:txBody>
          <a:bodyPr>
            <a:normAutofit/>
          </a:bodyPr>
          <a:lstStyle/>
          <a:p>
            <a:r>
              <a:rPr lang="en-IN" sz="4000" dirty="0"/>
              <a:t>FULLSTACK Web Application Development</a:t>
            </a:r>
            <a:br>
              <a:rPr lang="en-IN" sz="4000" dirty="0"/>
            </a:br>
            <a:r>
              <a:rPr lang="en-IN" sz="4000" dirty="0"/>
              <a:t>using </a:t>
            </a:r>
            <a:br>
              <a:rPr lang="en-IN" sz="4000" dirty="0"/>
            </a:br>
            <a:r>
              <a:rPr lang="en-IN" sz="4000" dirty="0" err="1"/>
              <a:t>C#,.Net</a:t>
            </a:r>
            <a:r>
              <a:rPr lang="en-IN" sz="4000" dirty="0"/>
              <a:t> ,MVC</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p:txBody>
          <a:bodyPr/>
          <a:lstStyle/>
          <a:p>
            <a:r>
              <a:rPr lang="en-IN" dirty="0"/>
              <a:t>Raghu Prasad K S</a:t>
            </a:r>
          </a:p>
          <a:p>
            <a:r>
              <a:rPr lang="en-IN"/>
              <a:t>SME</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Developer</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5DD50DB-3EFF-4584-BA9F-493C819B1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75" y="1442301"/>
            <a:ext cx="10714892" cy="4562482"/>
          </a:xfrm>
          <a:prstGeom prst="rect">
            <a:avLst/>
          </a:prstGeom>
        </p:spPr>
      </p:pic>
    </p:spTree>
    <p:extLst>
      <p:ext uri="{BB962C8B-B14F-4D97-AF65-F5344CB8AC3E}">
        <p14:creationId xmlns:p14="http://schemas.microsoft.com/office/powerpoint/2010/main" val="214821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Key skills of a FullStack Developer</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91209" y="1653346"/>
            <a:ext cx="10515600" cy="4588427"/>
          </a:xfrm>
        </p:spPr>
        <p:txBody>
          <a:bodyPr>
            <a:noAutofit/>
          </a:bodyPr>
          <a:lstStyle/>
          <a:p>
            <a:pPr algn="just"/>
            <a:r>
              <a:rPr lang="en-US" sz="2400" b="1" dirty="0"/>
              <a:t>Understand customer need and develop  a use case</a:t>
            </a:r>
          </a:p>
          <a:p>
            <a:pPr algn="just"/>
            <a:r>
              <a:rPr lang="en-US" sz="2400" b="1" dirty="0"/>
              <a:t>Convert use case into wire frame and user interface</a:t>
            </a:r>
          </a:p>
          <a:p>
            <a:pPr algn="just"/>
            <a:r>
              <a:rPr lang="en-US" sz="2400" b="1" dirty="0"/>
              <a:t>Understand and implement responsive </a:t>
            </a:r>
            <a:r>
              <a:rPr lang="en-US" sz="2400" b="1" dirty="0" err="1"/>
              <a:t>webdesign</a:t>
            </a:r>
            <a:endParaRPr lang="en-US" sz="2400" b="1" dirty="0"/>
          </a:p>
          <a:p>
            <a:pPr algn="just"/>
            <a:r>
              <a:rPr lang="en-US" sz="2400" b="1" dirty="0"/>
              <a:t>Develop front end code</a:t>
            </a:r>
          </a:p>
          <a:p>
            <a:pPr algn="just"/>
            <a:r>
              <a:rPr lang="en-US" sz="2400" b="1" dirty="0"/>
              <a:t>Understand project architecture and implement relevant design pattern.</a:t>
            </a:r>
          </a:p>
          <a:p>
            <a:pPr algn="just"/>
            <a:r>
              <a:rPr lang="en-US" sz="2400" b="1" dirty="0"/>
              <a:t>Develop web services for backend integration</a:t>
            </a:r>
          </a:p>
          <a:p>
            <a:pPr algn="just"/>
            <a:r>
              <a:rPr lang="en-US" sz="2400" b="1" dirty="0"/>
              <a:t>Understand the mechanism of interfacing with third party </a:t>
            </a:r>
            <a:r>
              <a:rPr lang="en-US" sz="2400" b="1" dirty="0" err="1"/>
              <a:t>softwares</a:t>
            </a:r>
            <a:endParaRPr lang="en-US" sz="2400" b="1" dirty="0"/>
          </a:p>
          <a:p>
            <a:pPr marL="0" indent="0" algn="just">
              <a:buNone/>
            </a:pPr>
            <a:r>
              <a:rPr lang="en-US" sz="2400" b="1" dirty="0"/>
              <a:t>Such as </a:t>
            </a:r>
            <a:r>
              <a:rPr lang="en-US" sz="2400" b="1" dirty="0" err="1"/>
              <a:t>ERP,payment</a:t>
            </a:r>
            <a:r>
              <a:rPr lang="en-US" sz="2400" b="1" dirty="0"/>
              <a:t> </a:t>
            </a:r>
            <a:r>
              <a:rPr lang="en-US" sz="2400" b="1" dirty="0" err="1"/>
              <a:t>gateway,etc</a:t>
            </a:r>
            <a:endParaRPr lang="en-US" sz="2400" b="1" dirty="0"/>
          </a:p>
          <a:p>
            <a:pPr algn="just"/>
            <a:r>
              <a:rPr lang="en-US" sz="2400" b="1" dirty="0"/>
              <a:t>Develop backend code and interface with database (</a:t>
            </a:r>
            <a:r>
              <a:rPr lang="en-US" sz="2400" b="1" dirty="0" err="1"/>
              <a:t>RDBMS,NoSQL,ORM</a:t>
            </a:r>
            <a:r>
              <a:rPr lang="en-US" sz="2400" b="1" dirty="0"/>
              <a:t>)</a:t>
            </a:r>
          </a:p>
          <a:p>
            <a:pPr algn="just"/>
            <a:r>
              <a:rPr lang="en-US" sz="2400" b="1" dirty="0"/>
              <a:t>Unit and integration testing</a:t>
            </a:r>
          </a:p>
          <a:p>
            <a:pPr algn="just"/>
            <a:endParaRPr lang="en-US" b="1" dirty="0"/>
          </a:p>
        </p:txBody>
      </p:sp>
    </p:spTree>
    <p:extLst>
      <p:ext uri="{BB962C8B-B14F-4D97-AF65-F5344CB8AC3E}">
        <p14:creationId xmlns:p14="http://schemas.microsoft.com/office/powerpoint/2010/main" val="254203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err="1"/>
              <a:t>.Net</a:t>
            </a:r>
            <a:endParaRPr lang="en-IN" dirty="0"/>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800" b="1"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.NET is a software framework which is designed and developed by Microsoft. The first version of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was 1.0 which came in the year 2002. In easy words, it is a virtual machine for compiling and executing programs written in different languages like C#, </a:t>
            </a:r>
            <a:r>
              <a:rPr lang="en-US" sz="1800" dirty="0" err="1">
                <a:latin typeface="Arial" panose="020B0604020202020204" pitchFamily="34" charset="0"/>
                <a:cs typeface="Arial" panose="020B0604020202020204" pitchFamily="34" charset="0"/>
              </a:rPr>
              <a:t>VB.Net</a:t>
            </a:r>
            <a:r>
              <a:rPr lang="en-US" sz="1800" dirty="0">
                <a:latin typeface="Arial" panose="020B0604020202020204" pitchFamily="34" charset="0"/>
                <a:cs typeface="Arial" panose="020B0604020202020204" pitchFamily="34" charset="0"/>
              </a:rPr>
              <a:t> etc.</a:t>
            </a:r>
          </a:p>
          <a:p>
            <a:pPr algn="just"/>
            <a:r>
              <a:rPr lang="en-US" sz="1800" dirty="0">
                <a:latin typeface="Arial" panose="020B0604020202020204" pitchFamily="34" charset="0"/>
                <a:cs typeface="Arial" panose="020B0604020202020204" pitchFamily="34" charset="0"/>
              </a:rPr>
              <a:t>It is used to develop Form-based applications, Web-based applications and Web services. There is a variety of programming languages available on the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platform, </a:t>
            </a:r>
            <a:r>
              <a:rPr lang="en-US" sz="1800" dirty="0" err="1">
                <a:latin typeface="Arial" panose="020B0604020202020204" pitchFamily="34" charset="0"/>
                <a:cs typeface="Arial" panose="020B0604020202020204" pitchFamily="34" charset="0"/>
              </a:rPr>
              <a:t>VB.Net</a:t>
            </a:r>
            <a:r>
              <a:rPr lang="en-US" sz="1800" dirty="0">
                <a:latin typeface="Arial" panose="020B0604020202020204" pitchFamily="34" charset="0"/>
                <a:cs typeface="Arial" panose="020B0604020202020204" pitchFamily="34" charset="0"/>
              </a:rPr>
              <a:t> and C# being the most common ones are . It is used to build applications for Windows, phone, web etc. It provides a lot of functionalities and also supports industry standards.</a:t>
            </a:r>
          </a:p>
          <a:p>
            <a:pPr algn="just"/>
            <a:endParaRPr lang="en-US" sz="1800" dirty="0">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6685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800" b="1"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The first three components from bottom are considered as the basic architecture of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which came in the year 2005 and after this more components were added by Microsoft in the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as following :_</a:t>
            </a:r>
          </a:p>
          <a:p>
            <a:pPr algn="just"/>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216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800" b="1" dirty="0">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p:txBody>
      </p:sp>
      <p:pic>
        <p:nvPicPr>
          <p:cNvPr id="1026" name="Picture 2" descr="Lightbox">
            <a:extLst>
              <a:ext uri="{FF2B5EF4-FFF2-40B4-BE49-F238E27FC236}">
                <a16:creationId xmlns:a16="http://schemas.microsoft.com/office/drawing/2014/main" id="{33549EE0-7AE8-4745-8463-A75A226D7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367" y="1614196"/>
            <a:ext cx="10226351" cy="4683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140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800" b="1"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1. CLR (Common Language Runtime) : It is a run-time environment which executes the code written in any .NET programming language.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provides the support for many languages like C#, F#, C++, Cobra, </a:t>
            </a:r>
            <a:r>
              <a:rPr lang="en-US" sz="1800" dirty="0" err="1">
                <a:latin typeface="Arial" panose="020B0604020202020204" pitchFamily="34" charset="0"/>
                <a:cs typeface="Arial" panose="020B0604020202020204" pitchFamily="34" charset="0"/>
              </a:rPr>
              <a:t>Jscript.Net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VB.Net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Oxygene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etc</a:t>
            </a:r>
            <a:endParaRPr lang="en-US" sz="1800"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2. FCL (Framework Class Library) : A large number of class libraries are present in this framework which is known as FCL.</a:t>
            </a:r>
          </a:p>
          <a:p>
            <a:pPr algn="just"/>
            <a:r>
              <a:rPr lang="en-US" sz="1800" dirty="0">
                <a:latin typeface="Arial" panose="020B0604020202020204" pitchFamily="34" charset="0"/>
                <a:cs typeface="Arial" panose="020B0604020202020204" pitchFamily="34" charset="0"/>
              </a:rPr>
              <a:t>3. Types of Applications : Mainly the applications which are built 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is divided into the following three categories :</a:t>
            </a:r>
          </a:p>
          <a:p>
            <a:pPr algn="just"/>
            <a:r>
              <a:rPr lang="en-US" sz="1800" dirty="0">
                <a:latin typeface="Arial" panose="020B0604020202020204" pitchFamily="34" charset="0"/>
                <a:cs typeface="Arial" panose="020B0604020202020204" pitchFamily="34" charset="0"/>
              </a:rPr>
              <a:t>WinForms : Form – Based applications are considered under this category. In simple terms, we can say client based applications which read and writes the file system comes under this category.</a:t>
            </a:r>
          </a:p>
          <a:p>
            <a:pPr algn="just"/>
            <a:r>
              <a:rPr lang="en-US" sz="1800" dirty="0">
                <a:latin typeface="Arial" panose="020B0604020202020204" pitchFamily="34" charset="0"/>
                <a:cs typeface="Arial" panose="020B0604020202020204" pitchFamily="34" charset="0"/>
              </a:rPr>
              <a:t>ASP .NET : Web-Based applications come under this category. </a:t>
            </a:r>
            <a:r>
              <a:rPr lang="en-US" sz="1800" dirty="0" err="1">
                <a:latin typeface="Arial" panose="020B0604020202020204" pitchFamily="34" charset="0"/>
                <a:cs typeface="Arial" panose="020B0604020202020204" pitchFamily="34" charset="0"/>
              </a:rPr>
              <a:t>ASP.Net</a:t>
            </a:r>
            <a:r>
              <a:rPr lang="en-US" sz="1800" dirty="0">
                <a:latin typeface="Arial" panose="020B0604020202020204" pitchFamily="34" charset="0"/>
                <a:cs typeface="Arial" panose="020B0604020202020204" pitchFamily="34" charset="0"/>
              </a:rPr>
              <a:t> is a framework for web and it provides the awesome integration of HTML, CSS and JavaScript which makes it useful to develop the web applications, websites and web services. Web services were added 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2.0 and considered as a part of ASP.NET web applications.</a:t>
            </a:r>
          </a:p>
          <a:p>
            <a:pPr algn="just"/>
            <a:r>
              <a:rPr lang="en-US" sz="1800" dirty="0">
                <a:latin typeface="Arial" panose="020B0604020202020204" pitchFamily="34" charset="0"/>
                <a:cs typeface="Arial" panose="020B0604020202020204" pitchFamily="34" charset="0"/>
              </a:rPr>
              <a:t>ADO .NET : It includes the application which are developed to communicate with the database like MS SQL Server, Oracle etc. comes. It mainly consists of classes that can be used to connect, retrieve, insert and delete data.</a:t>
            </a:r>
          </a:p>
          <a:p>
            <a:pPr algn="just"/>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8879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800" b="1"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4. WPF (Windows Presentation Foundation) : Windows Presentation Foundation (WPF) is a graphical subsystem given by Microsoft which uses DirectX and is used in Windows-based applications for rendering UI (User Interface). WPF was initially released as part of .NET Framework 3.0 in 2006 and previously known as “Avalon”.</a:t>
            </a:r>
          </a:p>
          <a:p>
            <a:pPr algn="just"/>
            <a:r>
              <a:rPr lang="en-US" sz="1800" dirty="0">
                <a:latin typeface="Arial" panose="020B0604020202020204" pitchFamily="34" charset="0"/>
                <a:cs typeface="Arial" panose="020B0604020202020204" pitchFamily="34" charset="0"/>
              </a:rPr>
              <a:t>5. WCF (Windows Communication Foundation) : It is a framework for building connected and service-oriented applications used to transmit the data as asynchronous from one service endpoint to another service point. It was previously known as the Indigo.</a:t>
            </a:r>
          </a:p>
          <a:p>
            <a:pPr algn="just"/>
            <a:r>
              <a:rPr lang="en-US" sz="1800" dirty="0">
                <a:latin typeface="Arial" panose="020B0604020202020204" pitchFamily="34" charset="0"/>
                <a:cs typeface="Arial" panose="020B0604020202020204" pitchFamily="34" charset="0"/>
              </a:rPr>
              <a:t>6. WF (Windows Workflow Foundation) : It is a technology given by Microsoft which provides a platform for building workflows within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applications.</a:t>
            </a:r>
          </a:p>
          <a:p>
            <a:pPr algn="just"/>
            <a:r>
              <a:rPr lang="en-US" sz="1800" dirty="0">
                <a:latin typeface="Arial" panose="020B0604020202020204" pitchFamily="34" charset="0"/>
                <a:cs typeface="Arial" panose="020B0604020202020204" pitchFamily="34" charset="0"/>
              </a:rPr>
              <a:t>7. Card Space : It is a Microsoft .NET Framework software client which is designed to let users provide their digital identity to online services in a secure, simple and trusted way.</a:t>
            </a:r>
          </a:p>
          <a:p>
            <a:pPr algn="just"/>
            <a:r>
              <a:rPr lang="en-US" sz="1800" dirty="0">
                <a:latin typeface="Arial" panose="020B0604020202020204" pitchFamily="34" charset="0"/>
                <a:cs typeface="Arial" panose="020B0604020202020204" pitchFamily="34" charset="0"/>
              </a:rPr>
              <a:t>8. LINQ (Language Integrated Query) : It is introduced 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version 3.5. Basically, it is a query language used to make the query for data sources with VB or C# programming languages.</a:t>
            </a:r>
          </a:p>
        </p:txBody>
      </p:sp>
    </p:spTree>
    <p:extLst>
      <p:ext uri="{BB962C8B-B14F-4D97-AF65-F5344CB8AC3E}">
        <p14:creationId xmlns:p14="http://schemas.microsoft.com/office/powerpoint/2010/main" val="344522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marL="228600" lvl="1" algn="just">
              <a:spcBef>
                <a:spcPts val="1000"/>
              </a:spcBef>
            </a:pPr>
            <a:r>
              <a:rPr lang="en-US" sz="1800" dirty="0">
                <a:latin typeface="Arial" panose="020B0604020202020204" pitchFamily="34" charset="0"/>
                <a:cs typeface="Arial" panose="020B0604020202020204" pitchFamily="34" charset="0"/>
              </a:rPr>
              <a:t>9. Entity Framework : It is open–source ORM (Object Relational Mapping) based framework which comes into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version 3.5. It enables the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developer to work with database using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objects. Before entity framework,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developers have performed a lot of things related database. Like to open a connection to the database, developers have to create a Data Set to fetch or submit the data to the database, convert data from the Data Set to .NET objects or vice-versa. It creates the difficulties for developers and also it was the error-prone process, then “Entity Framework” comes to automate all these database related activities for the application. So, Entity Framework allows the developers to work at a higher level of abstraction.</a:t>
            </a:r>
          </a:p>
          <a:p>
            <a:pPr marL="228600" lvl="1" algn="just">
              <a:spcBef>
                <a:spcPts val="1000"/>
              </a:spcBef>
            </a:pPr>
            <a:endParaRPr lang="en-US" sz="1800" dirty="0">
              <a:latin typeface="Arial" panose="020B0604020202020204" pitchFamily="34" charset="0"/>
              <a:cs typeface="Arial" panose="020B0604020202020204" pitchFamily="34" charset="0"/>
            </a:endParaRPr>
          </a:p>
          <a:p>
            <a:pPr marL="228600" lvl="1" algn="just">
              <a:spcBef>
                <a:spcPts val="1000"/>
              </a:spcBef>
            </a:pPr>
            <a:r>
              <a:rPr lang="en-US" sz="1800" dirty="0">
                <a:latin typeface="Arial" panose="020B0604020202020204" pitchFamily="34" charset="0"/>
                <a:cs typeface="Arial" panose="020B0604020202020204" pitchFamily="34" charset="0"/>
              </a:rPr>
              <a:t>Note : REST (Representational State Transfer) and AJAX were added 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3.5 as an extension and services of ASP.NET for enhancing web services of .NET Framework.</a:t>
            </a:r>
          </a:p>
          <a:p>
            <a:pPr marL="228600" lvl="1" algn="just">
              <a:spcBef>
                <a:spcPts val="1000"/>
              </a:spcBef>
            </a:pPr>
            <a:endParaRPr lang="en-US" sz="1800" dirty="0">
              <a:latin typeface="Arial" panose="020B0604020202020204" pitchFamily="34" charset="0"/>
              <a:cs typeface="Arial" panose="020B0604020202020204" pitchFamily="34" charset="0"/>
            </a:endParaRPr>
          </a:p>
          <a:p>
            <a:pPr marL="228600" lvl="1" algn="just">
              <a:spcBef>
                <a:spcPts val="1000"/>
              </a:spcBef>
            </a:pPr>
            <a:r>
              <a:rPr lang="en-US" sz="1800" dirty="0">
                <a:latin typeface="Arial" panose="020B0604020202020204" pitchFamily="34" charset="0"/>
                <a:cs typeface="Arial" panose="020B0604020202020204" pitchFamily="34" charset="0"/>
              </a:rPr>
              <a:t>10. Parallel LINQ (Language Integrated Query) : It comes 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version 4.0 and also termed as PLINQ. It provides a concurrent query execution engine for LINQ. It executes the LINQ in parallel such that it tries to use as much processing power system on which it is executing.</a:t>
            </a:r>
          </a:p>
          <a:p>
            <a:pPr lvl="1" algn="just"/>
            <a:endParaRPr lang="en-IN"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7631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marL="457200" lvl="1" indent="0" algn="just">
              <a:buNone/>
            </a:pPr>
            <a:r>
              <a:rPr lang="en-US" sz="1800" b="1" dirty="0">
                <a:latin typeface="Arial" panose="020B0604020202020204" pitchFamily="34" charset="0"/>
                <a:cs typeface="Arial" panose="020B0604020202020204" pitchFamily="34" charset="0"/>
              </a:rPr>
              <a:t>11. TPL (Task Parallel Library) : It is a set of public types and APIs. It allows the developers to be more productive by simplifying the process of adding concurrency and parallelism to </a:t>
            </a:r>
            <a:r>
              <a:rPr lang="en-US" sz="1800" b="1" dirty="0" err="1">
                <a:latin typeface="Arial" panose="020B0604020202020204" pitchFamily="34" charset="0"/>
                <a:cs typeface="Arial" panose="020B0604020202020204" pitchFamily="34" charset="0"/>
              </a:rPr>
              <a:t>.Net</a:t>
            </a:r>
            <a:r>
              <a:rPr lang="en-US" sz="1800" b="1" dirty="0">
                <a:latin typeface="Arial" panose="020B0604020202020204" pitchFamily="34" charset="0"/>
                <a:cs typeface="Arial" panose="020B0604020202020204" pitchFamily="34" charset="0"/>
              </a:rPr>
              <a:t> applications.</a:t>
            </a:r>
          </a:p>
          <a:p>
            <a:pPr marL="457200" lvl="1" indent="0" algn="just">
              <a:buNone/>
            </a:pPr>
            <a:r>
              <a:rPr lang="en-US" sz="1800" b="1" dirty="0">
                <a:latin typeface="Arial" panose="020B0604020202020204" pitchFamily="34" charset="0"/>
                <a:cs typeface="Arial" panose="020B0604020202020204" pitchFamily="34" charset="0"/>
              </a:rPr>
              <a:t>12. .NET API For Store/UWP Apps : In 2012, Microsoft added some APIs for creating UWP(Universal Windows Platform) apps for Windows using C# or VB.</a:t>
            </a:r>
          </a:p>
          <a:p>
            <a:pPr marL="457200" lvl="1" indent="0" algn="just">
              <a:buNone/>
            </a:pPr>
            <a:r>
              <a:rPr lang="en-US" sz="1800" b="1" dirty="0">
                <a:latin typeface="Arial" panose="020B0604020202020204" pitchFamily="34" charset="0"/>
                <a:cs typeface="Arial" panose="020B0604020202020204" pitchFamily="34" charset="0"/>
              </a:rPr>
              <a:t>13. Task-Based Asynchronous Model : It is model used to describe the asynchronous operations and tasks in </a:t>
            </a:r>
            <a:r>
              <a:rPr lang="en-US" sz="1800" b="1" dirty="0" err="1">
                <a:latin typeface="Arial" panose="020B0604020202020204" pitchFamily="34" charset="0"/>
                <a:cs typeface="Arial" panose="020B0604020202020204" pitchFamily="34" charset="0"/>
              </a:rPr>
              <a:t>.Net</a:t>
            </a:r>
            <a:r>
              <a:rPr lang="en-US" sz="1800" b="1" dirty="0">
                <a:latin typeface="Arial" panose="020B0604020202020204" pitchFamily="34" charset="0"/>
                <a:cs typeface="Arial" panose="020B0604020202020204" pitchFamily="34" charset="0"/>
              </a:rPr>
              <a:t> Framework.</a:t>
            </a:r>
          </a:p>
          <a:p>
            <a:pPr marL="457200" lvl="1" indent="0" algn="just">
              <a:buNone/>
            </a:pPr>
            <a:endParaRPr lang="en-US" sz="1800" b="1" dirty="0">
              <a:latin typeface="Arial" panose="020B0604020202020204" pitchFamily="34" charset="0"/>
              <a:cs typeface="Arial" panose="020B0604020202020204" pitchFamily="34" charset="0"/>
            </a:endParaRPr>
          </a:p>
          <a:p>
            <a:pPr marL="457200" lvl="1" indent="0" algn="just">
              <a:buNone/>
            </a:pPr>
            <a:r>
              <a:rPr lang="en-US" sz="1800" b="1" dirty="0">
                <a:latin typeface="Arial" panose="020B0604020202020204" pitchFamily="34" charset="0"/>
                <a:cs typeface="Arial" panose="020B0604020202020204" pitchFamily="34" charset="0"/>
              </a:rPr>
              <a:t>Reference : https://www.geeksforgeeks.org/c-sharp-net-framework-basic-architecture-component-stack/</a:t>
            </a:r>
          </a:p>
          <a:p>
            <a:pPr marL="457200" lvl="1" indent="0" algn="just">
              <a:buNone/>
            </a:pPr>
            <a:endParaRPr lang="en-IN"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8060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dirty="0"/>
              <a:t>The web application architecture describes the interactions between applications, databases, and middleware systems on the web. It ensures that multiple applications work simultaneously. </a:t>
            </a:r>
          </a:p>
          <a:p>
            <a:pPr algn="just"/>
            <a:r>
              <a:rPr lang="en-US" dirty="0"/>
              <a:t>Service Oriented Architecture (SOA)</a:t>
            </a:r>
          </a:p>
          <a:p>
            <a:pPr algn="just"/>
            <a:r>
              <a:rPr lang="en-US" dirty="0"/>
              <a:t>Model View Controller (MVC)</a:t>
            </a:r>
          </a:p>
          <a:p>
            <a:pPr algn="just"/>
            <a:r>
              <a:rPr lang="en-US" dirty="0"/>
              <a:t>Single Page Applications (SPA)</a:t>
            </a:r>
          </a:p>
          <a:p>
            <a:pPr algn="just"/>
            <a:r>
              <a:rPr lang="en-US" dirty="0"/>
              <a:t>Microservices</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06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877956" y="1560582"/>
            <a:ext cx="10515600" cy="4351338"/>
          </a:xfrm>
        </p:spPr>
        <p:txBody>
          <a:bodyPr>
            <a:normAutofit fontScale="92500" lnSpcReduction="20000"/>
          </a:bodyPr>
          <a:lstStyle/>
          <a:p>
            <a:pPr algn="just"/>
            <a:r>
              <a:rPr lang="en-IN" dirty="0"/>
              <a:t>Raghu Prasad – BE, MS</a:t>
            </a:r>
          </a:p>
          <a:p>
            <a:pPr algn="just"/>
            <a:r>
              <a:rPr lang="en-IN" dirty="0"/>
              <a:t>Total of 29 years of experience</a:t>
            </a:r>
          </a:p>
          <a:p>
            <a:pPr algn="just"/>
            <a:r>
              <a:rPr lang="en-IN" dirty="0"/>
              <a:t>7 years as a lecturer in Engineering College</a:t>
            </a:r>
          </a:p>
          <a:p>
            <a:pPr algn="just"/>
            <a:r>
              <a:rPr lang="en-IN"/>
              <a:t>22 </a:t>
            </a:r>
            <a:r>
              <a:rPr lang="en-IN" dirty="0"/>
              <a:t>Years into IT</a:t>
            </a:r>
          </a:p>
          <a:p>
            <a:pPr algn="just"/>
            <a:r>
              <a:rPr lang="en-IN" dirty="0"/>
              <a:t>Worked with companies like CISCO, CSC, ICICI, First Apex – NTT Data</a:t>
            </a:r>
          </a:p>
          <a:p>
            <a:pPr algn="just"/>
            <a:r>
              <a:rPr lang="en-IN" dirty="0"/>
              <a:t>Currently into Corporate training, consultancy and application development</a:t>
            </a:r>
          </a:p>
          <a:p>
            <a:pPr algn="just"/>
            <a:r>
              <a:rPr lang="en-IN" dirty="0"/>
              <a:t>Worked with corporates and public sector</a:t>
            </a:r>
          </a:p>
          <a:p>
            <a:pPr algn="just"/>
            <a:r>
              <a:rPr lang="en-IN" dirty="0"/>
              <a:t>Technologies – Java, Python, </a:t>
            </a:r>
            <a:r>
              <a:rPr lang="en-IN" dirty="0" err="1"/>
              <a:t>C#,.Net</a:t>
            </a:r>
            <a:r>
              <a:rPr lang="en-IN" dirty="0"/>
              <a:t> Framework </a:t>
            </a:r>
            <a:r>
              <a:rPr lang="en-IN" dirty="0" err="1"/>
              <a:t>DataSciences</a:t>
            </a:r>
            <a:r>
              <a:rPr lang="en-IN" dirty="0"/>
              <a:t>, Web Technologies, Java Script technologies (MEAN stack), IOT, Test Automation – Selenium, </a:t>
            </a:r>
            <a:r>
              <a:rPr lang="en-IN" dirty="0" err="1"/>
              <a:t>Jmeter,Block</a:t>
            </a:r>
            <a:r>
              <a:rPr lang="en-IN" dirty="0"/>
              <a:t> Chain</a:t>
            </a:r>
          </a:p>
          <a:p>
            <a:pPr marL="0" indent="0" algn="just">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Service-Oriented Architecture (SOA) </a:t>
            </a:r>
            <a:r>
              <a:rPr lang="en-US" dirty="0"/>
              <a:t>is a style of software design where services are provided to the other components by application components, through a communication protocol over a network. Its principles are independent of vendors and other technologies. In</a:t>
            </a:r>
            <a:r>
              <a:rPr lang="en-US" dirty="0">
                <a:hlinkClick r:id="rId2"/>
              </a:rPr>
              <a:t> </a:t>
            </a:r>
            <a:r>
              <a:rPr lang="en-US" b="1" dirty="0">
                <a:hlinkClick r:id="rId2"/>
              </a:rPr>
              <a:t>service oriented architecture</a:t>
            </a:r>
            <a:r>
              <a:rPr lang="en-US" dirty="0"/>
              <a:t>, a number of services communicate with each other, in one of two ways: through passing data or through two or more services coordinating an activity. This is just one definition of Service-Oriented Architecture.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4253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132371"/>
          </a:xfrm>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US" b="1" i="1" dirty="0"/>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7ABEFBA-F7A7-49AB-99D3-4B7F2C74F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620" y="1544914"/>
            <a:ext cx="10133127" cy="4971870"/>
          </a:xfrm>
          <a:prstGeom prst="rect">
            <a:avLst/>
          </a:prstGeom>
        </p:spPr>
      </p:pic>
    </p:spTree>
    <p:extLst>
      <p:ext uri="{BB962C8B-B14F-4D97-AF65-F5344CB8AC3E}">
        <p14:creationId xmlns:p14="http://schemas.microsoft.com/office/powerpoint/2010/main" val="87541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Characteristics of SOA</a:t>
            </a:r>
          </a:p>
          <a:p>
            <a:pPr algn="just"/>
            <a:r>
              <a:rPr lang="en-US" dirty="0"/>
              <a:t>Business value</a:t>
            </a:r>
          </a:p>
          <a:p>
            <a:pPr algn="just"/>
            <a:r>
              <a:rPr lang="en-US" dirty="0"/>
              <a:t>Strategic goals</a:t>
            </a:r>
          </a:p>
          <a:p>
            <a:pPr algn="just"/>
            <a:r>
              <a:rPr lang="en-US" dirty="0"/>
              <a:t>Intrinsic inter-operability</a:t>
            </a:r>
          </a:p>
          <a:p>
            <a:pPr algn="just"/>
            <a:r>
              <a:rPr lang="en-US" dirty="0"/>
              <a:t>Shared services</a:t>
            </a:r>
          </a:p>
          <a:p>
            <a:pPr algn="just"/>
            <a:r>
              <a:rPr lang="en-US" dirty="0"/>
              <a:t>Flexibility</a:t>
            </a:r>
          </a:p>
          <a:p>
            <a:pPr algn="just"/>
            <a:r>
              <a:rPr lang="en-US" dirty="0"/>
              <a:t>Evolutionary refinement</a:t>
            </a:r>
          </a:p>
          <a:p>
            <a:pPr algn="just"/>
            <a:endParaRPr lang="en-US" b="1" i="1"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0422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Implementing SOA</a:t>
            </a:r>
          </a:p>
          <a:p>
            <a:pPr algn="just"/>
            <a:r>
              <a:rPr lang="en-US" dirty="0"/>
              <a:t>Simple Object Accessing Protocol (SOAP)</a:t>
            </a:r>
          </a:p>
          <a:p>
            <a:pPr algn="just"/>
            <a:r>
              <a:rPr lang="en-US" dirty="0"/>
              <a:t>In a nutshell, SOAP “is a messaging protocol specification for exchanging structured information in the implementation of web services in computer networks.</a:t>
            </a:r>
          </a:p>
          <a:p>
            <a:pPr algn="just"/>
            <a:r>
              <a:rPr lang="en-US" dirty="0"/>
              <a:t>Representational State Transfer (REST)</a:t>
            </a:r>
          </a:p>
          <a:p>
            <a:pPr algn="just"/>
            <a:r>
              <a:rPr lang="en-US" dirty="0"/>
              <a:t>It means when a RESTful API is called, the server will </a:t>
            </a:r>
            <a:r>
              <a:rPr lang="en-US" i="1" dirty="0"/>
              <a:t>transfer</a:t>
            </a:r>
            <a:r>
              <a:rPr lang="en-US" dirty="0"/>
              <a:t> to the client a </a:t>
            </a:r>
            <a:r>
              <a:rPr lang="en-US" i="1" dirty="0"/>
              <a:t>representation</a:t>
            </a:r>
            <a:r>
              <a:rPr lang="en-US" dirty="0"/>
              <a:t> of the </a:t>
            </a:r>
            <a:r>
              <a:rPr lang="en-US" i="1" dirty="0"/>
              <a:t>state</a:t>
            </a:r>
            <a:r>
              <a:rPr lang="en-US" dirty="0"/>
              <a:t> of the requested resource.</a:t>
            </a:r>
          </a:p>
          <a:p>
            <a:pPr algn="just"/>
            <a:endParaRPr lang="en-US" b="1" i="1"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9204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MVC</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20F8820-43F6-414E-94E0-234D51AFD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2" y="1666599"/>
            <a:ext cx="10515600" cy="4584602"/>
          </a:xfrm>
          <a:prstGeom prst="rect">
            <a:avLst/>
          </a:prstGeom>
        </p:spPr>
      </p:pic>
    </p:spTree>
    <p:extLst>
      <p:ext uri="{BB962C8B-B14F-4D97-AF65-F5344CB8AC3E}">
        <p14:creationId xmlns:p14="http://schemas.microsoft.com/office/powerpoint/2010/main" val="3045741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MVC</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64705" y="1640095"/>
            <a:ext cx="10515600" cy="4351338"/>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dirty="0"/>
              <a:t>MVC – Advantages</a:t>
            </a:r>
          </a:p>
          <a:p>
            <a:pPr algn="just"/>
            <a:r>
              <a:rPr lang="en-US" sz="2400" dirty="0"/>
              <a:t>Multiple developers can work with the three layers (Model, View, and Controller) simultaneously</a:t>
            </a:r>
          </a:p>
          <a:p>
            <a:pPr algn="just"/>
            <a:r>
              <a:rPr lang="en-US" sz="2400" dirty="0"/>
              <a:t>Offers improved </a:t>
            </a:r>
            <a:r>
              <a:rPr lang="en-US" sz="2400" i="1" dirty="0"/>
              <a:t>scalability</a:t>
            </a:r>
            <a:r>
              <a:rPr lang="en-US" sz="2400" dirty="0"/>
              <a:t>, that supplements the ability of the application to grow</a:t>
            </a:r>
          </a:p>
          <a:p>
            <a:pPr algn="just"/>
            <a:r>
              <a:rPr lang="en-US" sz="2400" dirty="0"/>
              <a:t>As components have a low dependency on each other, they are easy to maintain</a:t>
            </a:r>
          </a:p>
          <a:p>
            <a:pPr algn="just"/>
            <a:r>
              <a:rPr lang="en-US" sz="2400" dirty="0"/>
              <a:t>A model can be reused by multiple views which provides reusability of code</a:t>
            </a:r>
          </a:p>
          <a:p>
            <a:pPr algn="just"/>
            <a:r>
              <a:rPr lang="en-US" sz="2400" dirty="0"/>
              <a:t>Adoption of MVC makes an application more expressive and easy to understand</a:t>
            </a:r>
          </a:p>
          <a:p>
            <a:pPr algn="just"/>
            <a:r>
              <a:rPr lang="en-US" sz="2400" dirty="0"/>
              <a:t>Extending and testing of the application becomes easy</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355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SPA’s</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64704" y="1600337"/>
            <a:ext cx="10515600" cy="4734201"/>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sz="2400" b="1" dirty="0"/>
              <a:t>Single-Page Applications (SPAs) – </a:t>
            </a:r>
            <a:r>
              <a:rPr lang="en-US" sz="2400" dirty="0"/>
              <a:t>Instead of loading completely new pages from the server each time for a user action, single page web applications allows for a dynamic interaction by means of providing updated content to the current page.</a:t>
            </a:r>
          </a:p>
          <a:p>
            <a:pPr algn="just"/>
            <a:br>
              <a:rPr lang="en-US" sz="2400" b="1" dirty="0"/>
            </a:br>
            <a:r>
              <a:rPr lang="en-US" sz="2400" dirty="0"/>
              <a:t>AJAX, a concise form of Asynchronous JavaScript and XML, is the foundation for enabling page communications and hence, making SPAs a reality. Because single-page applications prevent interruptions in user experience, they, in a way, resemble traditional desktop applications.</a:t>
            </a:r>
          </a:p>
          <a:p>
            <a:pPr algn="just"/>
            <a:br>
              <a:rPr lang="en-US" sz="2400" dirty="0"/>
            </a:br>
            <a:r>
              <a:rPr lang="en-US" sz="2400" dirty="0"/>
              <a:t>SPAs are designed in a way so that they request for most necessary content and information elements. This leads to the procurement of an intuitive as well as interactive user experience.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8932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SPA’s</a:t>
            </a:r>
          </a:p>
        </p:txBody>
      </p:sp>
      <p:pic>
        <p:nvPicPr>
          <p:cNvPr id="5" name="Content Placeholder 4">
            <a:extLst>
              <a:ext uri="{FF2B5EF4-FFF2-40B4-BE49-F238E27FC236}">
                <a16:creationId xmlns:a16="http://schemas.microsoft.com/office/drawing/2014/main" id="{F7B53A9D-0718-4188-BE0B-10163DD4A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620" y="1825625"/>
            <a:ext cx="9832156" cy="4351338"/>
          </a:xfrm>
        </p:spPr>
      </p:pic>
    </p:spTree>
    <p:extLst>
      <p:ext uri="{BB962C8B-B14F-4D97-AF65-F5344CB8AC3E}">
        <p14:creationId xmlns:p14="http://schemas.microsoft.com/office/powerpoint/2010/main" val="2493163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sp>
        <p:nvSpPr>
          <p:cNvPr id="4" name="Content Placeholder 3">
            <a:extLst>
              <a:ext uri="{FF2B5EF4-FFF2-40B4-BE49-F238E27FC236}">
                <a16:creationId xmlns:a16="http://schemas.microsoft.com/office/drawing/2014/main" id="{38358E39-FB36-4800-8F88-ECEF06D4973E}"/>
              </a:ext>
            </a:extLst>
          </p:cNvPr>
          <p:cNvSpPr>
            <a:spLocks noGrp="1"/>
          </p:cNvSpPr>
          <p:nvPr>
            <p:ph idx="1"/>
          </p:nvPr>
        </p:nvSpPr>
        <p:spPr/>
        <p:txBody>
          <a:bodyPr/>
          <a:lstStyle/>
          <a:p>
            <a:pPr algn="just"/>
            <a:r>
              <a:rPr lang="en-US" b="1" dirty="0"/>
              <a:t>Microservices – </a:t>
            </a:r>
            <a:r>
              <a:rPr lang="en-US" dirty="0"/>
              <a:t>These are small and lightweight services that execute a single functionality. The Microservices Architecture framework has a number of advantages that allows developers to not only enhance productivity but also speed up the entire deployment process.</a:t>
            </a:r>
            <a:br>
              <a:rPr lang="en-US" dirty="0"/>
            </a:br>
            <a:r>
              <a:rPr lang="en-US" dirty="0"/>
              <a:t>The components making up an application build using the Microservices Architecture aren’t directly dependent on each other. As such, they don’t necessitate to be built using the same programming language.</a:t>
            </a:r>
            <a:br>
              <a:rPr lang="en-US" dirty="0"/>
            </a:br>
            <a:r>
              <a:rPr lang="en-US" dirty="0"/>
              <a:t>Hence, developers working with the Microservices Architecture are free to pick up a technology stack of choice. It makes developing the application simpler and quicker.</a:t>
            </a:r>
          </a:p>
        </p:txBody>
      </p:sp>
    </p:spTree>
    <p:extLst>
      <p:ext uri="{BB962C8B-B14F-4D97-AF65-F5344CB8AC3E}">
        <p14:creationId xmlns:p14="http://schemas.microsoft.com/office/powerpoint/2010/main" val="1866522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pic>
        <p:nvPicPr>
          <p:cNvPr id="5" name="Content Placeholder 4">
            <a:extLst>
              <a:ext uri="{FF2B5EF4-FFF2-40B4-BE49-F238E27FC236}">
                <a16:creationId xmlns:a16="http://schemas.microsoft.com/office/drawing/2014/main" id="{F0124D32-1C42-4244-98AA-9522AC0C2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470" y="1795013"/>
            <a:ext cx="8964890" cy="4200525"/>
          </a:xfrm>
        </p:spPr>
      </p:pic>
    </p:spTree>
    <p:extLst>
      <p:ext uri="{BB962C8B-B14F-4D97-AF65-F5344CB8AC3E}">
        <p14:creationId xmlns:p14="http://schemas.microsoft.com/office/powerpoint/2010/main" val="47944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pPr algn="just"/>
            <a:r>
              <a:rPr lang="en-IN" dirty="0"/>
              <a:t>Introduction to FULLSTACK Web Application Development</a:t>
            </a:r>
          </a:p>
          <a:p>
            <a:pPr algn="just"/>
            <a:r>
              <a:rPr lang="en-IN" dirty="0"/>
              <a:t>Technologies related to FULLSTACK web application</a:t>
            </a:r>
          </a:p>
          <a:p>
            <a:pPr algn="just"/>
            <a:r>
              <a:rPr lang="en-IN" dirty="0" err="1"/>
              <a:t>C#,.Net</a:t>
            </a:r>
            <a:endParaRPr lang="en-IN" dirty="0"/>
          </a:p>
          <a:p>
            <a:pPr algn="just"/>
            <a:r>
              <a:rPr lang="en-IN" dirty="0"/>
              <a:t>Web application architecture</a:t>
            </a:r>
          </a:p>
          <a:p>
            <a:pPr algn="just"/>
            <a:endParaRPr lang="en-IN" dirty="0"/>
          </a:p>
          <a:p>
            <a:pPr algn="just"/>
            <a:endParaRPr lang="en-IN" dirty="0"/>
          </a:p>
        </p:txBody>
      </p:sp>
    </p:spTree>
    <p:extLst>
      <p:ext uri="{BB962C8B-B14F-4D97-AF65-F5344CB8AC3E}">
        <p14:creationId xmlns:p14="http://schemas.microsoft.com/office/powerpoint/2010/main" val="375499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sp>
        <p:nvSpPr>
          <p:cNvPr id="4" name="Content Placeholder 3">
            <a:extLst>
              <a:ext uri="{FF2B5EF4-FFF2-40B4-BE49-F238E27FC236}">
                <a16:creationId xmlns:a16="http://schemas.microsoft.com/office/drawing/2014/main" id="{6B385C90-EC72-4B25-9E05-68E6A3426E8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4AA689D-DD1C-4BB4-9A5C-C4DA23E15A7E}"/>
              </a:ext>
            </a:extLst>
          </p:cNvPr>
          <p:cNvPicPr>
            <a:picLocks noChangeAspect="1"/>
          </p:cNvPicPr>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3069257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325563"/>
          </a:xfrm>
        </p:spPr>
        <p:txBody>
          <a:bodyPr/>
          <a:lstStyle/>
          <a:p>
            <a:r>
              <a:rPr lang="en-IN" dirty="0"/>
              <a:t>Q&amp;A Session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11696" y="2138116"/>
            <a:ext cx="10515600" cy="3164204"/>
          </a:xfrm>
        </p:spPr>
        <p:txBody>
          <a:bodyPr>
            <a:noAutofit/>
          </a:bodyPr>
          <a:lstStyle/>
          <a:p>
            <a:pPr algn="ct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Thanks</a:t>
            </a:r>
          </a:p>
          <a:p>
            <a:pPr algn="ct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91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Objectives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r>
              <a:rPr lang="en-IN" dirty="0"/>
              <a:t>Learn and explore FULLSTACK application development using Java and Angular</a:t>
            </a:r>
          </a:p>
          <a:p>
            <a:r>
              <a:rPr lang="en-IN" dirty="0"/>
              <a:t>Learn by coding</a:t>
            </a:r>
          </a:p>
          <a:p>
            <a:r>
              <a:rPr lang="en-IN" dirty="0"/>
              <a:t>Develop end to end module of a full Web Application Development</a:t>
            </a:r>
          </a:p>
          <a:p>
            <a:r>
              <a:rPr lang="en-IN" dirty="0"/>
              <a:t>Develop web application using agile process</a:t>
            </a:r>
          </a:p>
        </p:txBody>
      </p:sp>
    </p:spTree>
    <p:extLst>
      <p:ext uri="{BB962C8B-B14F-4D97-AF65-F5344CB8AC3E}">
        <p14:creationId xmlns:p14="http://schemas.microsoft.com/office/powerpoint/2010/main" val="389349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Web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pPr algn="just"/>
            <a:r>
              <a:rPr lang="en-US" b="1" dirty="0"/>
              <a:t>Full stack developer Simile</a:t>
            </a:r>
          </a:p>
          <a:p>
            <a:pPr algn="just"/>
            <a:r>
              <a:rPr lang="en-US" b="1" dirty="0"/>
              <a:t>Defining, describing, and drawing you a picture…</a:t>
            </a:r>
            <a:endParaRPr lang="en-US" dirty="0"/>
          </a:p>
          <a:p>
            <a:pPr algn="just"/>
            <a:r>
              <a:rPr lang="en-US" dirty="0"/>
              <a:t>I’m going to use the most popular example to define a full-stack developer. If there’s one person who wore many hats in his lifetime, it’s </a:t>
            </a:r>
            <a:r>
              <a:rPr lang="en-US" dirty="0">
                <a:hlinkClick r:id="rId2"/>
              </a:rPr>
              <a:t>Leonardo Da Vinci</a:t>
            </a:r>
            <a:r>
              <a:rPr lang="en-US" dirty="0"/>
              <a:t>. He was a painter,  scientist, mathematician, cartographer, geologist, astronomer, historian, musician, and sculptor. People believe that diverse experiences fed into his creative genius, making him a nonpareil innovator.</a:t>
            </a:r>
          </a:p>
          <a:p>
            <a:pPr algn="just"/>
            <a:r>
              <a:rPr lang="en-US" dirty="0"/>
              <a:t>If this extraordinary Renaissance man was a programmer today, he would be what we call a “full-stack” developer. Murky picture becoming a little clearer, I hope.</a:t>
            </a: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26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Web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1" dirty="0"/>
              <a:t>Full stack development:</a:t>
            </a:r>
            <a:r>
              <a:rPr lang="en-US" dirty="0"/>
              <a:t> It refers to the development of both </a:t>
            </a:r>
            <a:r>
              <a:rPr lang="en-US" b="1" dirty="0"/>
              <a:t>front end</a:t>
            </a:r>
            <a:r>
              <a:rPr lang="en-US" dirty="0"/>
              <a:t>(client side) and </a:t>
            </a:r>
            <a:r>
              <a:rPr lang="en-US" b="1" dirty="0"/>
              <a:t>back end</a:t>
            </a:r>
            <a:r>
              <a:rPr lang="en-US" dirty="0"/>
              <a:t>(server side) portions of web application.</a:t>
            </a:r>
          </a:p>
          <a:p>
            <a:pPr algn="just"/>
            <a:r>
              <a:rPr lang="en-US" b="1" dirty="0"/>
              <a:t>Full stack web Developers:</a:t>
            </a:r>
            <a:r>
              <a:rPr lang="en-US" dirty="0"/>
              <a:t> Full stack web developers have the ability to design complete web application and websites. They work on the frontend, backend, database and debugging of web application or websites.</a:t>
            </a: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82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463826" y="365125"/>
            <a:ext cx="11370366" cy="1325563"/>
          </a:xfrm>
        </p:spPr>
        <p:txBody>
          <a:bodyPr/>
          <a:lstStyle/>
          <a:p>
            <a:r>
              <a:rPr lang="en-IN" dirty="0"/>
              <a:t>Technologies related to FULLSTACK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639417" y="1534077"/>
            <a:ext cx="10515600" cy="4932984"/>
          </a:xfrm>
        </p:spPr>
        <p:txBody>
          <a:bodyPr>
            <a:noAutofit/>
          </a:bodyPr>
          <a:lstStyle/>
          <a:p>
            <a:pPr algn="just"/>
            <a:r>
              <a:rPr lang="en-US" b="1" dirty="0"/>
              <a:t>Front end:</a:t>
            </a:r>
            <a:r>
              <a:rPr lang="en-US" dirty="0"/>
              <a:t> It is the visible part of website or web application which is responsible for user experience. The user directly interacts with the front end portion of the web application or website.</a:t>
            </a:r>
          </a:p>
          <a:p>
            <a:pPr lvl="1" algn="just"/>
            <a:r>
              <a:rPr lang="en-US" b="1" dirty="0"/>
              <a:t>Languages – HTML/CSS/Java Script/AJAX</a:t>
            </a:r>
          </a:p>
          <a:p>
            <a:pPr lvl="1" algn="just"/>
            <a:r>
              <a:rPr lang="en-US" b="1" dirty="0"/>
              <a:t>Frameworks and Libraries – Angular, React, Bootstrap, </a:t>
            </a:r>
            <a:r>
              <a:rPr lang="en-US" b="1" dirty="0" err="1"/>
              <a:t>Jquery</a:t>
            </a:r>
            <a:r>
              <a:rPr lang="en-US" b="1" dirty="0"/>
              <a:t>, </a:t>
            </a:r>
            <a:r>
              <a:rPr lang="en-US" b="1" dirty="0" err="1"/>
              <a:t>SAAS,.Net</a:t>
            </a:r>
            <a:endParaRPr lang="en-US" b="1" dirty="0"/>
          </a:p>
          <a:p>
            <a:pPr algn="just"/>
            <a:r>
              <a:rPr lang="en-US" b="1" dirty="0"/>
              <a:t>Back end:</a:t>
            </a:r>
            <a:r>
              <a:rPr lang="en-US" dirty="0"/>
              <a:t> It refers to the server-side development of web application or website with a primary focus on how the website works. It is responsible for managing the database through queries and APIs by client-side commands</a:t>
            </a:r>
          </a:p>
          <a:p>
            <a:pPr lvl="1" algn="just"/>
            <a:r>
              <a:rPr lang="en-US" b="1" dirty="0"/>
              <a:t>Languages – PHP/C++/Java/Python/JavaScript-Node.js/C#</a:t>
            </a:r>
          </a:p>
          <a:p>
            <a:pPr lvl="1" algn="just"/>
            <a:r>
              <a:rPr lang="en-US" b="1" dirty="0"/>
              <a:t>Frameworks and Libraries – Express, Django, Rails, Laravel, </a:t>
            </a:r>
            <a:r>
              <a:rPr lang="en-US" b="1" dirty="0" err="1"/>
              <a:t>Spring,.Net</a:t>
            </a:r>
            <a:endParaRPr lang="en-US" b="1" dirty="0"/>
          </a:p>
          <a:p>
            <a:pPr lvl="1" algn="just"/>
            <a:r>
              <a:rPr lang="en-US" b="1" dirty="0"/>
              <a:t>Database – Oracle, MySQL, MongoDB, MSSQL, </a:t>
            </a:r>
            <a:r>
              <a:rPr lang="en-US" b="1" dirty="0" err="1"/>
              <a:t>PostgreSQL,MS</a:t>
            </a:r>
            <a:r>
              <a:rPr lang="en-US" b="1" dirty="0"/>
              <a:t>-SQL</a:t>
            </a:r>
          </a:p>
          <a:p>
            <a:pPr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576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622851" y="365125"/>
            <a:ext cx="11224592" cy="1325563"/>
          </a:xfrm>
        </p:spPr>
        <p:txBody>
          <a:bodyPr/>
          <a:lstStyle/>
          <a:p>
            <a:r>
              <a:rPr lang="en-IN" dirty="0"/>
              <a:t>Technologies related to FULLSTACK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904461" y="1799121"/>
            <a:ext cx="10515600" cy="4351338"/>
          </a:xfrm>
        </p:spPr>
        <p:txBody>
          <a:bodyPr>
            <a:noAutofit/>
          </a:bodyPr>
          <a:lstStyle/>
          <a:p>
            <a:pPr algn="just"/>
            <a:r>
              <a:rPr lang="en-US" sz="2000" b="1" dirty="0"/>
              <a:t>Popular Stacks</a:t>
            </a:r>
          </a:p>
          <a:p>
            <a:pPr lvl="1" algn="just"/>
            <a:r>
              <a:rPr lang="en-US" sz="2000" b="1" dirty="0"/>
              <a:t>MEAN (Mongo, Express, Angular, Node)</a:t>
            </a:r>
          </a:p>
          <a:p>
            <a:pPr lvl="1" algn="just"/>
            <a:r>
              <a:rPr lang="en-US" sz="2000" b="1" dirty="0"/>
              <a:t>MERN (Mongo, Express, React, Node)</a:t>
            </a:r>
          </a:p>
          <a:p>
            <a:pPr lvl="1" algn="just"/>
            <a:r>
              <a:rPr lang="en-US" sz="2000" b="1" dirty="0"/>
              <a:t>Django (Django, </a:t>
            </a:r>
            <a:r>
              <a:rPr lang="en-US" sz="2000" b="1" dirty="0" err="1"/>
              <a:t>Python,MySQL</a:t>
            </a:r>
            <a:r>
              <a:rPr lang="en-US" sz="2000" b="1" dirty="0"/>
              <a:t>)</a:t>
            </a:r>
          </a:p>
          <a:p>
            <a:pPr lvl="1" algn="just"/>
            <a:r>
              <a:rPr lang="en-US" sz="2000" b="1" dirty="0"/>
              <a:t>Rails or Ruby on Rails (Ruby, </a:t>
            </a:r>
            <a:r>
              <a:rPr lang="en-US" sz="2000" b="1" dirty="0" err="1"/>
              <a:t>PHP,MySQL</a:t>
            </a:r>
            <a:r>
              <a:rPr lang="en-US" sz="2000" b="1" dirty="0"/>
              <a:t>)</a:t>
            </a:r>
          </a:p>
          <a:p>
            <a:pPr lvl="1" algn="just"/>
            <a:r>
              <a:rPr lang="en-US" sz="2000" b="1" dirty="0"/>
              <a:t>LAMP (Linux, Apache, MySQL, PHP)</a:t>
            </a:r>
          </a:p>
          <a:p>
            <a:pPr lvl="1" algn="just"/>
            <a:r>
              <a:rPr lang="en-US" sz="2000" b="1" dirty="0" err="1"/>
              <a:t>.Net</a:t>
            </a:r>
            <a:r>
              <a:rPr lang="en-US" sz="2000" b="1" dirty="0"/>
              <a:t> (C#,MS-SQL)</a:t>
            </a:r>
          </a:p>
          <a:p>
            <a:pPr marL="228600" lvl="1" algn="just">
              <a:spcBef>
                <a:spcPts val="1000"/>
              </a:spcBef>
            </a:pPr>
            <a:r>
              <a:rPr lang="en-US" sz="2000" b="1" dirty="0"/>
              <a:t>Hybrid Stacks</a:t>
            </a:r>
          </a:p>
          <a:p>
            <a:pPr marL="685800" lvl="2" algn="just">
              <a:spcBef>
                <a:spcPts val="1000"/>
              </a:spcBef>
            </a:pPr>
            <a:r>
              <a:rPr lang="en-US" b="1" dirty="0"/>
              <a:t>Angular, </a:t>
            </a:r>
            <a:r>
              <a:rPr lang="en-US" b="1" dirty="0" err="1"/>
              <a:t>Java,Spring</a:t>
            </a:r>
            <a:endParaRPr lang="en-US" b="1" dirty="0"/>
          </a:p>
          <a:p>
            <a:pPr marL="685800" lvl="2" algn="just">
              <a:spcBef>
                <a:spcPts val="1000"/>
              </a:spcBef>
            </a:pPr>
            <a:r>
              <a:rPr lang="en-US" b="1" dirty="0"/>
              <a:t>React, </a:t>
            </a:r>
            <a:r>
              <a:rPr lang="en-US" b="1" dirty="0" err="1"/>
              <a:t>Java,Spring</a:t>
            </a:r>
            <a:endParaRPr lang="en-US" b="1" dirty="0"/>
          </a:p>
          <a:p>
            <a:pPr marL="685800" lvl="2" algn="just">
              <a:spcBef>
                <a:spcPts val="1000"/>
              </a:spcBef>
            </a:pPr>
            <a:r>
              <a:rPr lang="en-US" b="1" dirty="0"/>
              <a:t>Angular, </a:t>
            </a:r>
            <a:r>
              <a:rPr lang="en-US" b="1" dirty="0" err="1"/>
              <a:t>Python,Django</a:t>
            </a:r>
            <a:endParaRPr lang="en-US" b="1" dirty="0"/>
          </a:p>
          <a:p>
            <a:pPr marL="685800" lvl="2" algn="just">
              <a:spcBef>
                <a:spcPts val="1000"/>
              </a:spcBef>
            </a:pPr>
            <a:r>
              <a:rPr lang="en-US" b="1" dirty="0"/>
              <a:t>Angular/</a:t>
            </a:r>
            <a:r>
              <a:rPr lang="en-US" b="1" dirty="0" err="1"/>
              <a:t>React,.Net</a:t>
            </a:r>
            <a:r>
              <a:rPr lang="en-US" b="1" dirty="0"/>
              <a:t> </a:t>
            </a:r>
            <a:r>
              <a:rPr lang="en-US" b="1" dirty="0" err="1"/>
              <a:t>WebAPI</a:t>
            </a:r>
            <a:endParaRPr lang="en-US" b="1" dirty="0"/>
          </a:p>
          <a:p>
            <a:pPr lvl="1" algn="just"/>
            <a:endParaRPr lang="en-US" b="1" dirty="0"/>
          </a:p>
          <a:p>
            <a:pPr lvl="1" algn="just"/>
            <a:endParaRPr lang="en-US" b="1" dirty="0"/>
          </a:p>
          <a:p>
            <a:pPr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025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Tips to choose Web Tech Stack</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1" dirty="0"/>
              <a:t>Define project requirement – both functional and non functional requirement</a:t>
            </a:r>
          </a:p>
          <a:p>
            <a:pPr algn="just"/>
            <a:r>
              <a:rPr lang="en-US" b="1" dirty="0"/>
              <a:t>Non functional </a:t>
            </a:r>
          </a:p>
          <a:p>
            <a:pPr lvl="1" algn="just"/>
            <a:r>
              <a:rPr lang="en-US" b="1" dirty="0"/>
              <a:t>Scalability</a:t>
            </a:r>
          </a:p>
          <a:p>
            <a:pPr lvl="1" algn="just"/>
            <a:r>
              <a:rPr lang="en-US" b="1" dirty="0"/>
              <a:t>Availability</a:t>
            </a:r>
          </a:p>
          <a:p>
            <a:pPr lvl="1" algn="just"/>
            <a:r>
              <a:rPr lang="en-US" b="1" dirty="0"/>
              <a:t>Security</a:t>
            </a:r>
          </a:p>
          <a:p>
            <a:pPr lvl="1" algn="just"/>
            <a:r>
              <a:rPr lang="en-US" b="1" dirty="0"/>
              <a:t>Maintainability</a:t>
            </a:r>
          </a:p>
          <a:p>
            <a:pPr algn="just"/>
            <a:r>
              <a:rPr lang="en-US" b="1" dirty="0"/>
              <a:t>Development time</a:t>
            </a:r>
          </a:p>
          <a:p>
            <a:pPr algn="just"/>
            <a:r>
              <a:rPr lang="en-US" b="1" dirty="0"/>
              <a:t>Development cost</a:t>
            </a:r>
          </a:p>
        </p:txBody>
      </p:sp>
    </p:spTree>
    <p:extLst>
      <p:ext uri="{BB962C8B-B14F-4D97-AF65-F5344CB8AC3E}">
        <p14:creationId xmlns:p14="http://schemas.microsoft.com/office/powerpoint/2010/main" val="3016315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11619</TotalTime>
  <Words>2293</Words>
  <Application>Microsoft Office PowerPoint</Application>
  <PresentationFormat>Widescreen</PresentationFormat>
  <Paragraphs>163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FULLSTACK Web Application Development using  C#,.Net ,MVC</vt:lpstr>
      <vt:lpstr>Introduction</vt:lpstr>
      <vt:lpstr>Course Outline</vt:lpstr>
      <vt:lpstr>Course Objectives</vt:lpstr>
      <vt:lpstr>FULLSTACK Web Application Development</vt:lpstr>
      <vt:lpstr>FULLSTACK Web Application Development</vt:lpstr>
      <vt:lpstr>Technologies related to FULLSTACK development</vt:lpstr>
      <vt:lpstr>Technologies related to FULLSTACK development</vt:lpstr>
      <vt:lpstr>Tips to choose Web Tech Stack</vt:lpstr>
      <vt:lpstr>FullStack Developer</vt:lpstr>
      <vt:lpstr>Key skills of a FullStack Developer</vt:lpstr>
      <vt:lpstr>.Net</vt:lpstr>
      <vt:lpstr>Basic Architecture and Component Stack of .NET Framework </vt:lpstr>
      <vt:lpstr>Basic Architecture and Component Stack of .NET Framework </vt:lpstr>
      <vt:lpstr>Basic Architecture and Component Stack of .NET Framework </vt:lpstr>
      <vt:lpstr>Basic Architecture and Component Stack of .NET Framework </vt:lpstr>
      <vt:lpstr>Basic Architecture and Component Stack of .NET Framework </vt:lpstr>
      <vt:lpstr>Basic Architecture and Component Stack of .NET Framework </vt:lpstr>
      <vt:lpstr>Web Application Architecture</vt:lpstr>
      <vt:lpstr>Web Application Architecture – SOA</vt:lpstr>
      <vt:lpstr>Web Application Architecture – SOA</vt:lpstr>
      <vt:lpstr>Web Application Architecture – SOA</vt:lpstr>
      <vt:lpstr>Web Application Architecture – SOA</vt:lpstr>
      <vt:lpstr>Web Application Architecture - MVC</vt:lpstr>
      <vt:lpstr>Web Application Architecture - MVC</vt:lpstr>
      <vt:lpstr>Web Application Architecture – SPA’s</vt:lpstr>
      <vt:lpstr>Web Application Architecture – SPA’s</vt:lpstr>
      <vt:lpstr>Web Application Architecture – Microservices</vt:lpstr>
      <vt:lpstr>Web Application Architecture – Microservices</vt:lpstr>
      <vt:lpstr>Web Application Architecture – Microservices</vt:lpstr>
      <vt:lpstr>Q&amp;A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 konandur</cp:lastModifiedBy>
  <cp:revision>852</cp:revision>
  <dcterms:created xsi:type="dcterms:W3CDTF">2018-01-28T06:02:15Z</dcterms:created>
  <dcterms:modified xsi:type="dcterms:W3CDTF">2023-04-06T05:02:42Z</dcterms:modified>
</cp:coreProperties>
</file>