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6"/>
  </p:notesMasterIdLst>
  <p:handoutMasterIdLst>
    <p:handoutMasterId r:id="rId37"/>
  </p:handoutMasterIdLst>
  <p:sldIdLst>
    <p:sldId id="256" r:id="rId2"/>
    <p:sldId id="281" r:id="rId3"/>
    <p:sldId id="257"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91" r:id="rId18"/>
    <p:sldId id="392" r:id="rId19"/>
    <p:sldId id="376" r:id="rId20"/>
    <p:sldId id="377" r:id="rId21"/>
    <p:sldId id="378" r:id="rId22"/>
    <p:sldId id="379" r:id="rId23"/>
    <p:sldId id="380" r:id="rId24"/>
    <p:sldId id="381" r:id="rId25"/>
    <p:sldId id="389" r:id="rId26"/>
    <p:sldId id="390" r:id="rId27"/>
    <p:sldId id="382" r:id="rId28"/>
    <p:sldId id="383" r:id="rId29"/>
    <p:sldId id="384" r:id="rId30"/>
    <p:sldId id="385" r:id="rId31"/>
    <p:sldId id="386" r:id="rId32"/>
    <p:sldId id="387" r:id="rId33"/>
    <p:sldId id="388" r:id="rId34"/>
    <p:sldId id="34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7" autoAdjust="0"/>
    <p:restoredTop sz="89962" autoAdjust="0"/>
  </p:normalViewPr>
  <p:slideViewPr>
    <p:cSldViewPr snapToGrid="0">
      <p:cViewPr varScale="1">
        <p:scale>
          <a:sx n="60" d="100"/>
          <a:sy n="60" d="100"/>
        </p:scale>
        <p:origin x="79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pPr/>
              <a:t>02-09-2022</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pPr/>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pPr/>
              <a:t>02-09-2022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pPr/>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skill up-skill re-skill</a:t>
            </a:r>
          </a:p>
        </p:txBody>
      </p:sp>
      <p:sp>
        <p:nvSpPr>
          <p:cNvPr id="5" name="Slide Number Placeholder 4"/>
          <p:cNvSpPr>
            <a:spLocks noGrp="1"/>
          </p:cNvSpPr>
          <p:nvPr>
            <p:ph type="sldNum" sz="quarter" idx="5"/>
          </p:nvPr>
        </p:nvSpPr>
        <p:spPr/>
        <p:txBody>
          <a:bodyPr/>
          <a:lstStyle/>
          <a:p>
            <a:fld id="{EEE57952-1A80-46FA-8548-9774038396A1}" type="slidenum">
              <a:rPr lang="en-IN" smtClean="0"/>
              <a:pPr/>
              <a:t>2</a:t>
            </a:fld>
            <a:endParaRPr lang="en-IN"/>
          </a:p>
        </p:txBody>
      </p:sp>
    </p:spTree>
    <p:extLst>
      <p:ext uri="{BB962C8B-B14F-4D97-AF65-F5344CB8AC3E}">
        <p14:creationId xmlns:p14="http://schemas.microsoft.com/office/powerpoint/2010/main" val="279269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pPr/>
              <a:t>02-09-2022</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pPr/>
              <a:t>02-09-2022</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pPr/>
              <a:t>02-09-2022</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pPr/>
              <a:t>02-09-2022</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pPr/>
              <a:t>02-09-2022</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pPr/>
              <a:t>02-09-2022</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pPr/>
              <a:t>02-09-2022</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pPr/>
              <a:t>02-09-2022</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pPr/>
              <a:t>02-09-2022</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pPr/>
              <a:t>02-09-2022</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pPr/>
              <a:t>02-09-2022</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pPr/>
              <a:t>02-09-2022</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pPr/>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tnet.microsoft.com/en-us/download/dotnet/thank-you/sdk-3.1.416-windows-x64-installer" TargetMode="External"/><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java/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java/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asp.n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1574"/>
            <a:ext cx="9144000" cy="935575"/>
          </a:xfrm>
        </p:spPr>
        <p:txBody>
          <a:bodyPr>
            <a:normAutofit/>
          </a:bodyPr>
          <a:lstStyle/>
          <a:p>
            <a:r>
              <a:rPr lang="en-IN" sz="4800" dirty="0">
                <a:latin typeface="Arial" panose="020B0604020202020204" pitchFamily="34" charset="0"/>
                <a:cs typeface="Arial" panose="020B0604020202020204" pitchFamily="34" charset="0"/>
              </a:rPr>
              <a:t>Introduction to C#</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SME</a:t>
            </a:r>
          </a:p>
          <a:p>
            <a:endParaRPr lang="en-IN"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Future of 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10</a:t>
            </a:fld>
            <a:endParaRPr lang="en-IN"/>
          </a:p>
        </p:txBody>
      </p:sp>
      <p:pic>
        <p:nvPicPr>
          <p:cNvPr id="1026" name="Picture 2">
            <a:extLst>
              <a:ext uri="{FF2B5EF4-FFF2-40B4-BE49-F238E27FC236}">
                <a16:creationId xmlns:a16="http://schemas.microsoft.com/office/drawing/2014/main" id="{E5784BE8-9D94-47A2-A47B-079AEFDC1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1573160"/>
            <a:ext cx="8701548" cy="4919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 Environment Setup</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marL="0" marR="0" indent="0" algn="ctr">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Reference Video : </a:t>
            </a:r>
            <a:r>
              <a:rPr lang="en-US"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https://www.youtube.com/watch?v=Y7GMBmd1EAk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Step 1 : </a:t>
            </a:r>
            <a:r>
              <a:rPr lang="en-US" sz="1800" dirty="0">
                <a:effectLst/>
                <a:latin typeface="Arial" panose="020B0604020202020204" pitchFamily="34" charset="0"/>
                <a:ea typeface="Calibri" panose="020F0502020204030204" pitchFamily="34" charset="0"/>
                <a:cs typeface="Times New Roman" panose="02020603050405020304" pitchFamily="18" charset="0"/>
              </a:rPr>
              <a:t>Download and install visual studio based on the operating system and architecture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https://code.visualstudio.com/download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Step 2 : </a:t>
            </a:r>
            <a:r>
              <a:rPr lang="en-US" sz="1800" dirty="0">
                <a:effectLst/>
                <a:latin typeface="Arial" panose="020B0604020202020204" pitchFamily="34" charset="0"/>
                <a:ea typeface="Calibri" panose="020F0502020204030204" pitchFamily="34" charset="0"/>
                <a:cs typeface="Times New Roman" panose="02020603050405020304" pitchFamily="18" charset="0"/>
              </a:rPr>
              <a:t>Download and install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.net</a:t>
            </a:r>
            <a:r>
              <a:rPr lang="en-US" sz="1800" dirty="0">
                <a:effectLst/>
                <a:latin typeface="Arial" panose="020B0604020202020204" pitchFamily="34" charset="0"/>
                <a:ea typeface="Calibri" panose="020F0502020204030204" pitchFamily="34" charset="0"/>
                <a:cs typeface="Times New Roman" panose="02020603050405020304" pitchFamily="18" charset="0"/>
              </a:rPr>
              <a:t> core 3.1 SDK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https://dotnet.microsoft.com/en-us/download/dotnet/thank-you/sdk-3.1.416-windows-x64-installer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Step 3 : </a:t>
            </a:r>
            <a:r>
              <a:rPr lang="en-US" sz="1800" dirty="0">
                <a:effectLst/>
                <a:latin typeface="Arial" panose="020B0604020202020204" pitchFamily="34" charset="0"/>
                <a:ea typeface="Calibri" panose="020F0502020204030204" pitchFamily="34" charset="0"/>
                <a:cs typeface="Times New Roman" panose="02020603050405020304" pitchFamily="18" charset="0"/>
              </a:rPr>
              <a:t>Create project folder and launch visual studio 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Create a folder namely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csharptutorial</a:t>
            </a:r>
            <a:r>
              <a:rPr lang="en-US" sz="1800" dirty="0">
                <a:effectLst/>
                <a:latin typeface="Arial" panose="020B0604020202020204" pitchFamily="34" charset="0"/>
                <a:ea typeface="Calibri" panose="020F0502020204030204" pitchFamily="34" charset="0"/>
                <a:cs typeface="Times New Roman" panose="02020603050405020304" pitchFamily="18" charset="0"/>
              </a:rPr>
              <a:t> and open it from visual studio 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11</a:t>
            </a:fld>
            <a:endParaRPr lang="en-IN"/>
          </a:p>
        </p:txBody>
      </p:sp>
    </p:spTree>
    <p:extLst>
      <p:ext uri="{BB962C8B-B14F-4D97-AF65-F5344CB8AC3E}">
        <p14:creationId xmlns:p14="http://schemas.microsoft.com/office/powerpoint/2010/main" val="2560697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 Environment Setup</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20000"/>
          </a:bodyPr>
          <a:lstStyle/>
          <a:p>
            <a:pPr marL="0" marR="0">
              <a:lnSpc>
                <a:spcPct val="107000"/>
              </a:lnSpc>
              <a:spcBef>
                <a:spcPts val="0"/>
              </a:spcBef>
              <a:spcAft>
                <a:spcPts val="800"/>
              </a:spcAft>
            </a:pPr>
            <a:r>
              <a:rPr lang="en-US" sz="2800" b="1" dirty="0">
                <a:effectLst/>
                <a:latin typeface="Arial" panose="020B0604020202020204" pitchFamily="34" charset="0"/>
                <a:ea typeface="Calibri" panose="020F0502020204030204" pitchFamily="34" charset="0"/>
                <a:cs typeface="Times New Roman" panose="02020603050405020304" pitchFamily="18" charset="0"/>
              </a:rPr>
              <a:t>Step 4 : </a:t>
            </a:r>
            <a:r>
              <a:rPr lang="en-US" sz="2800" dirty="0">
                <a:effectLst/>
                <a:latin typeface="Arial" panose="020B0604020202020204" pitchFamily="34" charset="0"/>
                <a:ea typeface="Calibri" panose="020F0502020204030204" pitchFamily="34" charset="0"/>
                <a:cs typeface="Times New Roman" panose="02020603050405020304" pitchFamily="18" charset="0"/>
              </a:rPr>
              <a:t>Install C# extensions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err="1">
                <a:effectLst/>
                <a:latin typeface="Arial" panose="020B0604020202020204" pitchFamily="34" charset="0"/>
                <a:ea typeface="Calibri" panose="020F0502020204030204" pitchFamily="34" charset="0"/>
                <a:cs typeface="Times New Roman" panose="02020603050405020304" pitchFamily="18" charset="0"/>
              </a:rPr>
              <a:t>c#</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err="1">
                <a:effectLst/>
                <a:latin typeface="Arial" panose="020B0604020202020204" pitchFamily="34" charset="0"/>
                <a:ea typeface="Calibri" panose="020F0502020204030204" pitchFamily="34" charset="0"/>
                <a:cs typeface="Times New Roman" panose="02020603050405020304" pitchFamily="18" charset="0"/>
              </a:rPr>
              <a:t>c#snippets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err="1">
                <a:effectLst/>
                <a:latin typeface="Arial" panose="020B0604020202020204" pitchFamily="34" charset="0"/>
                <a:ea typeface="Calibri" panose="020F0502020204030204" pitchFamily="34" charset="0"/>
                <a:cs typeface="Times New Roman" panose="02020603050405020304" pitchFamily="18" charset="0"/>
              </a:rPr>
              <a:t>c#</a:t>
            </a:r>
            <a:r>
              <a:rPr lang="en-US" sz="2800" dirty="0">
                <a:effectLst/>
                <a:latin typeface="Arial" panose="020B0604020202020204" pitchFamily="34" charset="0"/>
                <a:ea typeface="Calibri" panose="020F0502020204030204" pitchFamily="34" charset="0"/>
                <a:cs typeface="Times New Roman" panose="02020603050405020304" pitchFamily="18" charset="0"/>
              </a:rPr>
              <a:t> Extensions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b="1" dirty="0">
                <a:effectLst/>
                <a:latin typeface="Arial" panose="020B0604020202020204" pitchFamily="34" charset="0"/>
                <a:ea typeface="Calibri" panose="020F0502020204030204" pitchFamily="34" charset="0"/>
                <a:cs typeface="Times New Roman" panose="02020603050405020304" pitchFamily="18" charset="0"/>
              </a:rPr>
              <a:t>Step 5: </a:t>
            </a:r>
            <a:r>
              <a:rPr lang="en-US" sz="2800" dirty="0">
                <a:effectLst/>
                <a:latin typeface="Arial" panose="020B0604020202020204" pitchFamily="34" charset="0"/>
                <a:ea typeface="Calibri" panose="020F0502020204030204" pitchFamily="34" charset="0"/>
                <a:cs typeface="Times New Roman" panose="02020603050405020304" pitchFamily="18" charset="0"/>
              </a:rPr>
              <a:t>Open New Terminal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Type following commands to get started with hello world program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dotnet new console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dotnet restore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dotnet run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12</a:t>
            </a:fld>
            <a:endParaRPr lang="en-IN"/>
          </a:p>
        </p:txBody>
      </p:sp>
    </p:spTree>
    <p:extLst>
      <p:ext uri="{BB962C8B-B14F-4D97-AF65-F5344CB8AC3E}">
        <p14:creationId xmlns:p14="http://schemas.microsoft.com/office/powerpoint/2010/main" val="223900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Getting Started-HelloWorld</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using System;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namespace HelloWorld</a:t>
            </a:r>
          </a:p>
          <a:p>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class Program</a:t>
            </a:r>
          </a:p>
          <a:p>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static void Main(string[] </a:t>
            </a:r>
            <a:r>
              <a:rPr lang="en-IN" dirty="0" err="1">
                <a:latin typeface="Arial" panose="020B0604020202020204" pitchFamily="34" charset="0"/>
                <a:cs typeface="Arial" panose="020B0604020202020204" pitchFamily="34" charset="0"/>
              </a:rPr>
              <a:t>args</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Console.WriteLine</a:t>
            </a:r>
            <a:r>
              <a:rPr lang="en-IN" dirty="0">
                <a:latin typeface="Arial" panose="020B0604020202020204" pitchFamily="34" charset="0"/>
                <a:cs typeface="Arial" panose="020B0604020202020204" pitchFamily="34" charset="0"/>
              </a:rPr>
              <a:t>("Hello World!");    </a:t>
            </a:r>
          </a:p>
          <a:p>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13</a:t>
            </a:fld>
            <a:endParaRPr lang="en-IN"/>
          </a:p>
        </p:txBody>
      </p:sp>
    </p:spTree>
    <p:extLst>
      <p:ext uri="{BB962C8B-B14F-4D97-AF65-F5344CB8AC3E}">
        <p14:creationId xmlns:p14="http://schemas.microsoft.com/office/powerpoint/2010/main" val="287640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Getting Started-HelloWorld</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0000" lnSpcReduction="20000"/>
          </a:bodyPr>
          <a:lstStyle/>
          <a:p>
            <a:r>
              <a:rPr lang="en-US" b="1" dirty="0">
                <a:latin typeface="Arial" panose="020B0604020202020204" pitchFamily="34" charset="0"/>
                <a:cs typeface="Arial" panose="020B0604020202020204" pitchFamily="34" charset="0"/>
              </a:rPr>
              <a:t>Example explained</a:t>
            </a:r>
          </a:p>
          <a:p>
            <a:r>
              <a:rPr lang="en-US" dirty="0">
                <a:latin typeface="Arial" panose="020B0604020202020204" pitchFamily="34" charset="0"/>
                <a:cs typeface="Arial" panose="020B0604020202020204" pitchFamily="34" charset="0"/>
              </a:rPr>
              <a:t>Line 1: using System means that we can use classes from the System namespace.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Line 2: A blank line. C# ignores white space. However, multiple lines makes the code more readable.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Line 3: namespace is used to organize your code, and it is a container for classes and other namespaces.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Line 4: The curly braces {} marks the beginning and the end of a block of code.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Line 5: class is a container for data and methods, which brings functionality to your program. Every line of code that runs in C# must be inside a class. In our example, we named the class Program.</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14</a:t>
            </a:fld>
            <a:endParaRPr lang="en-IN"/>
          </a:p>
        </p:txBody>
      </p:sp>
    </p:spTree>
    <p:extLst>
      <p:ext uri="{BB962C8B-B14F-4D97-AF65-F5344CB8AC3E}">
        <p14:creationId xmlns:p14="http://schemas.microsoft.com/office/powerpoint/2010/main" val="2418916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Getting Started-HelloWorld</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b="1" dirty="0">
                <a:latin typeface="Arial" panose="020B0604020202020204" pitchFamily="34" charset="0"/>
                <a:cs typeface="Arial" panose="020B0604020202020204" pitchFamily="34" charset="0"/>
              </a:rPr>
              <a:t>Example explained</a:t>
            </a:r>
          </a:p>
          <a:p>
            <a:r>
              <a:rPr lang="en-US" dirty="0">
                <a:latin typeface="Arial" panose="020B0604020202020204" pitchFamily="34" charset="0"/>
                <a:cs typeface="Arial" panose="020B0604020202020204" pitchFamily="34" charset="0"/>
              </a:rPr>
              <a:t>Line 7: Another thing that always appear in a C# program, is the Main method. Any code inside its curly brackets {} will be executed. You don't have to understand the keywords before and after Main. You will get to know them bit by bit while reading this tutorial.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Line 9: Console is a class of the System namespace, which has a WriteLine() method that is used to output/print text. In our example it will output "Hello World!".</a:t>
            </a:r>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15</a:t>
            </a:fld>
            <a:endParaRPr lang="en-IN"/>
          </a:p>
        </p:txBody>
      </p:sp>
    </p:spTree>
    <p:extLst>
      <p:ext uri="{BB962C8B-B14F-4D97-AF65-F5344CB8AC3E}">
        <p14:creationId xmlns:p14="http://schemas.microsoft.com/office/powerpoint/2010/main" val="359862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Getting Started-HelloWorld</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b="1" dirty="0">
                <a:latin typeface="Arial" panose="020B0604020202020204" pitchFamily="34" charset="0"/>
                <a:cs typeface="Arial" panose="020B0604020202020204" pitchFamily="34" charset="0"/>
              </a:rPr>
              <a:t>Example explained</a:t>
            </a:r>
          </a:p>
          <a:p>
            <a:r>
              <a:rPr lang="en-US" dirty="0">
                <a:latin typeface="Arial" panose="020B0604020202020204" pitchFamily="34" charset="0"/>
                <a:cs typeface="Arial" panose="020B0604020202020204" pitchFamily="34" charset="0"/>
              </a:rPr>
              <a:t>Line 7: Another thing that always appear in a C# program, is the Main method. Any code inside its curly brackets {} will be executed. You don't have to understand the keywords before and after Main. You will get to know them bit by bit while reading this tutorial.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Line 9: Console is a class of the System namespace, which has a WriteLine() method that is used to output/print text. In our example it will output "Hello World!".</a:t>
            </a:r>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16</a:t>
            </a:fld>
            <a:endParaRPr lang="en-IN"/>
          </a:p>
        </p:txBody>
      </p:sp>
    </p:spTree>
    <p:extLst>
      <p:ext uri="{BB962C8B-B14F-4D97-AF65-F5344CB8AC3E}">
        <p14:creationId xmlns:p14="http://schemas.microsoft.com/office/powerpoint/2010/main" val="1620418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Compilation in </a:t>
            </a:r>
            <a:r>
              <a:rPr lang="en-IN" dirty="0" err="1">
                <a:latin typeface="Arial" panose="020B0604020202020204" pitchFamily="34" charset="0"/>
                <a:cs typeface="Arial" panose="020B0604020202020204" pitchFamily="34" charset="0"/>
              </a:rPr>
              <a:t>.Net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17</a:t>
            </a:fld>
            <a:endParaRPr lang="en-IN"/>
          </a:p>
        </p:txBody>
      </p:sp>
      <p:pic>
        <p:nvPicPr>
          <p:cNvPr id="6" name="Picture 5">
            <a:extLst>
              <a:ext uri="{FF2B5EF4-FFF2-40B4-BE49-F238E27FC236}">
                <a16:creationId xmlns:a16="http://schemas.microsoft.com/office/drawing/2014/main" id="{DEB1A620-364A-4C14-9971-0F17FC850195}"/>
              </a:ext>
            </a:extLst>
          </p:cNvPr>
          <p:cNvPicPr>
            <a:picLocks noChangeAspect="1"/>
          </p:cNvPicPr>
          <p:nvPr/>
        </p:nvPicPr>
        <p:blipFill>
          <a:blip r:embed="rId2"/>
          <a:stretch>
            <a:fillRect/>
          </a:stretch>
        </p:blipFill>
        <p:spPr>
          <a:xfrm>
            <a:off x="838201" y="1825625"/>
            <a:ext cx="10515600" cy="4351338"/>
          </a:xfrm>
          <a:prstGeom prst="rect">
            <a:avLst/>
          </a:prstGeom>
        </p:spPr>
      </p:pic>
    </p:spTree>
    <p:extLst>
      <p:ext uri="{BB962C8B-B14F-4D97-AF65-F5344CB8AC3E}">
        <p14:creationId xmlns:p14="http://schemas.microsoft.com/office/powerpoint/2010/main" val="3770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Compilation in </a:t>
            </a:r>
            <a:r>
              <a:rPr lang="en-IN" dirty="0" err="1">
                <a:latin typeface="Arial" panose="020B0604020202020204" pitchFamily="34" charset="0"/>
                <a:cs typeface="Arial" panose="020B0604020202020204" pitchFamily="34" charset="0"/>
              </a:rPr>
              <a:t>.Net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MSIL – Microsoft Intermediate Language </a:t>
            </a:r>
          </a:p>
          <a:p>
            <a:r>
              <a:rPr lang="en-IN" dirty="0">
                <a:latin typeface="Arial" panose="020B0604020202020204" pitchFamily="34" charset="0"/>
                <a:cs typeface="Arial" panose="020B0604020202020204" pitchFamily="34" charset="0"/>
              </a:rPr>
              <a:t>DLL – Dynamic Link Library</a:t>
            </a:r>
          </a:p>
          <a:p>
            <a:r>
              <a:rPr lang="en-IN" dirty="0">
                <a:latin typeface="Arial" panose="020B0604020202020204" pitchFamily="34" charset="0"/>
                <a:cs typeface="Arial" panose="020B0604020202020204" pitchFamily="34" charset="0"/>
              </a:rPr>
              <a:t>EXE – Gets generated with main method</a:t>
            </a:r>
          </a:p>
          <a:p>
            <a:r>
              <a:rPr lang="en-IN" dirty="0">
                <a:latin typeface="Arial" panose="020B0604020202020204" pitchFamily="34" charset="0"/>
                <a:cs typeface="Arial" panose="020B0604020202020204" pitchFamily="34" charset="0"/>
              </a:rPr>
              <a:t>PE – Portable Executable file</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18</a:t>
            </a:fld>
            <a:endParaRPr lang="en-IN"/>
          </a:p>
        </p:txBody>
      </p:sp>
    </p:spTree>
    <p:extLst>
      <p:ext uri="{BB962C8B-B14F-4D97-AF65-F5344CB8AC3E}">
        <p14:creationId xmlns:p14="http://schemas.microsoft.com/office/powerpoint/2010/main" val="4012163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Variables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Variables are containers for storing data values.</a:t>
            </a:r>
          </a:p>
          <a:p>
            <a:r>
              <a:rPr lang="en-US" dirty="0">
                <a:latin typeface="Arial" panose="020B0604020202020204" pitchFamily="34" charset="0"/>
                <a:cs typeface="Arial" panose="020B0604020202020204" pitchFamily="34" charset="0"/>
              </a:rPr>
              <a:t>In C#, there are different types of variables (defined with different keywords), for example:</a:t>
            </a:r>
          </a:p>
          <a:p>
            <a:pPr lvl="1"/>
            <a:r>
              <a:rPr lang="en-US" dirty="0">
                <a:latin typeface="Arial" panose="020B0604020202020204" pitchFamily="34" charset="0"/>
                <a:cs typeface="Arial" panose="020B0604020202020204" pitchFamily="34" charset="0"/>
              </a:rPr>
              <a:t>int - stores integers (whole numbers), without decimals, such as 123 or -123</a:t>
            </a:r>
          </a:p>
          <a:p>
            <a:pPr lvl="1"/>
            <a:r>
              <a:rPr lang="en-US" dirty="0">
                <a:latin typeface="Arial" panose="020B0604020202020204" pitchFamily="34" charset="0"/>
                <a:cs typeface="Arial" panose="020B0604020202020204" pitchFamily="34" charset="0"/>
              </a:rPr>
              <a:t>double - stores floating point numbers, with decimals, such as 19.99 or -19.99</a:t>
            </a:r>
          </a:p>
          <a:p>
            <a:pPr lvl="1"/>
            <a:r>
              <a:rPr lang="en-US" dirty="0">
                <a:latin typeface="Arial" panose="020B0604020202020204" pitchFamily="34" charset="0"/>
                <a:cs typeface="Arial" panose="020B0604020202020204" pitchFamily="34" charset="0"/>
              </a:rPr>
              <a:t>char - stores single characters, such as 'a' or 'B'. Char values are surrounded by single quotes</a:t>
            </a:r>
          </a:p>
          <a:p>
            <a:pPr lvl="1"/>
            <a:r>
              <a:rPr lang="en-US" dirty="0">
                <a:latin typeface="Arial" panose="020B0604020202020204" pitchFamily="34" charset="0"/>
                <a:cs typeface="Arial" panose="020B0604020202020204" pitchFamily="34" charset="0"/>
              </a:rPr>
              <a:t>string - stores text, such as "Hello World". String values are surrounded by double quotes</a:t>
            </a:r>
          </a:p>
          <a:p>
            <a:pPr lvl="1"/>
            <a:r>
              <a:rPr lang="en-US" dirty="0">
                <a:latin typeface="Arial" panose="020B0604020202020204" pitchFamily="34" charset="0"/>
                <a:cs typeface="Arial" panose="020B0604020202020204" pitchFamily="34" charset="0"/>
              </a:rPr>
              <a:t>bool - stores values with two states: true or false</a:t>
            </a: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19</a:t>
            </a:fld>
            <a:endParaRPr lang="en-IN"/>
          </a:p>
        </p:txBody>
      </p:sp>
    </p:spTree>
    <p:extLst>
      <p:ext uri="{BB962C8B-B14F-4D97-AF65-F5344CB8AC3E}">
        <p14:creationId xmlns:p14="http://schemas.microsoft.com/office/powerpoint/2010/main" val="313874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550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27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20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sz="2900" b="1" dirty="0">
                <a:latin typeface="Arial" panose="020B0604020202020204" pitchFamily="34" charset="0"/>
                <a:cs typeface="Arial" panose="020B0604020202020204" pitchFamily="34" charset="0"/>
              </a:rPr>
              <a:t>Consultancy </a:t>
            </a:r>
            <a:r>
              <a:rPr lang="en-IN" dirty="0">
                <a:latin typeface="Arial" panose="020B0604020202020204" pitchFamily="34" charset="0"/>
                <a:cs typeface="Arial" panose="020B0604020202020204" pitchFamily="34" charset="0"/>
              </a:rPr>
              <a:t>– Consultant to vendor of Atal Tinkering Lab/ECIL-ECIT, </a:t>
            </a:r>
            <a:r>
              <a:rPr lang="en-IN" sz="2700" dirty="0" err="1">
                <a:latin typeface="Arial" panose="020B0604020202020204" pitchFamily="34" charset="0"/>
                <a:cs typeface="Arial" panose="020B0604020202020204" pitchFamily="34" charset="0"/>
              </a:rPr>
              <a:t>Incarnus</a:t>
            </a:r>
            <a:r>
              <a:rPr lang="en-IN" sz="2700" dirty="0">
                <a:latin typeface="Arial" panose="020B0604020202020204" pitchFamily="34" charset="0"/>
                <a:cs typeface="Arial" panose="020B0604020202020204" pitchFamily="34" charset="0"/>
              </a:rPr>
              <a:t> – Healthcare Service Provider, </a:t>
            </a:r>
            <a:r>
              <a:rPr lang="en-US" sz="2700" dirty="0">
                <a:latin typeface="Arial" panose="020B0604020202020204" pitchFamily="34" charset="0"/>
                <a:cs typeface="Arial" panose="020B0604020202020204" pitchFamily="34" charset="0"/>
              </a:rPr>
              <a:t>Automation Spectrum Pty </a:t>
            </a:r>
            <a:r>
              <a:rPr lang="en-US" sz="2700" dirty="0" err="1">
                <a:latin typeface="Arial" panose="020B0604020202020204" pitchFamily="34" charset="0"/>
                <a:cs typeface="Arial" panose="020B0604020202020204" pitchFamily="34" charset="0"/>
              </a:rPr>
              <a:t>Ltd,Australia</a:t>
            </a:r>
            <a:r>
              <a:rPr lang="en-US" sz="2700" dirty="0">
                <a:latin typeface="Arial" panose="020B0604020202020204" pitchFamily="34" charset="0"/>
                <a:cs typeface="Arial" panose="020B0604020202020204" pitchFamily="34" charset="0"/>
              </a:rPr>
              <a:t>,</a:t>
            </a:r>
            <a:r>
              <a:rPr lang="en-IN" sz="2700" dirty="0">
                <a:latin typeface="Arial" panose="020B0604020202020204" pitchFamily="34" charset="0"/>
                <a:cs typeface="Arial" panose="020B0604020202020204" pitchFamily="34" charset="0"/>
              </a:rPr>
              <a:t>Tech </a:t>
            </a:r>
            <a:r>
              <a:rPr lang="en-IN" sz="2700" dirty="0" err="1">
                <a:latin typeface="Arial" panose="020B0604020202020204" pitchFamily="34" charset="0"/>
                <a:cs typeface="Arial" panose="020B0604020202020204" pitchFamily="34" charset="0"/>
              </a:rPr>
              <a:t>Varaha,Bengaluru</a:t>
            </a:r>
            <a:endParaRPr lang="en-IN" sz="27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Java,Python,C#,.</a:t>
            </a:r>
            <a:r>
              <a:rPr lang="en-IN" dirty="0" err="1">
                <a:latin typeface="Arial" panose="020B0604020202020204" pitchFamily="34" charset="0"/>
                <a:cs typeface="Arial" panose="020B0604020202020204" pitchFamily="34" charset="0"/>
              </a:rPr>
              <a:t>Net,Web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Intelligence,Blockchain</a:t>
            </a:r>
            <a:r>
              <a:rPr lang="en-IN" dirty="0">
                <a:latin typeface="Arial" panose="020B0604020202020204" pitchFamily="34" charset="0"/>
                <a:cs typeface="Arial" panose="020B0604020202020204" pitchFamily="34" charset="0"/>
              </a:rPr>
              <a:t> and ERP</a:t>
            </a:r>
          </a:p>
          <a:p>
            <a:r>
              <a:rPr lang="en-IN" b="1" dirty="0">
                <a:latin typeface="Arial" panose="020B0604020202020204" pitchFamily="34" charset="0"/>
                <a:cs typeface="Arial" panose="020B0604020202020204" pitchFamily="34" charset="0"/>
              </a:rPr>
              <a:t>Corporate 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iLink,Sony,IQVIA,ITC</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Infotech,Philips,L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system,Netwoven,SkillUpRight</a:t>
            </a:r>
            <a:endParaRPr lang="en-IN" dirty="0">
              <a:latin typeface="Arial" panose="020B0604020202020204" pitchFamily="34" charset="0"/>
              <a:cs typeface="Arial" panose="020B0604020202020204" pitchFamily="34" charset="0"/>
            </a:endParaRPr>
          </a:p>
          <a:p>
            <a:r>
              <a:rPr lang="en-IN" sz="2700" b="1" dirty="0">
                <a:latin typeface="Arial" panose="020B0604020202020204" pitchFamily="34" charset="0"/>
                <a:cs typeface="Arial" panose="020B0604020202020204" pitchFamily="34" charset="0"/>
              </a:rPr>
              <a:t>Academic Customers </a:t>
            </a:r>
            <a:r>
              <a:rPr lang="en-IN" dirty="0">
                <a:latin typeface="Arial" panose="020B0604020202020204" pitchFamily="34" charset="0"/>
                <a:cs typeface="Arial" panose="020B0604020202020204" pitchFamily="34" charset="0"/>
              </a:rPr>
              <a:t>- BGS-</a:t>
            </a:r>
            <a:r>
              <a:rPr lang="en-IN" dirty="0" err="1">
                <a:latin typeface="Arial" panose="020B0604020202020204" pitchFamily="34" charset="0"/>
                <a:cs typeface="Arial" panose="020B0604020202020204" pitchFamily="34" charset="0"/>
              </a:rPr>
              <a:t>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a:t>
            </a:r>
            <a:r>
              <a:rPr lang="en-IN" dirty="0" err="1">
                <a:latin typeface="Arial" panose="020B0604020202020204" pitchFamily="34" charset="0"/>
                <a:cs typeface="Arial" panose="020B0604020202020204" pitchFamily="34" charset="0"/>
              </a:rPr>
              <a:t>University,Nagarjuna</a:t>
            </a:r>
            <a:r>
              <a:rPr lang="en-IN" dirty="0">
                <a:latin typeface="Arial" panose="020B0604020202020204" pitchFamily="34" charset="0"/>
                <a:cs typeface="Arial" panose="020B0604020202020204" pitchFamily="34" charset="0"/>
              </a:rPr>
              <a:t> Engineering </a:t>
            </a:r>
            <a:r>
              <a:rPr lang="en-IN" dirty="0" err="1">
                <a:latin typeface="Arial" panose="020B0604020202020204" pitchFamily="34" charset="0"/>
                <a:cs typeface="Arial" panose="020B0604020202020204" pitchFamily="34" charset="0"/>
              </a:rPr>
              <a:t>College,Dayanand</a:t>
            </a:r>
            <a:r>
              <a:rPr lang="en-IN" dirty="0">
                <a:latin typeface="Arial" panose="020B0604020202020204" pitchFamily="34" charset="0"/>
                <a:cs typeface="Arial" panose="020B0604020202020204" pitchFamily="34" charset="0"/>
              </a:rPr>
              <a:t> Sagar </a:t>
            </a:r>
            <a:r>
              <a:rPr lang="en-IN" dirty="0" err="1">
                <a:latin typeface="Arial" panose="020B0604020202020204" pitchFamily="34" charset="0"/>
                <a:cs typeface="Arial" panose="020B0604020202020204" pitchFamily="34" charset="0"/>
              </a:rPr>
              <a:t>University,Acharya</a:t>
            </a:r>
            <a:r>
              <a:rPr lang="en-IN" dirty="0">
                <a:latin typeface="Arial" panose="020B0604020202020204" pitchFamily="34" charset="0"/>
                <a:cs typeface="Arial" panose="020B0604020202020204" pitchFamily="34" charset="0"/>
              </a:rPr>
              <a:t> Institute of </a:t>
            </a:r>
            <a:r>
              <a:rPr lang="en-IN" dirty="0" err="1">
                <a:latin typeface="Arial" panose="020B0604020202020204" pitchFamily="34" charset="0"/>
                <a:cs typeface="Arial" panose="020B0604020202020204" pitchFamily="34" charset="0"/>
              </a:rPr>
              <a:t>Technology,NIE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Mysore,NIT</a:t>
            </a:r>
            <a:r>
              <a:rPr lang="en-IN" dirty="0">
                <a:latin typeface="Arial" panose="020B0604020202020204" pitchFamily="34" charset="0"/>
                <a:cs typeface="Arial" panose="020B0604020202020204" pitchFamily="34" charset="0"/>
              </a:rPr>
              <a:t>-Imphal, AMC College, </a:t>
            </a:r>
            <a:r>
              <a:rPr lang="en-IN" dirty="0" err="1">
                <a:latin typeface="Arial" panose="020B0604020202020204" pitchFamily="34" charset="0"/>
                <a:cs typeface="Arial" panose="020B0604020202020204" pitchFamily="34" charset="0"/>
              </a:rPr>
              <a:t>Kristu</a:t>
            </a:r>
            <a:r>
              <a:rPr lang="en-IN" dirty="0">
                <a:latin typeface="Arial" panose="020B0604020202020204" pitchFamily="34" charset="0"/>
                <a:cs typeface="Arial" panose="020B0604020202020204" pitchFamily="34" charset="0"/>
              </a:rPr>
              <a:t> Jayanti </a:t>
            </a:r>
            <a:r>
              <a:rPr lang="en-IN" dirty="0" err="1">
                <a:latin typeface="Arial" panose="020B0604020202020204" pitchFamily="34" charset="0"/>
                <a:cs typeface="Arial" panose="020B0604020202020204" pitchFamily="34" charset="0"/>
              </a:rPr>
              <a:t>College,SIT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Tumakuru,etc</a:t>
            </a:r>
            <a:endParaRPr lang="en-IN" dirty="0">
              <a:latin typeface="Arial" panose="020B0604020202020204" pitchFamily="34" charset="0"/>
              <a:cs typeface="Arial" panose="020B0604020202020204" pitchFamily="34" charset="0"/>
            </a:endParaRP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Variables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lnSpcReduction="10000"/>
          </a:bodyPr>
          <a:lstStyle/>
          <a:p>
            <a:pPr algn="l"/>
            <a:r>
              <a:rPr lang="en-US" b="0" i="0" dirty="0">
                <a:solidFill>
                  <a:srgbClr val="000000"/>
                </a:solidFill>
                <a:effectLst/>
                <a:latin typeface="Segoe UI" panose="020B0502040204020203" pitchFamily="34" charset="0"/>
              </a:rPr>
              <a:t>Declaring (Creating) Variables</a:t>
            </a:r>
          </a:p>
          <a:p>
            <a:pPr algn="l"/>
            <a:r>
              <a:rPr lang="en-US" b="0" i="0" dirty="0">
                <a:solidFill>
                  <a:srgbClr val="000000"/>
                </a:solidFill>
                <a:effectLst/>
                <a:latin typeface="Verdana" panose="020B0604030504040204" pitchFamily="34" charset="0"/>
              </a:rPr>
              <a:t>To create a variable, you must specify the type and assign it a value:</a:t>
            </a:r>
          </a:p>
          <a:p>
            <a:r>
              <a:rPr lang="en-IN" dirty="0">
                <a:latin typeface="Arial" panose="020B0604020202020204" pitchFamily="34" charset="0"/>
                <a:cs typeface="Arial" panose="020B0604020202020204" pitchFamily="34" charset="0"/>
              </a:rPr>
              <a:t>type </a:t>
            </a:r>
            <a:r>
              <a:rPr lang="en-IN" dirty="0" err="1">
                <a:latin typeface="Arial" panose="020B0604020202020204" pitchFamily="34" charset="0"/>
                <a:cs typeface="Arial" panose="020B0604020202020204" pitchFamily="34" charset="0"/>
              </a:rPr>
              <a:t>variableName</a:t>
            </a:r>
            <a:r>
              <a:rPr lang="en-IN" dirty="0">
                <a:latin typeface="Arial" panose="020B0604020202020204" pitchFamily="34" charset="0"/>
                <a:cs typeface="Arial" panose="020B0604020202020204" pitchFamily="34" charset="0"/>
              </a:rPr>
              <a:t> = value;</a:t>
            </a:r>
          </a:p>
          <a:p>
            <a:r>
              <a:rPr lang="en-US" dirty="0">
                <a:latin typeface="Arial" panose="020B0604020202020204" pitchFamily="34" charset="0"/>
                <a:cs typeface="Arial" panose="020B0604020202020204" pitchFamily="34" charset="0"/>
              </a:rPr>
              <a:t>Where type is a C# type (such as int or string), and </a:t>
            </a:r>
            <a:r>
              <a:rPr lang="en-US" dirty="0" err="1">
                <a:latin typeface="Arial" panose="020B0604020202020204" pitchFamily="34" charset="0"/>
                <a:cs typeface="Arial" panose="020B0604020202020204" pitchFamily="34" charset="0"/>
              </a:rPr>
              <a:t>variableName</a:t>
            </a:r>
            <a:r>
              <a:rPr lang="en-US" dirty="0">
                <a:latin typeface="Arial" panose="020B0604020202020204" pitchFamily="34" charset="0"/>
                <a:cs typeface="Arial" panose="020B0604020202020204" pitchFamily="34" charset="0"/>
              </a:rPr>
              <a:t> is the name of the variable (such as x or name). The equal sign is used to assign values to the variable.</a:t>
            </a:r>
          </a:p>
          <a:p>
            <a:r>
              <a:rPr lang="en-US" dirty="0">
                <a:latin typeface="Arial" panose="020B0604020202020204" pitchFamily="34" charset="0"/>
                <a:cs typeface="Arial" panose="020B0604020202020204" pitchFamily="34" charset="0"/>
              </a:rPr>
              <a:t>Example</a:t>
            </a:r>
          </a:p>
          <a:p>
            <a:pPr lvl="1"/>
            <a:r>
              <a:rPr lang="en-US" dirty="0">
                <a:latin typeface="Arial" panose="020B0604020202020204" pitchFamily="34" charset="0"/>
                <a:cs typeface="Arial" panose="020B0604020202020204" pitchFamily="34" charset="0"/>
              </a:rPr>
              <a:t>string name = "John";</a:t>
            </a:r>
          </a:p>
          <a:p>
            <a:pPr lvl="1"/>
            <a:r>
              <a:rPr lang="en-US" dirty="0" err="1">
                <a:latin typeface="Arial" panose="020B0604020202020204" pitchFamily="34" charset="0"/>
                <a:cs typeface="Arial" panose="020B0604020202020204" pitchFamily="34" charset="0"/>
              </a:rPr>
              <a:t>Console.WriteLine</a:t>
            </a:r>
            <a:r>
              <a:rPr lang="en-US" dirty="0">
                <a:latin typeface="Arial" panose="020B0604020202020204" pitchFamily="34" charset="0"/>
                <a:cs typeface="Arial" panose="020B0604020202020204" pitchFamily="34" charset="0"/>
              </a:rPr>
              <a:t>(name);</a:t>
            </a:r>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20</a:t>
            </a:fld>
            <a:endParaRPr lang="en-IN"/>
          </a:p>
        </p:txBody>
      </p:sp>
    </p:spTree>
    <p:extLst>
      <p:ext uri="{BB962C8B-B14F-4D97-AF65-F5344CB8AC3E}">
        <p14:creationId xmlns:p14="http://schemas.microsoft.com/office/powerpoint/2010/main" val="1875356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Variables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pPr algn="l"/>
            <a:r>
              <a:rPr lang="en-US" dirty="0">
                <a:latin typeface="Arial" panose="020B0604020202020204" pitchFamily="34" charset="0"/>
                <a:cs typeface="Arial" panose="020B0604020202020204" pitchFamily="34" charset="0"/>
              </a:rPr>
              <a:t>The general rules for naming variables are:</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Names can contain letters, digits and the underscore character (_)</a:t>
            </a:r>
          </a:p>
          <a:p>
            <a:pPr algn="l"/>
            <a:r>
              <a:rPr lang="en-US" dirty="0">
                <a:latin typeface="Arial" panose="020B0604020202020204" pitchFamily="34" charset="0"/>
                <a:cs typeface="Arial" panose="020B0604020202020204" pitchFamily="34" charset="0"/>
              </a:rPr>
              <a:t>Names must begin with a letter</a:t>
            </a:r>
          </a:p>
          <a:p>
            <a:pPr algn="l"/>
            <a:r>
              <a:rPr lang="en-US" dirty="0">
                <a:latin typeface="Arial" panose="020B0604020202020204" pitchFamily="34" charset="0"/>
                <a:cs typeface="Arial" panose="020B0604020202020204" pitchFamily="34" charset="0"/>
              </a:rPr>
              <a:t>Names should start with a lowercase letter and it cannot contain whitespace</a:t>
            </a:r>
          </a:p>
          <a:p>
            <a:pPr algn="l"/>
            <a:r>
              <a:rPr lang="en-US" dirty="0">
                <a:latin typeface="Arial" panose="020B0604020202020204" pitchFamily="34" charset="0"/>
                <a:cs typeface="Arial" panose="020B0604020202020204" pitchFamily="34" charset="0"/>
              </a:rPr>
              <a:t>Names are case sensitive ("</a:t>
            </a:r>
            <a:r>
              <a:rPr lang="en-US" dirty="0" err="1">
                <a:latin typeface="Arial" panose="020B0604020202020204" pitchFamily="34" charset="0"/>
                <a:cs typeface="Arial" panose="020B0604020202020204" pitchFamily="34" charset="0"/>
              </a:rPr>
              <a:t>myVar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myvar</a:t>
            </a:r>
            <a:r>
              <a:rPr lang="en-US" dirty="0">
                <a:latin typeface="Arial" panose="020B0604020202020204" pitchFamily="34" charset="0"/>
                <a:cs typeface="Arial" panose="020B0604020202020204" pitchFamily="34" charset="0"/>
              </a:rPr>
              <a:t>" are different variables)</a:t>
            </a:r>
          </a:p>
          <a:p>
            <a:pPr algn="l"/>
            <a:r>
              <a:rPr lang="en-US" dirty="0">
                <a:latin typeface="Arial" panose="020B0604020202020204" pitchFamily="34" charset="0"/>
                <a:cs typeface="Arial" panose="020B0604020202020204" pitchFamily="34" charset="0"/>
              </a:rPr>
              <a:t>Reserved words (like C# keywords, such as int or double) cannot be used as names</a:t>
            </a:r>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21</a:t>
            </a:fld>
            <a:endParaRPr lang="en-IN"/>
          </a:p>
        </p:txBody>
      </p:sp>
    </p:spTree>
    <p:extLst>
      <p:ext uri="{BB962C8B-B14F-4D97-AF65-F5344CB8AC3E}">
        <p14:creationId xmlns:p14="http://schemas.microsoft.com/office/powerpoint/2010/main" val="3238275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 Data Types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22</a:t>
            </a:fld>
            <a:endParaRPr lang="en-IN"/>
          </a:p>
        </p:txBody>
      </p:sp>
      <p:pic>
        <p:nvPicPr>
          <p:cNvPr id="6" name="Picture 5">
            <a:extLst>
              <a:ext uri="{FF2B5EF4-FFF2-40B4-BE49-F238E27FC236}">
                <a16:creationId xmlns:a16="http://schemas.microsoft.com/office/drawing/2014/main" id="{A81B755D-4FFF-4618-9385-1409BAF18CC6}"/>
              </a:ext>
            </a:extLst>
          </p:cNvPr>
          <p:cNvPicPr>
            <a:picLocks noChangeAspect="1"/>
          </p:cNvPicPr>
          <p:nvPr/>
        </p:nvPicPr>
        <p:blipFill>
          <a:blip r:embed="rId2"/>
          <a:stretch>
            <a:fillRect/>
          </a:stretch>
        </p:blipFill>
        <p:spPr>
          <a:xfrm>
            <a:off x="924232" y="1690688"/>
            <a:ext cx="9773265" cy="4351338"/>
          </a:xfrm>
          <a:prstGeom prst="rect">
            <a:avLst/>
          </a:prstGeom>
        </p:spPr>
      </p:pic>
    </p:spTree>
    <p:extLst>
      <p:ext uri="{BB962C8B-B14F-4D97-AF65-F5344CB8AC3E}">
        <p14:creationId xmlns:p14="http://schemas.microsoft.com/office/powerpoint/2010/main" val="1288698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 Operators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IN" dirty="0">
                <a:latin typeface="Arial" panose="020B0604020202020204" pitchFamily="34" charset="0"/>
                <a:cs typeface="Arial" panose="020B0604020202020204" pitchFamily="34" charset="0"/>
              </a:rPr>
              <a:t>Arithmetic  +,-,*,/,%,++,--</a:t>
            </a:r>
          </a:p>
          <a:p>
            <a:pPr algn="l"/>
            <a:r>
              <a:rPr lang="en-IN" dirty="0">
                <a:latin typeface="Arial" panose="020B0604020202020204" pitchFamily="34" charset="0"/>
                <a:cs typeface="Arial" panose="020B0604020202020204" pitchFamily="34" charset="0"/>
              </a:rPr>
              <a:t>Assignment =,+=,-=,*=,/= </a:t>
            </a:r>
          </a:p>
          <a:p>
            <a:pPr algn="l"/>
            <a:r>
              <a:rPr lang="en-IN" dirty="0" err="1">
                <a:latin typeface="Arial" panose="020B0604020202020204" pitchFamily="34" charset="0"/>
                <a:cs typeface="Arial" panose="020B0604020202020204" pitchFamily="34" charset="0"/>
              </a:rPr>
              <a:t>Comparision</a:t>
            </a:r>
            <a:r>
              <a:rPr lang="en-IN" dirty="0">
                <a:latin typeface="Arial" panose="020B0604020202020204" pitchFamily="34" charset="0"/>
                <a:cs typeface="Arial" panose="020B0604020202020204" pitchFamily="34" charset="0"/>
              </a:rPr>
              <a:t> ==,!=,&gt;,&lt;,&gt;=,&lt;=</a:t>
            </a:r>
          </a:p>
          <a:p>
            <a:pPr algn="l"/>
            <a:r>
              <a:rPr lang="en-IN" dirty="0">
                <a:latin typeface="Arial" panose="020B0604020202020204" pitchFamily="34" charset="0"/>
                <a:cs typeface="Arial" panose="020B0604020202020204" pitchFamily="34" charset="0"/>
              </a:rPr>
              <a:t>Logical Operators &amp;&amp;,||,!</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23</a:t>
            </a:fld>
            <a:endParaRPr lang="en-IN"/>
          </a:p>
        </p:txBody>
      </p:sp>
    </p:spTree>
    <p:extLst>
      <p:ext uri="{BB962C8B-B14F-4D97-AF65-F5344CB8AC3E}">
        <p14:creationId xmlns:p14="http://schemas.microsoft.com/office/powerpoint/2010/main" val="4237163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 Operators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IN" dirty="0">
                <a:latin typeface="Arial" panose="020B0604020202020204" pitchFamily="34" charset="0"/>
                <a:cs typeface="Arial" panose="020B0604020202020204" pitchFamily="34" charset="0"/>
              </a:rPr>
              <a:t>Arithmetic  +,-,*,/,%,++,--</a:t>
            </a:r>
          </a:p>
          <a:p>
            <a:pPr algn="l"/>
            <a:r>
              <a:rPr lang="en-IN" dirty="0">
                <a:latin typeface="Arial" panose="020B0604020202020204" pitchFamily="34" charset="0"/>
                <a:cs typeface="Arial" panose="020B0604020202020204" pitchFamily="34" charset="0"/>
              </a:rPr>
              <a:t>Assignment =,+=,-=,*=,/= </a:t>
            </a:r>
          </a:p>
          <a:p>
            <a:pPr algn="l"/>
            <a:r>
              <a:rPr lang="en-IN" dirty="0" err="1">
                <a:latin typeface="Arial" panose="020B0604020202020204" pitchFamily="34" charset="0"/>
                <a:cs typeface="Arial" panose="020B0604020202020204" pitchFamily="34" charset="0"/>
              </a:rPr>
              <a:t>Comparision</a:t>
            </a:r>
            <a:r>
              <a:rPr lang="en-IN" dirty="0">
                <a:latin typeface="Arial" panose="020B0604020202020204" pitchFamily="34" charset="0"/>
                <a:cs typeface="Arial" panose="020B0604020202020204" pitchFamily="34" charset="0"/>
              </a:rPr>
              <a:t> ==,!=,&gt;,&lt;,&gt;=,&lt;=</a:t>
            </a:r>
          </a:p>
          <a:p>
            <a:pPr algn="l"/>
            <a:r>
              <a:rPr lang="en-IN" dirty="0">
                <a:latin typeface="Arial" panose="020B0604020202020204" pitchFamily="34" charset="0"/>
                <a:cs typeface="Arial" panose="020B0604020202020204" pitchFamily="34" charset="0"/>
              </a:rPr>
              <a:t>Logical Operators &amp;&amp;,||,!</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24</a:t>
            </a:fld>
            <a:endParaRPr lang="en-IN"/>
          </a:p>
        </p:txBody>
      </p:sp>
    </p:spTree>
    <p:extLst>
      <p:ext uri="{BB962C8B-B14F-4D97-AF65-F5344CB8AC3E}">
        <p14:creationId xmlns:p14="http://schemas.microsoft.com/office/powerpoint/2010/main" val="1784024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 User Inputs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85000" lnSpcReduction="20000"/>
          </a:bodyPr>
          <a:lstStyle/>
          <a:p>
            <a:pPr algn="l"/>
            <a:r>
              <a:rPr lang="en-US" dirty="0">
                <a:latin typeface="Arial" panose="020B0604020202020204" pitchFamily="34" charset="0"/>
                <a:cs typeface="Arial" panose="020B0604020202020204" pitchFamily="34" charset="0"/>
              </a:rPr>
              <a:t>Get User Input</a:t>
            </a:r>
          </a:p>
          <a:p>
            <a:pPr algn="l"/>
            <a:r>
              <a:rPr lang="en-US" dirty="0">
                <a:latin typeface="Arial" panose="020B0604020202020204" pitchFamily="34" charset="0"/>
                <a:cs typeface="Arial" panose="020B0604020202020204" pitchFamily="34" charset="0"/>
              </a:rPr>
              <a:t>You have already learned that </a:t>
            </a:r>
            <a:r>
              <a:rPr lang="en-US" dirty="0" err="1">
                <a:latin typeface="Arial" panose="020B0604020202020204" pitchFamily="34" charset="0"/>
                <a:cs typeface="Arial" panose="020B0604020202020204" pitchFamily="34" charset="0"/>
              </a:rPr>
              <a:t>Console.WriteLine</a:t>
            </a:r>
            <a:r>
              <a:rPr lang="en-US" dirty="0">
                <a:latin typeface="Arial" panose="020B0604020202020204" pitchFamily="34" charset="0"/>
                <a:cs typeface="Arial" panose="020B0604020202020204" pitchFamily="34" charset="0"/>
              </a:rPr>
              <a:t>() is used to output (print) values. Now we will use </a:t>
            </a:r>
            <a:r>
              <a:rPr lang="en-US" dirty="0" err="1">
                <a:latin typeface="Arial" panose="020B0604020202020204" pitchFamily="34" charset="0"/>
                <a:cs typeface="Arial" panose="020B0604020202020204" pitchFamily="34" charset="0"/>
              </a:rPr>
              <a:t>Console.ReadLine</a:t>
            </a:r>
            <a:r>
              <a:rPr lang="en-US" dirty="0">
                <a:latin typeface="Arial" panose="020B0604020202020204" pitchFamily="34" charset="0"/>
                <a:cs typeface="Arial" panose="020B0604020202020204" pitchFamily="34" charset="0"/>
              </a:rPr>
              <a:t>() to get user input.</a:t>
            </a:r>
          </a:p>
          <a:p>
            <a:pPr algn="l"/>
            <a:r>
              <a:rPr lang="en-US" b="1" dirty="0">
                <a:latin typeface="Arial" panose="020B0604020202020204" pitchFamily="34" charset="0"/>
                <a:cs typeface="Arial" panose="020B0604020202020204" pitchFamily="34" charset="0"/>
              </a:rPr>
              <a:t>Example</a:t>
            </a:r>
          </a:p>
          <a:p>
            <a:pPr algn="l"/>
            <a:r>
              <a:rPr lang="en-US" dirty="0">
                <a:latin typeface="Arial" panose="020B0604020202020204" pitchFamily="34" charset="0"/>
                <a:cs typeface="Arial" panose="020B0604020202020204" pitchFamily="34" charset="0"/>
              </a:rPr>
              <a:t>// Type your username and press enter</a:t>
            </a:r>
          </a:p>
          <a:p>
            <a:pPr algn="l"/>
            <a:r>
              <a:rPr lang="en-US" dirty="0" err="1">
                <a:latin typeface="Arial" panose="020B0604020202020204" pitchFamily="34" charset="0"/>
                <a:cs typeface="Arial" panose="020B0604020202020204" pitchFamily="34" charset="0"/>
              </a:rPr>
              <a:t>Console.WriteLine</a:t>
            </a:r>
            <a:r>
              <a:rPr lang="en-US" dirty="0">
                <a:latin typeface="Arial" panose="020B0604020202020204" pitchFamily="34" charset="0"/>
                <a:cs typeface="Arial" panose="020B0604020202020204" pitchFamily="34" charset="0"/>
              </a:rPr>
              <a:t>("Enter username:");</a:t>
            </a:r>
          </a:p>
          <a:p>
            <a:pPr algn="l"/>
            <a:r>
              <a:rPr lang="en-US" dirty="0">
                <a:latin typeface="Arial" panose="020B0604020202020204" pitchFamily="34" charset="0"/>
                <a:cs typeface="Arial" panose="020B0604020202020204" pitchFamily="34" charset="0"/>
              </a:rPr>
              <a:t>// Create a string variable and get user input from the keyboard and store it in the variable</a:t>
            </a:r>
          </a:p>
          <a:p>
            <a:pPr algn="l"/>
            <a:r>
              <a:rPr lang="en-US" dirty="0">
                <a:latin typeface="Arial" panose="020B0604020202020204" pitchFamily="34" charset="0"/>
                <a:cs typeface="Arial" panose="020B0604020202020204" pitchFamily="34" charset="0"/>
              </a:rPr>
              <a:t>string </a:t>
            </a:r>
            <a:r>
              <a:rPr lang="en-US" dirty="0" err="1">
                <a:latin typeface="Arial" panose="020B0604020202020204" pitchFamily="34" charset="0"/>
                <a:cs typeface="Arial" panose="020B0604020202020204" pitchFamily="34" charset="0"/>
              </a:rPr>
              <a:t>userName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Console.ReadLine</a:t>
            </a:r>
            <a:r>
              <a:rPr lang="en-US" dirty="0">
                <a:latin typeface="Arial" panose="020B0604020202020204" pitchFamily="34" charset="0"/>
                <a:cs typeface="Arial" panose="020B0604020202020204" pitchFamily="34" charset="0"/>
              </a:rPr>
              <a:t>();</a:t>
            </a:r>
          </a:p>
          <a:p>
            <a:pPr algn="l"/>
            <a:r>
              <a:rPr lang="en-US" dirty="0">
                <a:latin typeface="Arial" panose="020B0604020202020204" pitchFamily="34" charset="0"/>
                <a:cs typeface="Arial" panose="020B0604020202020204" pitchFamily="34" charset="0"/>
              </a:rPr>
              <a:t>// Print the value of the variable (</a:t>
            </a:r>
            <a:r>
              <a:rPr lang="en-US" dirty="0" err="1">
                <a:latin typeface="Arial" panose="020B0604020202020204" pitchFamily="34" charset="0"/>
                <a:cs typeface="Arial" panose="020B0604020202020204" pitchFamily="34" charset="0"/>
              </a:rPr>
              <a:t>userName</a:t>
            </a:r>
            <a:r>
              <a:rPr lang="en-US" dirty="0">
                <a:latin typeface="Arial" panose="020B0604020202020204" pitchFamily="34" charset="0"/>
                <a:cs typeface="Arial" panose="020B0604020202020204" pitchFamily="34" charset="0"/>
              </a:rPr>
              <a:t>), which will display the input value</a:t>
            </a:r>
          </a:p>
          <a:p>
            <a:pPr algn="l"/>
            <a:r>
              <a:rPr lang="en-US" dirty="0" err="1">
                <a:latin typeface="Arial" panose="020B0604020202020204" pitchFamily="34" charset="0"/>
                <a:cs typeface="Arial" panose="020B0604020202020204" pitchFamily="34" charset="0"/>
              </a:rPr>
              <a:t>Console.WriteLine</a:t>
            </a:r>
            <a:r>
              <a:rPr lang="en-US" dirty="0">
                <a:latin typeface="Arial" panose="020B0604020202020204" pitchFamily="34" charset="0"/>
                <a:cs typeface="Arial" panose="020B0604020202020204" pitchFamily="34" charset="0"/>
              </a:rPr>
              <a:t>("Username is: " + </a:t>
            </a:r>
            <a:r>
              <a:rPr lang="en-US" dirty="0" err="1">
                <a:latin typeface="Arial" panose="020B0604020202020204" pitchFamily="34" charset="0"/>
                <a:cs typeface="Arial" panose="020B0604020202020204" pitchFamily="34" charset="0"/>
              </a:rPr>
              <a:t>userName</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25</a:t>
            </a:fld>
            <a:endParaRPr lang="en-IN"/>
          </a:p>
        </p:txBody>
      </p:sp>
    </p:spTree>
    <p:extLst>
      <p:ext uri="{BB962C8B-B14F-4D97-AF65-F5344CB8AC3E}">
        <p14:creationId xmlns:p14="http://schemas.microsoft.com/office/powerpoint/2010/main" val="1074418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 User Inputs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US" dirty="0">
                <a:latin typeface="Arial" panose="020B0604020202020204" pitchFamily="34" charset="0"/>
                <a:cs typeface="Arial" panose="020B0604020202020204" pitchFamily="34" charset="0"/>
              </a:rPr>
              <a:t>Get User Input - Integer</a:t>
            </a:r>
          </a:p>
          <a:p>
            <a:pPr algn="l"/>
            <a:r>
              <a:rPr lang="en-US" dirty="0" err="1">
                <a:latin typeface="Arial" panose="020B0604020202020204" pitchFamily="34" charset="0"/>
                <a:cs typeface="Arial" panose="020B0604020202020204" pitchFamily="34" charset="0"/>
              </a:rPr>
              <a:t>Console.WriteLine</a:t>
            </a:r>
            <a:r>
              <a:rPr lang="en-US" dirty="0">
                <a:latin typeface="Arial" panose="020B0604020202020204" pitchFamily="34" charset="0"/>
                <a:cs typeface="Arial" panose="020B0604020202020204" pitchFamily="34" charset="0"/>
              </a:rPr>
              <a:t>("Enter your age:");</a:t>
            </a:r>
          </a:p>
          <a:p>
            <a:pPr algn="l"/>
            <a:r>
              <a:rPr lang="en-US" dirty="0">
                <a:latin typeface="Arial" panose="020B0604020202020204" pitchFamily="34" charset="0"/>
                <a:cs typeface="Arial" panose="020B0604020202020204" pitchFamily="34" charset="0"/>
              </a:rPr>
              <a:t>int age = Convert.ToInt32(</a:t>
            </a:r>
            <a:r>
              <a:rPr lang="en-US" dirty="0" err="1">
                <a:latin typeface="Arial" panose="020B0604020202020204" pitchFamily="34" charset="0"/>
                <a:cs typeface="Arial" panose="020B0604020202020204" pitchFamily="34" charset="0"/>
              </a:rPr>
              <a:t>Console.ReadLine</a:t>
            </a:r>
            <a:r>
              <a:rPr lang="en-US" dirty="0">
                <a:latin typeface="Arial" panose="020B0604020202020204" pitchFamily="34" charset="0"/>
                <a:cs typeface="Arial" panose="020B0604020202020204" pitchFamily="34" charset="0"/>
              </a:rPr>
              <a:t>());</a:t>
            </a:r>
          </a:p>
          <a:p>
            <a:pPr algn="l"/>
            <a:r>
              <a:rPr lang="en-US" dirty="0" err="1">
                <a:latin typeface="Arial" panose="020B0604020202020204" pitchFamily="34" charset="0"/>
                <a:cs typeface="Arial" panose="020B0604020202020204" pitchFamily="34" charset="0"/>
              </a:rPr>
              <a:t>Console.WriteLine</a:t>
            </a:r>
            <a:r>
              <a:rPr lang="en-US" dirty="0">
                <a:latin typeface="Arial" panose="020B0604020202020204" pitchFamily="34" charset="0"/>
                <a:cs typeface="Arial" panose="020B0604020202020204" pitchFamily="34" charset="0"/>
              </a:rPr>
              <a:t>("Your age is: " + age);</a:t>
            </a:r>
          </a:p>
          <a:p>
            <a:pPr algn="l"/>
            <a:r>
              <a:rPr lang="en-US" b="1" dirty="0">
                <a:latin typeface="Arial" panose="020B0604020202020204" pitchFamily="34" charset="0"/>
                <a:cs typeface="Arial" panose="020B0604020202020204" pitchFamily="34" charset="0"/>
              </a:rPr>
              <a:t>Type Conversion Methods</a:t>
            </a:r>
          </a:p>
          <a:p>
            <a:pPr algn="l"/>
            <a:r>
              <a:rPr lang="en-US" dirty="0">
                <a:latin typeface="Arial" panose="020B0604020202020204" pitchFamily="34" charset="0"/>
                <a:cs typeface="Arial" panose="020B0604020202020204" pitchFamily="34" charset="0"/>
              </a:rPr>
              <a:t>It is also possible to convert data types explicitly by using built-in methods, such as </a:t>
            </a:r>
            <a:r>
              <a:rPr lang="en-US" dirty="0" err="1">
                <a:latin typeface="Arial" panose="020B0604020202020204" pitchFamily="34" charset="0"/>
                <a:cs typeface="Arial" panose="020B0604020202020204" pitchFamily="34" charset="0"/>
              </a:rPr>
              <a:t>Convert.ToBoolean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Convert.ToDouble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Convert.ToString</a:t>
            </a:r>
            <a:r>
              <a:rPr lang="en-US" dirty="0">
                <a:latin typeface="Arial" panose="020B0604020202020204" pitchFamily="34" charset="0"/>
                <a:cs typeface="Arial" panose="020B0604020202020204" pitchFamily="34" charset="0"/>
              </a:rPr>
              <a:t>, Convert.ToInt32 (int) and Convert.ToInt64 (long):</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26</a:t>
            </a:fld>
            <a:endParaRPr lang="en-IN"/>
          </a:p>
        </p:txBody>
      </p:sp>
    </p:spTree>
    <p:extLst>
      <p:ext uri="{BB962C8B-B14F-4D97-AF65-F5344CB8AC3E}">
        <p14:creationId xmlns:p14="http://schemas.microsoft.com/office/powerpoint/2010/main" val="2157373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pPr algn="l"/>
            <a:r>
              <a:rPr lang="en-US" b="0" i="0" dirty="0">
                <a:solidFill>
                  <a:srgbClr val="000000"/>
                </a:solidFill>
                <a:effectLst/>
                <a:latin typeface="Segoe UI" panose="020B0502040204020203" pitchFamily="34" charset="0"/>
              </a:rPr>
              <a:t>C# Conditions and If Statements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0000" lnSpcReduction="20000"/>
          </a:bodyPr>
          <a:lstStyle/>
          <a:p>
            <a:pPr algn="l"/>
            <a:r>
              <a:rPr lang="en-US" b="1" i="0" dirty="0">
                <a:solidFill>
                  <a:srgbClr val="000000"/>
                </a:solidFill>
                <a:effectLst/>
                <a:latin typeface="Verdana" panose="020B0604030504040204" pitchFamily="34" charset="0"/>
              </a:rPr>
              <a:t>C# supports the usual logical conditions from mathematics:</a:t>
            </a:r>
          </a:p>
          <a:p>
            <a:pPr lvl="1"/>
            <a:r>
              <a:rPr lang="en-US" b="0" i="0" dirty="0">
                <a:solidFill>
                  <a:srgbClr val="000000"/>
                </a:solidFill>
                <a:effectLst/>
                <a:latin typeface="Verdana" panose="020B0604030504040204" pitchFamily="34" charset="0"/>
              </a:rPr>
              <a:t>Less than: </a:t>
            </a:r>
            <a:r>
              <a:rPr lang="en-US" b="0" i="0" dirty="0">
                <a:solidFill>
                  <a:srgbClr val="DC143C"/>
                </a:solidFill>
                <a:effectLst/>
                <a:latin typeface="Consolas" panose="020B0609020204030204" pitchFamily="49" charset="0"/>
              </a:rPr>
              <a:t>a &lt; b</a:t>
            </a:r>
            <a:endParaRPr lang="en-US" b="0" i="0" dirty="0">
              <a:solidFill>
                <a:srgbClr val="000000"/>
              </a:solidFill>
              <a:effectLst/>
              <a:latin typeface="Verdana" panose="020B0604030504040204" pitchFamily="34" charset="0"/>
            </a:endParaRPr>
          </a:p>
          <a:p>
            <a:pPr lvl="1"/>
            <a:r>
              <a:rPr lang="en-US" b="0" i="0" dirty="0">
                <a:solidFill>
                  <a:srgbClr val="000000"/>
                </a:solidFill>
                <a:effectLst/>
                <a:latin typeface="Verdana" panose="020B0604030504040204" pitchFamily="34" charset="0"/>
              </a:rPr>
              <a:t>Less than or equal to: </a:t>
            </a:r>
            <a:r>
              <a:rPr lang="en-US" b="0" i="0" dirty="0">
                <a:solidFill>
                  <a:srgbClr val="DC143C"/>
                </a:solidFill>
                <a:effectLst/>
                <a:latin typeface="Consolas" panose="020B0609020204030204" pitchFamily="49" charset="0"/>
              </a:rPr>
              <a:t>a &lt;= b</a:t>
            </a:r>
            <a:endParaRPr lang="en-US" b="0" i="0" dirty="0">
              <a:solidFill>
                <a:srgbClr val="000000"/>
              </a:solidFill>
              <a:effectLst/>
              <a:latin typeface="Verdana" panose="020B0604030504040204" pitchFamily="34" charset="0"/>
            </a:endParaRPr>
          </a:p>
          <a:p>
            <a:pPr lvl="1"/>
            <a:r>
              <a:rPr lang="en-US" b="0" i="0" dirty="0">
                <a:solidFill>
                  <a:srgbClr val="000000"/>
                </a:solidFill>
                <a:effectLst/>
                <a:latin typeface="Verdana" panose="020B0604030504040204" pitchFamily="34" charset="0"/>
              </a:rPr>
              <a:t>Greater than: </a:t>
            </a:r>
            <a:r>
              <a:rPr lang="en-US" b="0" i="0" dirty="0">
                <a:solidFill>
                  <a:srgbClr val="DC143C"/>
                </a:solidFill>
                <a:effectLst/>
                <a:latin typeface="Consolas" panose="020B0609020204030204" pitchFamily="49" charset="0"/>
              </a:rPr>
              <a:t>a &gt; b</a:t>
            </a:r>
            <a:endParaRPr lang="en-US" b="0" i="0" dirty="0">
              <a:solidFill>
                <a:srgbClr val="000000"/>
              </a:solidFill>
              <a:effectLst/>
              <a:latin typeface="Verdana" panose="020B0604030504040204" pitchFamily="34" charset="0"/>
            </a:endParaRPr>
          </a:p>
          <a:p>
            <a:pPr lvl="1"/>
            <a:r>
              <a:rPr lang="en-US" b="0" i="0" dirty="0">
                <a:solidFill>
                  <a:srgbClr val="000000"/>
                </a:solidFill>
                <a:effectLst/>
                <a:latin typeface="Verdana" panose="020B0604030504040204" pitchFamily="34" charset="0"/>
              </a:rPr>
              <a:t>Greater than or equal to: </a:t>
            </a:r>
            <a:r>
              <a:rPr lang="en-US" b="0" i="0" dirty="0">
                <a:solidFill>
                  <a:srgbClr val="DC143C"/>
                </a:solidFill>
                <a:effectLst/>
                <a:latin typeface="Consolas" panose="020B0609020204030204" pitchFamily="49" charset="0"/>
              </a:rPr>
              <a:t>a &gt;= b</a:t>
            </a:r>
            <a:endParaRPr lang="en-US" b="0" i="0" dirty="0">
              <a:solidFill>
                <a:srgbClr val="000000"/>
              </a:solidFill>
              <a:effectLst/>
              <a:latin typeface="Verdana" panose="020B0604030504040204" pitchFamily="34" charset="0"/>
            </a:endParaRPr>
          </a:p>
          <a:p>
            <a:pPr lvl="1"/>
            <a:r>
              <a:rPr lang="en-US" b="0" i="0" dirty="0">
                <a:solidFill>
                  <a:srgbClr val="000000"/>
                </a:solidFill>
                <a:effectLst/>
                <a:latin typeface="Verdana" panose="020B0604030504040204" pitchFamily="34" charset="0"/>
              </a:rPr>
              <a:t>Equal to </a:t>
            </a:r>
            <a:r>
              <a:rPr lang="en-US" b="0" i="0" dirty="0">
                <a:solidFill>
                  <a:srgbClr val="DC143C"/>
                </a:solidFill>
                <a:effectLst/>
                <a:latin typeface="Consolas" panose="020B0609020204030204" pitchFamily="49" charset="0"/>
              </a:rPr>
              <a:t>a == b</a:t>
            </a:r>
            <a:endParaRPr lang="en-US" b="0" i="0" dirty="0">
              <a:solidFill>
                <a:srgbClr val="000000"/>
              </a:solidFill>
              <a:effectLst/>
              <a:latin typeface="Verdana" panose="020B0604030504040204" pitchFamily="34" charset="0"/>
            </a:endParaRPr>
          </a:p>
          <a:p>
            <a:pPr lvl="1"/>
            <a:r>
              <a:rPr lang="en-US" b="0" i="0" dirty="0">
                <a:solidFill>
                  <a:srgbClr val="000000"/>
                </a:solidFill>
                <a:effectLst/>
                <a:latin typeface="Verdana" panose="020B0604030504040204" pitchFamily="34" charset="0"/>
              </a:rPr>
              <a:t>Not Equal to: </a:t>
            </a:r>
            <a:r>
              <a:rPr lang="en-US" b="0" i="0" dirty="0">
                <a:solidFill>
                  <a:srgbClr val="DC143C"/>
                </a:solidFill>
                <a:effectLst/>
                <a:latin typeface="Consolas" panose="020B0609020204030204" pitchFamily="49" charset="0"/>
              </a:rPr>
              <a:t>a != b</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You can use these conditions to perform different actions for different decisions.</a:t>
            </a:r>
          </a:p>
          <a:p>
            <a:pPr algn="l"/>
            <a:r>
              <a:rPr lang="en-US" b="1" i="0" dirty="0">
                <a:solidFill>
                  <a:srgbClr val="000000"/>
                </a:solidFill>
                <a:effectLst/>
                <a:latin typeface="Verdana" panose="020B0604030504040204" pitchFamily="34" charset="0"/>
              </a:rPr>
              <a:t>C# has the following conditional statements:</a:t>
            </a:r>
          </a:p>
          <a:p>
            <a:pPr algn="l"/>
            <a:r>
              <a:rPr lang="en-US" b="0" i="0" dirty="0">
                <a:solidFill>
                  <a:srgbClr val="000000"/>
                </a:solidFill>
                <a:effectLst/>
                <a:latin typeface="Verdana" panose="020B0604030504040204" pitchFamily="34" charset="0"/>
              </a:rPr>
              <a:t>Use if to specify a block of code to be executed, if a specified condition is true</a:t>
            </a:r>
          </a:p>
          <a:p>
            <a:pPr algn="l"/>
            <a:r>
              <a:rPr lang="en-US" b="0" i="0" dirty="0">
                <a:solidFill>
                  <a:srgbClr val="000000"/>
                </a:solidFill>
                <a:effectLst/>
                <a:latin typeface="Verdana" panose="020B0604030504040204" pitchFamily="34" charset="0"/>
              </a:rPr>
              <a:t>Use else to specify a block of code to be executed, if the same condition is false</a:t>
            </a:r>
          </a:p>
          <a:p>
            <a:pPr algn="l"/>
            <a:r>
              <a:rPr lang="en-US" b="0" i="0" dirty="0">
                <a:solidFill>
                  <a:srgbClr val="000000"/>
                </a:solidFill>
                <a:effectLst/>
                <a:latin typeface="Verdana" panose="020B0604030504040204" pitchFamily="34" charset="0"/>
              </a:rPr>
              <a:t>Use else if to specify a new condition to test, if the first condition is false</a:t>
            </a:r>
          </a:p>
          <a:p>
            <a:pPr algn="l"/>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27</a:t>
            </a:fld>
            <a:endParaRPr lang="en-IN"/>
          </a:p>
        </p:txBody>
      </p:sp>
    </p:spTree>
    <p:extLst>
      <p:ext uri="{BB962C8B-B14F-4D97-AF65-F5344CB8AC3E}">
        <p14:creationId xmlns:p14="http://schemas.microsoft.com/office/powerpoint/2010/main" val="1696040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pPr algn="l"/>
            <a:r>
              <a:rPr lang="en-US" b="0" i="0" dirty="0">
                <a:solidFill>
                  <a:srgbClr val="000000"/>
                </a:solidFill>
                <a:effectLst/>
                <a:latin typeface="Segoe UI" panose="020B0502040204020203" pitchFamily="34" charset="0"/>
              </a:rPr>
              <a:t>While loop</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7500" lnSpcReduction="20000"/>
          </a:bodyPr>
          <a:lstStyle/>
          <a:p>
            <a:pPr algn="l"/>
            <a:r>
              <a:rPr lang="en-US" b="1" dirty="0">
                <a:latin typeface="Arial" panose="020B0604020202020204" pitchFamily="34" charset="0"/>
                <a:cs typeface="Arial" panose="020B0604020202020204" pitchFamily="34" charset="0"/>
              </a:rPr>
              <a:t>Loops</a:t>
            </a:r>
          </a:p>
          <a:p>
            <a:pPr algn="l"/>
            <a:r>
              <a:rPr lang="en-US" dirty="0">
                <a:latin typeface="Arial" panose="020B0604020202020204" pitchFamily="34" charset="0"/>
                <a:cs typeface="Arial" panose="020B0604020202020204" pitchFamily="34" charset="0"/>
              </a:rPr>
              <a:t>Loops can execute a block of code as long as a specified condition is reached.</a:t>
            </a:r>
          </a:p>
          <a:p>
            <a:pPr algn="l"/>
            <a:r>
              <a:rPr lang="en-US" dirty="0">
                <a:latin typeface="Arial" panose="020B0604020202020204" pitchFamily="34" charset="0"/>
                <a:cs typeface="Arial" panose="020B0604020202020204" pitchFamily="34" charset="0"/>
              </a:rPr>
              <a:t>Loops are handy because they save time, reduce errors, and they make code more readable.</a:t>
            </a:r>
          </a:p>
          <a:p>
            <a:pPr algn="l"/>
            <a:r>
              <a:rPr lang="en-US" b="1" dirty="0">
                <a:latin typeface="Arial" panose="020B0604020202020204" pitchFamily="34" charset="0"/>
                <a:cs typeface="Arial" panose="020B0604020202020204" pitchFamily="34" charset="0"/>
              </a:rPr>
              <a:t>C# While Loop</a:t>
            </a:r>
          </a:p>
          <a:p>
            <a:pPr algn="l"/>
            <a:r>
              <a:rPr lang="en-US" dirty="0">
                <a:latin typeface="Arial" panose="020B0604020202020204" pitchFamily="34" charset="0"/>
                <a:cs typeface="Arial" panose="020B0604020202020204" pitchFamily="34" charset="0"/>
              </a:rPr>
              <a:t>The while loop loops through a block of code as long as a specified condition is True:</a:t>
            </a:r>
          </a:p>
          <a:p>
            <a:pPr algn="l"/>
            <a:r>
              <a:rPr lang="en-US" b="1" dirty="0">
                <a:latin typeface="Arial" panose="020B0604020202020204" pitchFamily="34" charset="0"/>
                <a:cs typeface="Arial" panose="020B0604020202020204" pitchFamily="34" charset="0"/>
              </a:rPr>
              <a:t>Syntax</a:t>
            </a:r>
          </a:p>
          <a:p>
            <a:pPr algn="l"/>
            <a:r>
              <a:rPr lang="en-US" dirty="0">
                <a:latin typeface="Arial" panose="020B0604020202020204" pitchFamily="34" charset="0"/>
                <a:cs typeface="Arial" panose="020B0604020202020204" pitchFamily="34" charset="0"/>
              </a:rPr>
              <a:t>while (condition) </a:t>
            </a:r>
          </a:p>
          <a:p>
            <a:pPr algn="l"/>
            <a:r>
              <a:rPr lang="en-US" dirty="0">
                <a:latin typeface="Arial" panose="020B0604020202020204" pitchFamily="34" charset="0"/>
                <a:cs typeface="Arial" panose="020B0604020202020204" pitchFamily="34" charset="0"/>
              </a:rPr>
              <a:t>{</a:t>
            </a:r>
          </a:p>
          <a:p>
            <a:pPr algn="l"/>
            <a:r>
              <a:rPr lang="en-US" dirty="0">
                <a:latin typeface="Arial" panose="020B0604020202020204" pitchFamily="34" charset="0"/>
                <a:cs typeface="Arial" panose="020B0604020202020204" pitchFamily="34" charset="0"/>
              </a:rPr>
              <a:t>  // code block to be executed</a:t>
            </a:r>
          </a:p>
          <a:p>
            <a:pPr algn="l"/>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28</a:t>
            </a:fld>
            <a:endParaRPr lang="en-IN"/>
          </a:p>
        </p:txBody>
      </p:sp>
    </p:spTree>
    <p:extLst>
      <p:ext uri="{BB962C8B-B14F-4D97-AF65-F5344CB8AC3E}">
        <p14:creationId xmlns:p14="http://schemas.microsoft.com/office/powerpoint/2010/main" val="800153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pPr algn="l"/>
            <a:r>
              <a:rPr lang="en-US" b="0" i="0" dirty="0">
                <a:solidFill>
                  <a:srgbClr val="000000"/>
                </a:solidFill>
                <a:effectLst/>
                <a:latin typeface="Segoe UI" panose="020B0502040204020203" pitchFamily="34" charset="0"/>
              </a:rPr>
              <a:t>For loop</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85000" lnSpcReduction="20000"/>
          </a:bodyPr>
          <a:lstStyle/>
          <a:p>
            <a:pPr algn="l"/>
            <a:r>
              <a:rPr lang="en-US" dirty="0">
                <a:latin typeface="Arial" panose="020B0604020202020204" pitchFamily="34" charset="0"/>
                <a:cs typeface="Arial" panose="020B0604020202020204" pitchFamily="34" charset="0"/>
              </a:rPr>
              <a:t>When you know exactly how many times you want to loop through a block of code, use the for loop instead of a while loop:</a:t>
            </a:r>
          </a:p>
          <a:p>
            <a:pPr algn="l"/>
            <a:r>
              <a:rPr lang="en-US" b="1" dirty="0">
                <a:latin typeface="Arial" panose="020B0604020202020204" pitchFamily="34" charset="0"/>
                <a:cs typeface="Arial" panose="020B0604020202020204" pitchFamily="34" charset="0"/>
              </a:rPr>
              <a:t>Syntax:</a:t>
            </a:r>
          </a:p>
          <a:p>
            <a:pPr algn="l"/>
            <a:r>
              <a:rPr lang="en-US" dirty="0">
                <a:latin typeface="Arial" panose="020B0604020202020204" pitchFamily="34" charset="0"/>
                <a:cs typeface="Arial" panose="020B0604020202020204" pitchFamily="34" charset="0"/>
              </a:rPr>
              <a:t>for (statement 1; statement 2; statement 3) </a:t>
            </a:r>
          </a:p>
          <a:p>
            <a:pPr algn="l"/>
            <a:r>
              <a:rPr lang="en-US" dirty="0">
                <a:latin typeface="Arial" panose="020B0604020202020204" pitchFamily="34" charset="0"/>
                <a:cs typeface="Arial" panose="020B0604020202020204" pitchFamily="34" charset="0"/>
              </a:rPr>
              <a:t>{</a:t>
            </a:r>
          </a:p>
          <a:p>
            <a:pPr algn="l"/>
            <a:r>
              <a:rPr lang="en-US" dirty="0">
                <a:latin typeface="Arial" panose="020B0604020202020204" pitchFamily="34" charset="0"/>
                <a:cs typeface="Arial" panose="020B0604020202020204" pitchFamily="34" charset="0"/>
              </a:rPr>
              <a:t>  // code block to be executed</a:t>
            </a:r>
          </a:p>
          <a:p>
            <a:pPr algn="l"/>
            <a:r>
              <a:rPr lang="en-US" dirty="0">
                <a:latin typeface="Arial" panose="020B0604020202020204" pitchFamily="34" charset="0"/>
                <a:cs typeface="Arial" panose="020B0604020202020204" pitchFamily="34" charset="0"/>
              </a:rPr>
              <a:t>}</a:t>
            </a:r>
          </a:p>
          <a:p>
            <a:pPr algn="l"/>
            <a:r>
              <a:rPr lang="en-US" b="1" i="0" dirty="0">
                <a:solidFill>
                  <a:srgbClr val="000000"/>
                </a:solidFill>
                <a:effectLst/>
                <a:latin typeface="Verdana" panose="020B0604030504040204" pitchFamily="34" charset="0"/>
              </a:rPr>
              <a:t>Statement 1</a:t>
            </a:r>
            <a:r>
              <a:rPr lang="en-US" b="0" i="0" dirty="0">
                <a:solidFill>
                  <a:srgbClr val="000000"/>
                </a:solidFill>
                <a:effectLst/>
                <a:latin typeface="Verdana" panose="020B0604030504040204" pitchFamily="34" charset="0"/>
              </a:rPr>
              <a:t> is executed (one time) before the execution of the code block.</a:t>
            </a:r>
          </a:p>
          <a:p>
            <a:pPr algn="l"/>
            <a:r>
              <a:rPr lang="en-US" b="1" i="0" dirty="0">
                <a:solidFill>
                  <a:srgbClr val="000000"/>
                </a:solidFill>
                <a:effectLst/>
                <a:latin typeface="Verdana" panose="020B0604030504040204" pitchFamily="34" charset="0"/>
              </a:rPr>
              <a:t>Statement 2</a:t>
            </a:r>
            <a:r>
              <a:rPr lang="en-US" b="0" i="0" dirty="0">
                <a:solidFill>
                  <a:srgbClr val="000000"/>
                </a:solidFill>
                <a:effectLst/>
                <a:latin typeface="Verdana" panose="020B0604030504040204" pitchFamily="34" charset="0"/>
              </a:rPr>
              <a:t> defines the condition for executing the code block.</a:t>
            </a:r>
          </a:p>
          <a:p>
            <a:pPr algn="l"/>
            <a:r>
              <a:rPr lang="en-US" b="1" i="0" dirty="0">
                <a:solidFill>
                  <a:srgbClr val="000000"/>
                </a:solidFill>
                <a:effectLst/>
                <a:latin typeface="Verdana" panose="020B0604030504040204" pitchFamily="34" charset="0"/>
              </a:rPr>
              <a:t>Statement 3</a:t>
            </a:r>
            <a:r>
              <a:rPr lang="en-US" b="0" i="0" dirty="0">
                <a:solidFill>
                  <a:srgbClr val="000000"/>
                </a:solidFill>
                <a:effectLst/>
                <a:latin typeface="Verdana" panose="020B0604030504040204" pitchFamily="34" charset="0"/>
              </a:rPr>
              <a:t> is executed (every time) after the code block has been executed.</a:t>
            </a:r>
          </a:p>
          <a:p>
            <a:pPr algn="l"/>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29</a:t>
            </a:fld>
            <a:endParaRPr lang="en-IN"/>
          </a:p>
        </p:txBody>
      </p:sp>
    </p:spTree>
    <p:extLst>
      <p:ext uri="{BB962C8B-B14F-4D97-AF65-F5344CB8AC3E}">
        <p14:creationId xmlns:p14="http://schemas.microsoft.com/office/powerpoint/2010/main" val="241937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62500" lnSpcReduction="20000"/>
          </a:bodyPr>
          <a:lstStyle/>
          <a:p>
            <a:r>
              <a:rPr lang="en-IN" dirty="0">
                <a:latin typeface="Arial" panose="020B0604020202020204" pitchFamily="34" charset="0"/>
                <a:cs typeface="Arial" panose="020B0604020202020204" pitchFamily="34" charset="0"/>
              </a:rPr>
              <a:t>Introduction to C#</a:t>
            </a:r>
          </a:p>
          <a:p>
            <a:r>
              <a:rPr lang="en-IN" dirty="0">
                <a:latin typeface="Arial" panose="020B0604020202020204" pitchFamily="34" charset="0"/>
                <a:cs typeface="Arial" panose="020B0604020202020204" pitchFamily="34" charset="0"/>
              </a:rPr>
              <a:t>Why to use C#</a:t>
            </a:r>
          </a:p>
          <a:p>
            <a:r>
              <a:rPr lang="en-IN" dirty="0">
                <a:latin typeface="Arial" panose="020B0604020202020204" pitchFamily="34" charset="0"/>
                <a:cs typeface="Arial" panose="020B0604020202020204" pitchFamily="34" charset="0"/>
              </a:rPr>
              <a:t>Future of C#</a:t>
            </a:r>
          </a:p>
          <a:p>
            <a:r>
              <a:rPr lang="en-IN" dirty="0">
                <a:latin typeface="Arial" panose="020B0604020202020204" pitchFamily="34" charset="0"/>
                <a:cs typeface="Arial" panose="020B0604020202020204" pitchFamily="34" charset="0"/>
              </a:rPr>
              <a:t>Environmental Setup</a:t>
            </a:r>
          </a:p>
          <a:p>
            <a:r>
              <a:rPr lang="en-IN" dirty="0">
                <a:latin typeface="Arial" panose="020B0604020202020204" pitchFamily="34" charset="0"/>
                <a:cs typeface="Arial" panose="020B0604020202020204" pitchFamily="34" charset="0"/>
              </a:rPr>
              <a:t>Getting started with HelloWorld</a:t>
            </a:r>
          </a:p>
          <a:p>
            <a:r>
              <a:rPr lang="en-IN" dirty="0">
                <a:latin typeface="Arial" panose="020B0604020202020204" pitchFamily="34" charset="0"/>
                <a:cs typeface="Arial" panose="020B0604020202020204" pitchFamily="34" charset="0"/>
              </a:rPr>
              <a:t>Variables </a:t>
            </a:r>
          </a:p>
          <a:p>
            <a:r>
              <a:rPr lang="en-IN" dirty="0">
                <a:latin typeface="Arial" panose="020B0604020202020204" pitchFamily="34" charset="0"/>
                <a:cs typeface="Arial" panose="020B0604020202020204" pitchFamily="34" charset="0"/>
              </a:rPr>
              <a:t>Datatypes</a:t>
            </a:r>
          </a:p>
          <a:p>
            <a:r>
              <a:rPr lang="en-IN" dirty="0">
                <a:latin typeface="Arial" panose="020B0604020202020204" pitchFamily="34" charset="0"/>
                <a:cs typeface="Arial" panose="020B0604020202020204" pitchFamily="34" charset="0"/>
              </a:rPr>
              <a:t>Operators</a:t>
            </a:r>
          </a:p>
          <a:p>
            <a:r>
              <a:rPr lang="en-IN">
                <a:latin typeface="Arial" panose="020B0604020202020204" pitchFamily="34" charset="0"/>
                <a:cs typeface="Arial" panose="020B0604020202020204" pitchFamily="34" charset="0"/>
              </a:rPr>
              <a:t>User Input</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Conditional Statements</a:t>
            </a:r>
          </a:p>
          <a:p>
            <a:r>
              <a:rPr lang="en-IN" dirty="0">
                <a:latin typeface="Arial" panose="020B0604020202020204" pitchFamily="34" charset="0"/>
                <a:cs typeface="Arial" panose="020B0604020202020204" pitchFamily="34" charset="0"/>
              </a:rPr>
              <a:t>Loops</a:t>
            </a:r>
          </a:p>
          <a:p>
            <a:r>
              <a:rPr lang="en-IN" dirty="0">
                <a:latin typeface="Arial" panose="020B0604020202020204" pitchFamily="34" charset="0"/>
                <a:cs typeface="Arial" panose="020B0604020202020204" pitchFamily="34" charset="0"/>
              </a:rPr>
              <a:t>Arrays</a:t>
            </a:r>
          </a:p>
          <a:p>
            <a:r>
              <a:rPr lang="en-IN" dirty="0">
                <a:latin typeface="Arial" panose="020B0604020202020204" pitchFamily="34" charset="0"/>
                <a:cs typeface="Arial" panose="020B0604020202020204" pitchFamily="34" charset="0"/>
              </a:rPr>
              <a:t>Assignment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a:t>
            </a:fld>
            <a:endParaRPr lang="en-IN"/>
          </a:p>
        </p:txBody>
      </p:sp>
    </p:spTree>
    <p:extLst>
      <p:ext uri="{BB962C8B-B14F-4D97-AF65-F5344CB8AC3E}">
        <p14:creationId xmlns:p14="http://schemas.microsoft.com/office/powerpoint/2010/main" val="369199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pPr algn="l"/>
            <a:r>
              <a:rPr lang="en-US" b="0" i="0" dirty="0">
                <a:solidFill>
                  <a:srgbClr val="000000"/>
                </a:solidFill>
                <a:effectLst/>
                <a:latin typeface="Segoe UI" panose="020B0502040204020203" pitchFamily="34" charset="0"/>
              </a:rPr>
              <a:t>Break and Continue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85000" lnSpcReduction="20000"/>
          </a:bodyPr>
          <a:lstStyle/>
          <a:p>
            <a:pPr algn="l"/>
            <a:r>
              <a:rPr lang="en-US" dirty="0">
                <a:latin typeface="Arial" panose="020B0604020202020204" pitchFamily="34" charset="0"/>
                <a:cs typeface="Arial" panose="020B0604020202020204" pitchFamily="34" charset="0"/>
              </a:rPr>
              <a:t>The break statement can also be used to jump out of a loop.</a:t>
            </a:r>
          </a:p>
          <a:p>
            <a:pPr algn="l"/>
            <a:r>
              <a:rPr lang="en-US" dirty="0">
                <a:latin typeface="Arial" panose="020B0604020202020204" pitchFamily="34" charset="0"/>
                <a:cs typeface="Arial" panose="020B0604020202020204" pitchFamily="34" charset="0"/>
              </a:rPr>
              <a:t>The continue statement breaks one iteration (in the loop), if a specified condition occurs, and continues with the next iteration in the loop.</a:t>
            </a:r>
          </a:p>
          <a:p>
            <a:pPr algn="l"/>
            <a:r>
              <a:rPr lang="nn-NO" dirty="0">
                <a:latin typeface="Arial" panose="020B0604020202020204" pitchFamily="34" charset="0"/>
                <a:cs typeface="Arial" panose="020B0604020202020204" pitchFamily="34" charset="0"/>
              </a:rPr>
              <a:t>for (int i = 0; i &lt; 10; i++) </a:t>
            </a:r>
          </a:p>
          <a:p>
            <a:pPr algn="l"/>
            <a:r>
              <a:rPr lang="nn-NO" dirty="0">
                <a:latin typeface="Arial" panose="020B0604020202020204" pitchFamily="34" charset="0"/>
                <a:cs typeface="Arial" panose="020B0604020202020204" pitchFamily="34" charset="0"/>
              </a:rPr>
              <a:t>{</a:t>
            </a:r>
          </a:p>
          <a:p>
            <a:pPr algn="l"/>
            <a:r>
              <a:rPr lang="nn-NO" dirty="0">
                <a:latin typeface="Arial" panose="020B0604020202020204" pitchFamily="34" charset="0"/>
                <a:cs typeface="Arial" panose="020B0604020202020204" pitchFamily="34" charset="0"/>
              </a:rPr>
              <a:t>  if (i == 4) </a:t>
            </a:r>
          </a:p>
          <a:p>
            <a:pPr algn="l"/>
            <a:r>
              <a:rPr lang="nn-NO" dirty="0">
                <a:latin typeface="Arial" panose="020B0604020202020204" pitchFamily="34" charset="0"/>
                <a:cs typeface="Arial" panose="020B0604020202020204" pitchFamily="34" charset="0"/>
              </a:rPr>
              <a:t>  {</a:t>
            </a:r>
          </a:p>
          <a:p>
            <a:pPr algn="l"/>
            <a:r>
              <a:rPr lang="nn-NO" dirty="0">
                <a:latin typeface="Arial" panose="020B0604020202020204" pitchFamily="34" charset="0"/>
                <a:cs typeface="Arial" panose="020B0604020202020204" pitchFamily="34" charset="0"/>
              </a:rPr>
              <a:t>    break;</a:t>
            </a:r>
          </a:p>
          <a:p>
            <a:pPr algn="l"/>
            <a:r>
              <a:rPr lang="nn-NO" dirty="0">
                <a:latin typeface="Arial" panose="020B0604020202020204" pitchFamily="34" charset="0"/>
                <a:cs typeface="Arial" panose="020B0604020202020204" pitchFamily="34" charset="0"/>
              </a:rPr>
              <a:t>  }</a:t>
            </a:r>
          </a:p>
          <a:p>
            <a:pPr algn="l"/>
            <a:r>
              <a:rPr lang="nn-NO" dirty="0">
                <a:latin typeface="Arial" panose="020B0604020202020204" pitchFamily="34" charset="0"/>
                <a:cs typeface="Arial" panose="020B0604020202020204" pitchFamily="34" charset="0"/>
              </a:rPr>
              <a:t>  Console.WriteLine(i);</a:t>
            </a:r>
          </a:p>
          <a:p>
            <a:pPr algn="l"/>
            <a:r>
              <a:rPr lang="nn-NO"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30</a:t>
            </a:fld>
            <a:endParaRPr lang="en-IN"/>
          </a:p>
        </p:txBody>
      </p:sp>
    </p:spTree>
    <p:extLst>
      <p:ext uri="{BB962C8B-B14F-4D97-AF65-F5344CB8AC3E}">
        <p14:creationId xmlns:p14="http://schemas.microsoft.com/office/powerpoint/2010/main" val="3720061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pPr algn="l"/>
            <a:r>
              <a:rPr lang="en-US" b="0" i="0" dirty="0">
                <a:solidFill>
                  <a:srgbClr val="000000"/>
                </a:solidFill>
                <a:effectLst/>
                <a:latin typeface="Segoe UI" panose="020B0502040204020203" pitchFamily="34" charset="0"/>
              </a:rPr>
              <a:t>Arrays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a:bodyPr>
          <a:lstStyle/>
          <a:p>
            <a:pPr algn="l"/>
            <a:r>
              <a:rPr lang="en-US" dirty="0">
                <a:latin typeface="Arial" panose="020B0604020202020204" pitchFamily="34" charset="0"/>
                <a:cs typeface="Arial" panose="020B0604020202020204" pitchFamily="34" charset="0"/>
              </a:rPr>
              <a:t>Create an Array</a:t>
            </a:r>
          </a:p>
          <a:p>
            <a:pPr algn="l"/>
            <a:r>
              <a:rPr lang="en-US" dirty="0">
                <a:latin typeface="Arial" panose="020B0604020202020204" pitchFamily="34" charset="0"/>
                <a:cs typeface="Arial" panose="020B0604020202020204" pitchFamily="34" charset="0"/>
              </a:rPr>
              <a:t>Arrays are used to store multiple values in a single variable, instead of declaring separate variables for each value.</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To declare an array, define the variable type with square brackets:</a:t>
            </a:r>
          </a:p>
          <a:p>
            <a:r>
              <a:rPr lang="en-US" b="0" i="0" dirty="0">
                <a:solidFill>
                  <a:srgbClr val="000000"/>
                </a:solidFill>
                <a:effectLst/>
                <a:latin typeface="Segoe UI" panose="020B0502040204020203" pitchFamily="34" charset="0"/>
              </a:rPr>
              <a:t>Access the Elements of an Array</a:t>
            </a:r>
          </a:p>
          <a:p>
            <a:pPr algn="l"/>
            <a:r>
              <a:rPr lang="en-IN" dirty="0">
                <a:latin typeface="Arial" panose="020B0604020202020204" pitchFamily="34" charset="0"/>
                <a:cs typeface="Arial" panose="020B0604020202020204" pitchFamily="34" charset="0"/>
              </a:rPr>
              <a:t>string[] cars = {"Volvo", "BMW", "Ford", "Mazda"};</a:t>
            </a:r>
          </a:p>
          <a:p>
            <a:pPr algn="l"/>
            <a:r>
              <a:rPr lang="en-IN" dirty="0" err="1">
                <a:latin typeface="Arial" panose="020B0604020202020204" pitchFamily="34" charset="0"/>
                <a:cs typeface="Arial" panose="020B0604020202020204" pitchFamily="34" charset="0"/>
              </a:rPr>
              <a:t>Console.WriteLine</a:t>
            </a:r>
            <a:r>
              <a:rPr lang="en-IN" dirty="0">
                <a:latin typeface="Arial" panose="020B0604020202020204" pitchFamily="34" charset="0"/>
                <a:cs typeface="Arial" panose="020B0604020202020204" pitchFamily="34" charset="0"/>
              </a:rPr>
              <a:t>(cars[0]);</a:t>
            </a:r>
          </a:p>
          <a:p>
            <a:pPr algn="l"/>
            <a:r>
              <a:rPr lang="en-IN" dirty="0">
                <a:latin typeface="Arial" panose="020B0604020202020204" pitchFamily="34" charset="0"/>
                <a:cs typeface="Arial" panose="020B0604020202020204" pitchFamily="34" charset="0"/>
              </a:rPr>
              <a:t>// Outputs Volvo</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31</a:t>
            </a:fld>
            <a:endParaRPr lang="en-IN"/>
          </a:p>
        </p:txBody>
      </p:sp>
    </p:spTree>
    <p:extLst>
      <p:ext uri="{BB962C8B-B14F-4D97-AF65-F5344CB8AC3E}">
        <p14:creationId xmlns:p14="http://schemas.microsoft.com/office/powerpoint/2010/main" val="1118865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pPr algn="l"/>
            <a:r>
              <a:rPr lang="en-US" b="0" i="0" dirty="0">
                <a:solidFill>
                  <a:srgbClr val="000000"/>
                </a:solidFill>
                <a:effectLst/>
                <a:latin typeface="Segoe UI" panose="020B0502040204020203" pitchFamily="34" charset="0"/>
              </a:rPr>
              <a:t>Assignment - 1</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20000"/>
          </a:bodyPr>
          <a:lstStyle/>
          <a:p>
            <a:pPr algn="l"/>
            <a:r>
              <a:rPr lang="en-IN" dirty="0">
                <a:latin typeface="Arial" panose="020B0604020202020204" pitchFamily="34" charset="0"/>
                <a:cs typeface="Arial" panose="020B0604020202020204" pitchFamily="34" charset="0"/>
              </a:rPr>
              <a:t>1. Write a program to find the discount and net amount to be paid based on following advertisements in an ecommerce website. You have to get the user input for the worth of the items purchased</a:t>
            </a:r>
          </a:p>
          <a:p>
            <a:pPr algn="l"/>
            <a:r>
              <a:rPr lang="en-IN" dirty="0" err="1">
                <a:latin typeface="Arial" panose="020B0604020202020204" pitchFamily="34" charset="0"/>
                <a:cs typeface="Arial" panose="020B0604020202020204" pitchFamily="34" charset="0"/>
              </a:rPr>
              <a:t>Purchased_amt</a:t>
            </a:r>
            <a:r>
              <a:rPr lang="en-IN" dirty="0">
                <a:latin typeface="Arial" panose="020B0604020202020204" pitchFamily="34" charset="0"/>
                <a:cs typeface="Arial" panose="020B0604020202020204" pitchFamily="34" charset="0"/>
              </a:rPr>
              <a:t> &lt;= 10000 then discount 5%</a:t>
            </a:r>
          </a:p>
          <a:p>
            <a:r>
              <a:rPr lang="en-IN" dirty="0" err="1">
                <a:latin typeface="Arial" panose="020B0604020202020204" pitchFamily="34" charset="0"/>
                <a:cs typeface="Arial" panose="020B0604020202020204" pitchFamily="34" charset="0"/>
              </a:rPr>
              <a:t>Purchased_amt</a:t>
            </a:r>
            <a:r>
              <a:rPr lang="en-IN" dirty="0">
                <a:latin typeface="Arial" panose="020B0604020202020204" pitchFamily="34" charset="0"/>
                <a:cs typeface="Arial" panose="020B0604020202020204" pitchFamily="34" charset="0"/>
              </a:rPr>
              <a:t> &gt; 10000 and </a:t>
            </a:r>
            <a:r>
              <a:rPr lang="en-IN" dirty="0" err="1">
                <a:latin typeface="Arial" panose="020B0604020202020204" pitchFamily="34" charset="0"/>
                <a:cs typeface="Arial" panose="020B0604020202020204" pitchFamily="34" charset="0"/>
              </a:rPr>
              <a:t>Purchased_amt</a:t>
            </a:r>
            <a:r>
              <a:rPr lang="en-IN" dirty="0">
                <a:latin typeface="Arial" panose="020B0604020202020204" pitchFamily="34" charset="0"/>
                <a:cs typeface="Arial" panose="020B0604020202020204" pitchFamily="34" charset="0"/>
              </a:rPr>
              <a:t>  &lt; =20000 then discount 10%</a:t>
            </a:r>
          </a:p>
          <a:p>
            <a:r>
              <a:rPr lang="en-IN" dirty="0" err="1">
                <a:latin typeface="Arial" panose="020B0604020202020204" pitchFamily="34" charset="0"/>
                <a:cs typeface="Arial" panose="020B0604020202020204" pitchFamily="34" charset="0"/>
              </a:rPr>
              <a:t>Purchased_amt</a:t>
            </a:r>
            <a:r>
              <a:rPr lang="en-IN" dirty="0">
                <a:latin typeface="Arial" panose="020B0604020202020204" pitchFamily="34" charset="0"/>
                <a:cs typeface="Arial" panose="020B0604020202020204" pitchFamily="34" charset="0"/>
              </a:rPr>
              <a:t> &gt; 20000 then discount 15%</a:t>
            </a:r>
          </a:p>
          <a:p>
            <a:r>
              <a:rPr lang="en-IN" dirty="0">
                <a:latin typeface="Arial" panose="020B0604020202020204" pitchFamily="34" charset="0"/>
                <a:cs typeface="Arial" panose="020B0604020202020204" pitchFamily="34" charset="0"/>
              </a:rPr>
              <a:t>Sample Calculation  - </a:t>
            </a:r>
          </a:p>
          <a:p>
            <a:r>
              <a:rPr lang="en-IN" dirty="0" err="1">
                <a:latin typeface="Arial" panose="020B0604020202020204" pitchFamily="34" charset="0"/>
                <a:cs typeface="Arial" panose="020B0604020202020204" pitchFamily="34" charset="0"/>
              </a:rPr>
              <a:t>Purchase_amt</a:t>
            </a:r>
            <a:r>
              <a:rPr lang="en-IN" dirty="0">
                <a:latin typeface="Arial" panose="020B0604020202020204" pitchFamily="34" charset="0"/>
                <a:cs typeface="Arial" panose="020B0604020202020204" pitchFamily="34" charset="0"/>
              </a:rPr>
              <a:t> = 15000</a:t>
            </a:r>
          </a:p>
          <a:p>
            <a:r>
              <a:rPr lang="en-IN" dirty="0">
                <a:latin typeface="Arial" panose="020B0604020202020204" pitchFamily="34" charset="0"/>
                <a:cs typeface="Arial" panose="020B0604020202020204" pitchFamily="34" charset="0"/>
              </a:rPr>
              <a:t>Discount = 15000*10/100 = 1500</a:t>
            </a:r>
          </a:p>
          <a:p>
            <a:r>
              <a:rPr lang="en-IN" dirty="0" err="1">
                <a:latin typeface="Arial" panose="020B0604020202020204" pitchFamily="34" charset="0"/>
                <a:cs typeface="Arial" panose="020B0604020202020204" pitchFamily="34" charset="0"/>
              </a:rPr>
              <a:t>Net_Amount</a:t>
            </a:r>
            <a:r>
              <a:rPr lang="en-IN" dirty="0">
                <a:latin typeface="Arial" panose="020B0604020202020204" pitchFamily="34" charset="0"/>
                <a:cs typeface="Arial" panose="020B0604020202020204" pitchFamily="34" charset="0"/>
              </a:rPr>
              <a:t> to pay = </a:t>
            </a:r>
            <a:r>
              <a:rPr lang="en-IN" dirty="0" err="1">
                <a:latin typeface="Arial" panose="020B0604020202020204" pitchFamily="34" charset="0"/>
                <a:cs typeface="Arial" panose="020B0604020202020204" pitchFamily="34" charset="0"/>
              </a:rPr>
              <a:t>Purchase_amt</a:t>
            </a:r>
            <a:r>
              <a:rPr lang="en-IN" dirty="0">
                <a:latin typeface="Arial" panose="020B0604020202020204" pitchFamily="34" charset="0"/>
                <a:cs typeface="Arial" panose="020B0604020202020204" pitchFamily="34" charset="0"/>
              </a:rPr>
              <a:t>- Discount = 13500</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32</a:t>
            </a:fld>
            <a:endParaRPr lang="en-IN"/>
          </a:p>
        </p:txBody>
      </p:sp>
    </p:spTree>
    <p:extLst>
      <p:ext uri="{BB962C8B-B14F-4D97-AF65-F5344CB8AC3E}">
        <p14:creationId xmlns:p14="http://schemas.microsoft.com/office/powerpoint/2010/main" val="1038204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pPr algn="l"/>
            <a:r>
              <a:rPr lang="en-US" b="0" i="0" dirty="0">
                <a:solidFill>
                  <a:srgbClr val="000000"/>
                </a:solidFill>
                <a:effectLst/>
                <a:latin typeface="Segoe UI" panose="020B0502040204020203" pitchFamily="34" charset="0"/>
              </a:rPr>
              <a:t>Assignment - 2</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0000" lnSpcReduction="20000"/>
          </a:bodyPr>
          <a:lstStyle/>
          <a:p>
            <a:pPr algn="l"/>
            <a:r>
              <a:rPr lang="en-IN" dirty="0">
                <a:latin typeface="Arial" panose="020B0604020202020204" pitchFamily="34" charset="0"/>
                <a:cs typeface="Arial" panose="020B0604020202020204" pitchFamily="34" charset="0"/>
              </a:rPr>
              <a:t>2. Write a program to find the electricity bill amount to be paid based on following conditions written on a electricity bill. You have to get the user input for the units consumed</a:t>
            </a:r>
          </a:p>
          <a:p>
            <a:pPr algn="l"/>
            <a:r>
              <a:rPr lang="en-IN" dirty="0" err="1">
                <a:latin typeface="Arial" panose="020B0604020202020204" pitchFamily="34" charset="0"/>
                <a:cs typeface="Arial" panose="020B0604020202020204" pitchFamily="34" charset="0"/>
              </a:rPr>
              <a:t>Units_Consumed</a:t>
            </a:r>
            <a:r>
              <a:rPr lang="en-IN" dirty="0">
                <a:latin typeface="Arial" panose="020B0604020202020204" pitchFamily="34" charset="0"/>
                <a:cs typeface="Arial" panose="020B0604020202020204" pitchFamily="34" charset="0"/>
              </a:rPr>
              <a:t> &lt;= 100 then price/unit is 1 INR</a:t>
            </a:r>
          </a:p>
          <a:p>
            <a:r>
              <a:rPr lang="en-IN" dirty="0" err="1">
                <a:latin typeface="Arial" panose="020B0604020202020204" pitchFamily="34" charset="0"/>
                <a:cs typeface="Arial" panose="020B0604020202020204" pitchFamily="34" charset="0"/>
              </a:rPr>
              <a:t>Units_Consumed</a:t>
            </a:r>
            <a:r>
              <a:rPr lang="en-IN" dirty="0">
                <a:latin typeface="Arial" panose="020B0604020202020204" pitchFamily="34" charset="0"/>
                <a:cs typeface="Arial" panose="020B0604020202020204" pitchFamily="34" charset="0"/>
              </a:rPr>
              <a:t> &gt; 100 and </a:t>
            </a:r>
            <a:r>
              <a:rPr lang="en-IN" dirty="0" err="1">
                <a:latin typeface="Arial" panose="020B0604020202020204" pitchFamily="34" charset="0"/>
                <a:cs typeface="Arial" panose="020B0604020202020204" pitchFamily="34" charset="0"/>
              </a:rPr>
              <a:t>Units_Consumed</a:t>
            </a:r>
            <a:r>
              <a:rPr lang="en-IN" dirty="0">
                <a:latin typeface="Arial" panose="020B0604020202020204" pitchFamily="34" charset="0"/>
                <a:cs typeface="Arial" panose="020B0604020202020204" pitchFamily="34" charset="0"/>
              </a:rPr>
              <a:t>  &lt; =200 then then price/unit is 2 INR</a:t>
            </a:r>
          </a:p>
          <a:p>
            <a:r>
              <a:rPr lang="en-IN" dirty="0" err="1">
                <a:latin typeface="Arial" panose="020B0604020202020204" pitchFamily="34" charset="0"/>
                <a:cs typeface="Arial" panose="020B0604020202020204" pitchFamily="34" charset="0"/>
              </a:rPr>
              <a:t>Units_Consumed</a:t>
            </a:r>
            <a:r>
              <a:rPr lang="en-IN" dirty="0">
                <a:latin typeface="Arial" panose="020B0604020202020204" pitchFamily="34" charset="0"/>
                <a:cs typeface="Arial" panose="020B0604020202020204" pitchFamily="34" charset="0"/>
              </a:rPr>
              <a:t> &gt; 200 then price/unit is 3 INR </a:t>
            </a:r>
          </a:p>
          <a:p>
            <a:r>
              <a:rPr lang="en-IN" dirty="0">
                <a:latin typeface="Arial" panose="020B0604020202020204" pitchFamily="34" charset="0"/>
                <a:cs typeface="Arial" panose="020B0604020202020204" pitchFamily="34" charset="0"/>
              </a:rPr>
              <a:t>Sample Calculation  - </a:t>
            </a:r>
          </a:p>
          <a:p>
            <a:r>
              <a:rPr lang="en-IN" dirty="0" err="1">
                <a:latin typeface="Arial" panose="020B0604020202020204" pitchFamily="34" charset="0"/>
                <a:cs typeface="Arial" panose="020B0604020202020204" pitchFamily="34" charset="0"/>
              </a:rPr>
              <a:t>Units_Consumed</a:t>
            </a:r>
            <a:r>
              <a:rPr lang="en-IN" dirty="0">
                <a:latin typeface="Arial" panose="020B0604020202020204" pitchFamily="34" charset="0"/>
                <a:cs typeface="Arial" panose="020B0604020202020204" pitchFamily="34" charset="0"/>
              </a:rPr>
              <a:t> = 50</a:t>
            </a:r>
          </a:p>
          <a:p>
            <a:r>
              <a:rPr lang="en-IN" dirty="0" err="1">
                <a:latin typeface="Arial" panose="020B0604020202020204" pitchFamily="34" charset="0"/>
                <a:cs typeface="Arial" panose="020B0604020202020204" pitchFamily="34" charset="0"/>
              </a:rPr>
              <a:t>Bill_Amount</a:t>
            </a:r>
            <a:r>
              <a:rPr lang="en-IN" dirty="0">
                <a:latin typeface="Arial" panose="020B0604020202020204" pitchFamily="34" charset="0"/>
                <a:cs typeface="Arial" panose="020B0604020202020204" pitchFamily="34" charset="0"/>
              </a:rPr>
              <a:t> = 50*1 = 50</a:t>
            </a:r>
          </a:p>
          <a:p>
            <a:r>
              <a:rPr lang="en-IN" dirty="0" err="1">
                <a:latin typeface="Arial" panose="020B0604020202020204" pitchFamily="34" charset="0"/>
                <a:cs typeface="Arial" panose="020B0604020202020204" pitchFamily="34" charset="0"/>
              </a:rPr>
              <a:t>Units_Consumed</a:t>
            </a:r>
            <a:r>
              <a:rPr lang="en-IN" dirty="0">
                <a:latin typeface="Arial" panose="020B0604020202020204" pitchFamily="34" charset="0"/>
                <a:cs typeface="Arial" panose="020B0604020202020204" pitchFamily="34" charset="0"/>
              </a:rPr>
              <a:t> = 150</a:t>
            </a:r>
          </a:p>
          <a:p>
            <a:r>
              <a:rPr lang="en-IN" dirty="0" err="1">
                <a:latin typeface="Arial" panose="020B0604020202020204" pitchFamily="34" charset="0"/>
                <a:cs typeface="Arial" panose="020B0604020202020204" pitchFamily="34" charset="0"/>
              </a:rPr>
              <a:t>Bill_Amount</a:t>
            </a:r>
            <a:r>
              <a:rPr lang="en-IN" dirty="0">
                <a:latin typeface="Arial" panose="020B0604020202020204" pitchFamily="34" charset="0"/>
                <a:cs typeface="Arial" panose="020B0604020202020204" pitchFamily="34" charset="0"/>
              </a:rPr>
              <a:t> = 100*1+50 * 2 = 200</a:t>
            </a:r>
          </a:p>
          <a:p>
            <a:r>
              <a:rPr lang="en-IN" dirty="0">
                <a:latin typeface="Arial" panose="020B0604020202020204" pitchFamily="34" charset="0"/>
                <a:cs typeface="Arial" panose="020B0604020202020204" pitchFamily="34" charset="0"/>
              </a:rPr>
              <a:t>Please note that </a:t>
            </a:r>
            <a:r>
              <a:rPr lang="en-IN" dirty="0" err="1">
                <a:latin typeface="Arial" panose="020B0604020202020204" pitchFamily="34" charset="0"/>
                <a:cs typeface="Arial" panose="020B0604020202020204" pitchFamily="34" charset="0"/>
              </a:rPr>
              <a:t>bill_amount</a:t>
            </a:r>
            <a:r>
              <a:rPr lang="en-IN" dirty="0">
                <a:latin typeface="Arial" panose="020B0604020202020204" pitchFamily="34" charset="0"/>
                <a:cs typeface="Arial" panose="020B0604020202020204" pitchFamily="34" charset="0"/>
              </a:rPr>
              <a:t> depends on the rates at a specified slab and its cumulative</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33</a:t>
            </a:fld>
            <a:endParaRPr lang="en-IN"/>
          </a:p>
        </p:txBody>
      </p:sp>
    </p:spTree>
    <p:extLst>
      <p:ext uri="{BB962C8B-B14F-4D97-AF65-F5344CB8AC3E}">
        <p14:creationId xmlns:p14="http://schemas.microsoft.com/office/powerpoint/2010/main" val="1301046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9131"/>
            <a:ext cx="9144000" cy="935575"/>
          </a:xfrm>
        </p:spPr>
        <p:txBody>
          <a:bodyPr>
            <a:normAutofit fontScale="90000"/>
          </a:bodyPr>
          <a:lstStyle/>
          <a:p>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err="1">
                <a:latin typeface="Arial" panose="020B0604020202020204" pitchFamily="34" charset="0"/>
                <a:cs typeface="Arial" panose="020B0604020202020204" pitchFamily="34" charset="0"/>
              </a:rPr>
              <a:t>Raghu</a:t>
            </a:r>
            <a:r>
              <a:rPr lang="en-IN" b="1" dirty="0">
                <a:latin typeface="Arial" panose="020B0604020202020204" pitchFamily="34" charset="0"/>
                <a:cs typeface="Arial" panose="020B0604020202020204" pitchFamily="34" charset="0"/>
              </a:rPr>
              <a:t>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34</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 to 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62500" lnSpcReduction="20000"/>
          </a:bodyPr>
          <a:lstStyle/>
          <a:p>
            <a:pPr algn="l"/>
            <a:r>
              <a:rPr lang="en-US" b="0" i="0" dirty="0">
                <a:solidFill>
                  <a:srgbClr val="000000"/>
                </a:solidFill>
                <a:effectLst/>
                <a:latin typeface="Verdana" panose="020B0604030504040204" pitchFamily="34" charset="0"/>
              </a:rPr>
              <a:t>C# is pronounced "C-Sharp".</a:t>
            </a:r>
          </a:p>
          <a:p>
            <a:pPr algn="l"/>
            <a:r>
              <a:rPr lang="en-US" b="0" i="0" dirty="0">
                <a:solidFill>
                  <a:srgbClr val="000000"/>
                </a:solidFill>
                <a:effectLst/>
                <a:latin typeface="Verdana" panose="020B0604030504040204" pitchFamily="34" charset="0"/>
              </a:rPr>
              <a:t>It is an object-oriented programming language created by Microsoft that runs on the .NET Framework.</a:t>
            </a:r>
          </a:p>
          <a:p>
            <a:pPr algn="l"/>
            <a:r>
              <a:rPr lang="en-US" b="0" i="0" dirty="0">
                <a:solidFill>
                  <a:srgbClr val="000000"/>
                </a:solidFill>
                <a:effectLst/>
                <a:latin typeface="Verdana" panose="020B0604030504040204" pitchFamily="34" charset="0"/>
              </a:rPr>
              <a:t>C# has roots from the C family, and the language is close to other popular languages like </a:t>
            </a:r>
            <a:r>
              <a:rPr lang="en-US" b="0" i="0" dirty="0">
                <a:solidFill>
                  <a:srgbClr val="000000"/>
                </a:solidFill>
                <a:effectLst/>
                <a:latin typeface="Verdana" panose="020B0604030504040204" pitchFamily="34" charset="0"/>
                <a:hlinkClick r:id="rId2"/>
              </a:rPr>
              <a:t>C++</a:t>
            </a:r>
            <a:r>
              <a:rPr lang="en-US" b="0" i="0" dirty="0">
                <a:solidFill>
                  <a:srgbClr val="000000"/>
                </a:solidFill>
                <a:effectLst/>
                <a:latin typeface="Verdana" panose="020B0604030504040204" pitchFamily="34" charset="0"/>
              </a:rPr>
              <a:t> and </a:t>
            </a:r>
            <a:r>
              <a:rPr lang="en-US" b="0" i="0" dirty="0">
                <a:solidFill>
                  <a:srgbClr val="000000"/>
                </a:solidFill>
                <a:effectLst/>
                <a:latin typeface="Verdana" panose="020B0604030504040204" pitchFamily="34" charset="0"/>
                <a:hlinkClick r:id="rId3"/>
              </a:rPr>
              <a:t>Java</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The first version was released in year 2002. The latest version, </a:t>
            </a:r>
            <a:r>
              <a:rPr lang="en-US" b="1" i="0" dirty="0">
                <a:solidFill>
                  <a:srgbClr val="000000"/>
                </a:solidFill>
                <a:effectLst/>
                <a:latin typeface="Verdana" panose="020B0604030504040204" pitchFamily="34" charset="0"/>
              </a:rPr>
              <a:t>C# 8</a:t>
            </a:r>
            <a:r>
              <a:rPr lang="en-US" b="0" i="0" dirty="0">
                <a:solidFill>
                  <a:srgbClr val="000000"/>
                </a:solidFill>
                <a:effectLst/>
                <a:latin typeface="Verdana" panose="020B0604030504040204" pitchFamily="34" charset="0"/>
              </a:rPr>
              <a:t>, was released in September 2019.</a:t>
            </a:r>
          </a:p>
          <a:p>
            <a:pPr algn="l"/>
            <a:r>
              <a:rPr lang="en-US" b="0" i="0" dirty="0">
                <a:solidFill>
                  <a:srgbClr val="000000"/>
                </a:solidFill>
                <a:effectLst/>
                <a:latin typeface="Verdana" panose="020B0604030504040204" pitchFamily="34" charset="0"/>
              </a:rPr>
              <a:t>C# is used for:</a:t>
            </a:r>
          </a:p>
          <a:p>
            <a:pPr lvl="1"/>
            <a:r>
              <a:rPr lang="en-US" b="0" i="0" dirty="0">
                <a:solidFill>
                  <a:srgbClr val="000000"/>
                </a:solidFill>
                <a:effectLst/>
                <a:latin typeface="Verdana" panose="020B0604030504040204" pitchFamily="34" charset="0"/>
              </a:rPr>
              <a:t>Mobile applications</a:t>
            </a:r>
          </a:p>
          <a:p>
            <a:pPr lvl="1"/>
            <a:r>
              <a:rPr lang="en-US" b="0" i="0" dirty="0">
                <a:solidFill>
                  <a:srgbClr val="000000"/>
                </a:solidFill>
                <a:effectLst/>
                <a:latin typeface="Verdana" panose="020B0604030504040204" pitchFamily="34" charset="0"/>
              </a:rPr>
              <a:t>Desktop applications</a:t>
            </a:r>
          </a:p>
          <a:p>
            <a:pPr lvl="1"/>
            <a:r>
              <a:rPr lang="en-US" b="0" i="0" dirty="0">
                <a:solidFill>
                  <a:srgbClr val="000000"/>
                </a:solidFill>
                <a:effectLst/>
                <a:latin typeface="Verdana" panose="020B0604030504040204" pitchFamily="34" charset="0"/>
              </a:rPr>
              <a:t>Web applications</a:t>
            </a:r>
          </a:p>
          <a:p>
            <a:pPr lvl="1"/>
            <a:r>
              <a:rPr lang="en-US" b="0" i="0" dirty="0">
                <a:solidFill>
                  <a:srgbClr val="000000"/>
                </a:solidFill>
                <a:effectLst/>
                <a:latin typeface="Verdana" panose="020B0604030504040204" pitchFamily="34" charset="0"/>
              </a:rPr>
              <a:t>Web services</a:t>
            </a:r>
          </a:p>
          <a:p>
            <a:pPr lvl="1"/>
            <a:r>
              <a:rPr lang="en-US" b="0" i="0" dirty="0">
                <a:solidFill>
                  <a:srgbClr val="000000"/>
                </a:solidFill>
                <a:effectLst/>
                <a:latin typeface="Verdana" panose="020B0604030504040204" pitchFamily="34" charset="0"/>
              </a:rPr>
              <a:t>Web sites</a:t>
            </a:r>
          </a:p>
          <a:p>
            <a:pPr lvl="1"/>
            <a:r>
              <a:rPr lang="en-US" b="0" i="0" dirty="0">
                <a:solidFill>
                  <a:srgbClr val="000000"/>
                </a:solidFill>
                <a:effectLst/>
                <a:latin typeface="Verdana" panose="020B0604030504040204" pitchFamily="34" charset="0"/>
              </a:rPr>
              <a:t>Games</a:t>
            </a:r>
          </a:p>
          <a:p>
            <a:pPr lvl="1"/>
            <a:r>
              <a:rPr lang="en-US" b="0" i="0" dirty="0">
                <a:solidFill>
                  <a:srgbClr val="000000"/>
                </a:solidFill>
                <a:effectLst/>
                <a:latin typeface="Verdana" panose="020B0604030504040204" pitchFamily="34" charset="0"/>
              </a:rPr>
              <a:t>VR</a:t>
            </a:r>
          </a:p>
          <a:p>
            <a:pPr lvl="1"/>
            <a:r>
              <a:rPr lang="en-US" b="0" i="0" dirty="0">
                <a:solidFill>
                  <a:srgbClr val="000000"/>
                </a:solidFill>
                <a:effectLst/>
                <a:latin typeface="Verdana" panose="020B0604030504040204" pitchFamily="34" charset="0"/>
              </a:rPr>
              <a:t>Database applications</a:t>
            </a:r>
          </a:p>
          <a:p>
            <a:pPr lvl="1"/>
            <a:r>
              <a:rPr lang="en-US" b="0" i="0" dirty="0">
                <a:solidFill>
                  <a:srgbClr val="000000"/>
                </a:solidFill>
                <a:effectLst/>
                <a:latin typeface="Verdana" panose="020B0604030504040204" pitchFamily="34" charset="0"/>
              </a:rPr>
              <a:t>And much, much more!</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4</a:t>
            </a:fld>
            <a:endParaRPr lang="en-IN"/>
          </a:p>
        </p:txBody>
      </p:sp>
    </p:spTree>
    <p:extLst>
      <p:ext uri="{BB962C8B-B14F-4D97-AF65-F5344CB8AC3E}">
        <p14:creationId xmlns:p14="http://schemas.microsoft.com/office/powerpoint/2010/main" val="1806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Why use 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It is one of the most popular programming language in the world</a:t>
            </a:r>
          </a:p>
          <a:p>
            <a:pPr algn="l">
              <a:buFont typeface="Arial" panose="020B0604020202020204" pitchFamily="34" charset="0"/>
              <a:buChar char="•"/>
            </a:pPr>
            <a:r>
              <a:rPr lang="en-US" b="0" i="0" dirty="0">
                <a:solidFill>
                  <a:srgbClr val="000000"/>
                </a:solidFill>
                <a:effectLst/>
                <a:latin typeface="Verdana" panose="020B0604030504040204" pitchFamily="34" charset="0"/>
              </a:rPr>
              <a:t>It is easy to learn and simple to use</a:t>
            </a:r>
          </a:p>
          <a:p>
            <a:pPr algn="l">
              <a:buFont typeface="Arial" panose="020B0604020202020204" pitchFamily="34" charset="0"/>
              <a:buChar char="•"/>
            </a:pPr>
            <a:r>
              <a:rPr lang="en-US" b="0" i="0" dirty="0">
                <a:solidFill>
                  <a:srgbClr val="000000"/>
                </a:solidFill>
                <a:effectLst/>
                <a:latin typeface="Verdana" panose="020B0604030504040204" pitchFamily="34" charset="0"/>
              </a:rPr>
              <a:t>It has a huge community support</a:t>
            </a:r>
          </a:p>
          <a:p>
            <a:pPr algn="l">
              <a:buFont typeface="Arial" panose="020B0604020202020204" pitchFamily="34" charset="0"/>
              <a:buChar char="•"/>
            </a:pPr>
            <a:r>
              <a:rPr lang="en-US" b="0" i="0" dirty="0">
                <a:solidFill>
                  <a:srgbClr val="000000"/>
                </a:solidFill>
                <a:effectLst/>
                <a:latin typeface="Verdana" panose="020B0604030504040204" pitchFamily="34" charset="0"/>
              </a:rPr>
              <a:t>C# is an object oriented language which gives a clear structure to programs and allows code to be reused, lowering development costs.</a:t>
            </a:r>
          </a:p>
          <a:p>
            <a:pPr algn="l">
              <a:buFont typeface="Arial" panose="020B0604020202020204" pitchFamily="34" charset="0"/>
              <a:buChar char="•"/>
            </a:pPr>
            <a:r>
              <a:rPr lang="en-US" b="0" i="0" dirty="0">
                <a:solidFill>
                  <a:srgbClr val="000000"/>
                </a:solidFill>
                <a:effectLst/>
                <a:latin typeface="Verdana" panose="020B0604030504040204" pitchFamily="34" charset="0"/>
              </a:rPr>
              <a:t>As C# is close to C, </a:t>
            </a:r>
            <a:r>
              <a:rPr lang="en-US" b="0" i="0" dirty="0">
                <a:solidFill>
                  <a:srgbClr val="000000"/>
                </a:solidFill>
                <a:effectLst/>
                <a:latin typeface="Verdana" panose="020B0604030504040204" pitchFamily="34" charset="0"/>
                <a:hlinkClick r:id="rId2"/>
              </a:rPr>
              <a:t>C++</a:t>
            </a:r>
            <a:r>
              <a:rPr lang="en-US" b="0" i="0" dirty="0">
                <a:solidFill>
                  <a:srgbClr val="000000"/>
                </a:solidFill>
                <a:effectLst/>
                <a:latin typeface="Verdana" panose="020B0604030504040204" pitchFamily="34" charset="0"/>
              </a:rPr>
              <a:t> and </a:t>
            </a:r>
            <a:r>
              <a:rPr lang="en-US" b="0" i="0" dirty="0">
                <a:solidFill>
                  <a:srgbClr val="000000"/>
                </a:solidFill>
                <a:effectLst/>
                <a:latin typeface="Verdana" panose="020B0604030504040204" pitchFamily="34" charset="0"/>
                <a:hlinkClick r:id="rId3"/>
              </a:rPr>
              <a:t>Java</a:t>
            </a:r>
            <a:r>
              <a:rPr lang="en-US" b="0" i="0" dirty="0">
                <a:solidFill>
                  <a:srgbClr val="000000"/>
                </a:solidFill>
                <a:effectLst/>
                <a:latin typeface="Verdana" panose="020B0604030504040204" pitchFamily="34" charset="0"/>
              </a:rPr>
              <a:t>, it makes it easy for programmers to switch to C# or vice versa</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5</a:t>
            </a:fld>
            <a:endParaRPr lang="en-IN"/>
          </a:p>
        </p:txBody>
      </p:sp>
    </p:spTree>
    <p:extLst>
      <p:ext uri="{BB962C8B-B14F-4D97-AF65-F5344CB8AC3E}">
        <p14:creationId xmlns:p14="http://schemas.microsoft.com/office/powerpoint/2010/main" val="157392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Why use 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0000" lnSpcReduction="20000"/>
          </a:bodyPr>
          <a:lstStyle/>
          <a:p>
            <a:pPr algn="l" rtl="0"/>
            <a:r>
              <a:rPr lang="en-US" b="0" i="0" dirty="0">
                <a:solidFill>
                  <a:srgbClr val="282829"/>
                </a:solidFill>
                <a:effectLst/>
                <a:latin typeface="-apple-system"/>
              </a:rPr>
              <a:t>C# has many other reasons for being popular and in demand. Few of the reasons are mentioned below:</a:t>
            </a:r>
          </a:p>
          <a:p>
            <a:pPr algn="l" rtl="0">
              <a:buFont typeface="+mj-lt"/>
              <a:buAutoNum type="arabicPeriod"/>
            </a:pPr>
            <a:r>
              <a:rPr lang="en-US" b="1" i="0" dirty="0">
                <a:solidFill>
                  <a:srgbClr val="282829"/>
                </a:solidFill>
                <a:effectLst/>
                <a:latin typeface="-apple-system"/>
              </a:rPr>
              <a:t>Easy to start:</a:t>
            </a:r>
            <a:r>
              <a:rPr lang="en-US" b="0" i="0" dirty="0">
                <a:solidFill>
                  <a:srgbClr val="282829"/>
                </a:solidFill>
                <a:effectLst/>
                <a:latin typeface="-apple-system"/>
              </a:rPr>
              <a:t> C# is a high-level language so it is closer to other popular programming languages like C, C++, and Java and thus becomes easy to learn for anyone.</a:t>
            </a:r>
          </a:p>
          <a:p>
            <a:pPr algn="l" rtl="0">
              <a:buFont typeface="+mj-lt"/>
              <a:buAutoNum type="arabicPeriod"/>
            </a:pPr>
            <a:r>
              <a:rPr lang="en-US" b="1" i="0" dirty="0">
                <a:solidFill>
                  <a:srgbClr val="282829"/>
                </a:solidFill>
                <a:effectLst/>
                <a:latin typeface="-apple-system"/>
              </a:rPr>
              <a:t>Widely used for developing Desktop and Web Application:</a:t>
            </a:r>
            <a:r>
              <a:rPr lang="en-US" b="0" i="0" dirty="0">
                <a:solidFill>
                  <a:srgbClr val="282829"/>
                </a:solidFill>
                <a:effectLst/>
                <a:latin typeface="-apple-system"/>
              </a:rPr>
              <a:t> C# is widely used for developing web applications and Desktop applications. It is one of the most popular languages that is used in professional desktop. If anyone wants to create Microsoft apps, C# is their first choice.</a:t>
            </a:r>
          </a:p>
          <a:p>
            <a:pPr algn="l" rtl="0">
              <a:buFont typeface="+mj-lt"/>
              <a:buAutoNum type="arabicPeriod"/>
            </a:pPr>
            <a:r>
              <a:rPr lang="en-US" b="1" i="0" dirty="0" err="1">
                <a:solidFill>
                  <a:srgbClr val="282829"/>
                </a:solidFill>
                <a:effectLst/>
                <a:latin typeface="-apple-system"/>
              </a:rPr>
              <a:t>Community:</a:t>
            </a:r>
            <a:r>
              <a:rPr lang="en-US" b="0" i="0" dirty="0" err="1">
                <a:solidFill>
                  <a:srgbClr val="282829"/>
                </a:solidFill>
                <a:effectLst/>
                <a:latin typeface="-apple-system"/>
              </a:rPr>
              <a:t>The</a:t>
            </a:r>
            <a:r>
              <a:rPr lang="en-US" b="0" i="0" dirty="0">
                <a:solidFill>
                  <a:srgbClr val="282829"/>
                </a:solidFill>
                <a:effectLst/>
                <a:latin typeface="-apple-system"/>
              </a:rPr>
              <a:t> larger the community the better it is as new tools and software will be developing to make it better. C# has a large community so the developments are done to make it exist in the system and not become extinct.</a:t>
            </a:r>
          </a:p>
          <a:p>
            <a:pPr algn="l" rtl="0">
              <a:buFont typeface="+mj-lt"/>
              <a:buAutoNum type="arabicPeriod"/>
            </a:pPr>
            <a:r>
              <a:rPr lang="en-US" b="1" i="0" dirty="0">
                <a:solidFill>
                  <a:srgbClr val="282829"/>
                </a:solidFill>
                <a:effectLst/>
                <a:latin typeface="-apple-system"/>
              </a:rPr>
              <a:t>Game Development:</a:t>
            </a:r>
            <a:r>
              <a:rPr lang="en-US" b="0" i="0" dirty="0">
                <a:solidFill>
                  <a:srgbClr val="282829"/>
                </a:solidFill>
                <a:effectLst/>
                <a:latin typeface="-apple-system"/>
              </a:rPr>
              <a:t> C# is widely used in game development and will continue to dominate. C# integrates with Microsoft and thus has a large target audience. The C# features such as Automatic Garbage Collection, interfaces, object-oriented, etc. make C# a popular game developing language.</a:t>
            </a:r>
          </a:p>
          <a:p>
            <a:pPr algn="l" rtl="0">
              <a:buFont typeface="+mj-lt"/>
              <a:buAutoNum type="arabicPeriod"/>
            </a:pPr>
            <a:r>
              <a:rPr lang="en-US" b="1" i="0" dirty="0">
                <a:solidFill>
                  <a:srgbClr val="282829"/>
                </a:solidFill>
                <a:effectLst/>
                <a:latin typeface="-apple-system"/>
              </a:rPr>
              <a:t>Career Opportunities</a:t>
            </a:r>
            <a:endParaRPr lang="en-US" b="0" i="0" dirty="0">
              <a:solidFill>
                <a:srgbClr val="282829"/>
              </a:solidFill>
              <a:effectLst/>
              <a:latin typeface="-apple-system"/>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6</a:t>
            </a:fld>
            <a:endParaRPr lang="en-IN"/>
          </a:p>
        </p:txBody>
      </p:sp>
    </p:spTree>
    <p:extLst>
      <p:ext uri="{BB962C8B-B14F-4D97-AF65-F5344CB8AC3E}">
        <p14:creationId xmlns:p14="http://schemas.microsoft.com/office/powerpoint/2010/main" val="154710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Why use 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b="0" i="0" dirty="0">
                <a:solidFill>
                  <a:srgbClr val="282829"/>
                </a:solidFill>
                <a:effectLst/>
                <a:latin typeface="-apple-system"/>
              </a:rPr>
              <a:t>16% of the top 100 million websites are powered by the </a:t>
            </a:r>
            <a:r>
              <a:rPr lang="en-US" b="0" i="0" u="none" strike="noStrike" dirty="0">
                <a:solidFill>
                  <a:srgbClr val="195FAA"/>
                </a:solidFill>
                <a:effectLst/>
                <a:latin typeface="-apple-system"/>
                <a:hlinkClick r:id="rId2" tooltip="asp.net"/>
              </a:rPr>
              <a:t>ASP.NET | Open-source web framework for .NET</a:t>
            </a:r>
            <a:r>
              <a:rPr lang="en-US" b="0" i="0" dirty="0">
                <a:solidFill>
                  <a:srgbClr val="282829"/>
                </a:solidFill>
                <a:effectLst/>
                <a:latin typeface="-apple-system"/>
              </a:rPr>
              <a:t> framework, of which many might be using C#, so there are some opportunities in enterprise-level backend development. However, tech giants mainly use Java for its better portability and tools. Nonetheless, if you know already C#, it shouldn't be too hard to pick up Java if push comes to shove.</a:t>
            </a:r>
          </a:p>
          <a:p>
            <a:r>
              <a:rPr lang="en-US" b="0" i="0" dirty="0">
                <a:solidFill>
                  <a:srgbClr val="282829"/>
                </a:solidFill>
                <a:effectLst/>
                <a:latin typeface="-apple-system"/>
              </a:rPr>
              <a:t>With the rise of indie game development, C# developers are likely to have better opportunity, since Unity has pretty much become the de facto game engine for indie game development.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7</a:t>
            </a:fld>
            <a:endParaRPr lang="en-IN"/>
          </a:p>
        </p:txBody>
      </p:sp>
    </p:spTree>
    <p:extLst>
      <p:ext uri="{BB962C8B-B14F-4D97-AF65-F5344CB8AC3E}">
        <p14:creationId xmlns:p14="http://schemas.microsoft.com/office/powerpoint/2010/main" val="174674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Future of 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pPr algn="l" rtl="0"/>
            <a:r>
              <a:rPr lang="en-US" b="0" i="0" dirty="0">
                <a:solidFill>
                  <a:srgbClr val="282829"/>
                </a:solidFill>
                <a:effectLst/>
                <a:latin typeface="-apple-system"/>
              </a:rPr>
              <a:t>As C# was developed by Microsoft to build apps on the Microsoft platform, Microsoft will likely make sure to keep C# relevant and updated.</a:t>
            </a:r>
          </a:p>
          <a:p>
            <a:pPr algn="l" rtl="0"/>
            <a:r>
              <a:rPr lang="en-US" b="0" i="0" dirty="0">
                <a:solidFill>
                  <a:srgbClr val="282829"/>
                </a:solidFill>
                <a:effectLst/>
                <a:latin typeface="-apple-system"/>
              </a:rPr>
              <a:t>As a programming language's ability to stay relevant and survive also depends on whether the language is getting new blood. In terms of search volume according to Google </a:t>
            </a:r>
            <a:r>
              <a:rPr lang="en-US" b="0" i="0" dirty="0" err="1">
                <a:solidFill>
                  <a:srgbClr val="282829"/>
                </a:solidFill>
                <a:effectLst/>
                <a:latin typeface="-apple-system"/>
              </a:rPr>
              <a:t>Adwords</a:t>
            </a:r>
            <a:r>
              <a:rPr lang="en-US" b="0" i="0" dirty="0">
                <a:solidFill>
                  <a:srgbClr val="282829"/>
                </a:solidFill>
                <a:effectLst/>
                <a:latin typeface="-apple-system"/>
              </a:rPr>
              <a:t>, C# has a healthy number of search volume and is the 5th place in terms of the programming language people are most interested in learning.</a:t>
            </a:r>
          </a:p>
          <a:p>
            <a:pPr algn="l" rtl="0"/>
            <a:r>
              <a:rPr lang="en-US" b="0" i="0" dirty="0">
                <a:solidFill>
                  <a:srgbClr val="282829"/>
                </a:solidFill>
                <a:effectLst/>
                <a:latin typeface="-apple-system"/>
              </a:rPr>
              <a:t>Interest in learning C# grew by 22.2 ％ in 2020</a:t>
            </a:r>
          </a:p>
          <a:p>
            <a:pPr algn="l" rtl="0"/>
            <a:r>
              <a:rPr lang="en-US" b="0" i="0" dirty="0">
                <a:solidFill>
                  <a:srgbClr val="282829"/>
                </a:solidFill>
                <a:effectLst/>
                <a:latin typeface="-apple-system"/>
              </a:rPr>
              <a:t>Virtual Reality will likely continue to be a big thing, and independent game development will continue to grow in popularity. Since Unity is a major player in VR/game development, C# has a pretty optimistic future.</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8</a:t>
            </a:fld>
            <a:endParaRPr lang="en-IN"/>
          </a:p>
        </p:txBody>
      </p:sp>
    </p:spTree>
    <p:extLst>
      <p:ext uri="{BB962C8B-B14F-4D97-AF65-F5344CB8AC3E}">
        <p14:creationId xmlns:p14="http://schemas.microsoft.com/office/powerpoint/2010/main" val="362107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Future of 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9</a:t>
            </a:fld>
            <a:endParaRPr lang="en-IN"/>
          </a:p>
        </p:txBody>
      </p:sp>
      <p:pic>
        <p:nvPicPr>
          <p:cNvPr id="1026" name="Picture 2">
            <a:extLst>
              <a:ext uri="{FF2B5EF4-FFF2-40B4-BE49-F238E27FC236}">
                <a16:creationId xmlns:a16="http://schemas.microsoft.com/office/drawing/2014/main" id="{E5784BE8-9D94-47A2-A47B-079AEFDC1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1573160"/>
            <a:ext cx="8701548" cy="4919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657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11667</TotalTime>
  <Words>2638</Words>
  <Application>Microsoft Office PowerPoint</Application>
  <PresentationFormat>Widescreen</PresentationFormat>
  <Paragraphs>316</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-apple-system</vt:lpstr>
      <vt:lpstr>Arial</vt:lpstr>
      <vt:lpstr>Calibri</vt:lpstr>
      <vt:lpstr>Calibri Light</vt:lpstr>
      <vt:lpstr>Consolas</vt:lpstr>
      <vt:lpstr>Segoe UI</vt:lpstr>
      <vt:lpstr>Verdana</vt:lpstr>
      <vt:lpstr>Office Theme</vt:lpstr>
      <vt:lpstr>Introduction to C#</vt:lpstr>
      <vt:lpstr>Introduction</vt:lpstr>
      <vt:lpstr>Topics</vt:lpstr>
      <vt:lpstr>Introduction to C#</vt:lpstr>
      <vt:lpstr>Why use C#</vt:lpstr>
      <vt:lpstr>Why use C#</vt:lpstr>
      <vt:lpstr>Why use C#</vt:lpstr>
      <vt:lpstr>Future of C#</vt:lpstr>
      <vt:lpstr>Future of C#</vt:lpstr>
      <vt:lpstr>Future of C#</vt:lpstr>
      <vt:lpstr>C# Environment Setup</vt:lpstr>
      <vt:lpstr>C# Environment Setup</vt:lpstr>
      <vt:lpstr>Getting Started-HelloWorld</vt:lpstr>
      <vt:lpstr>Getting Started-HelloWorld</vt:lpstr>
      <vt:lpstr>Getting Started-HelloWorld</vt:lpstr>
      <vt:lpstr>Getting Started-HelloWorld</vt:lpstr>
      <vt:lpstr>Compilation in .Net</vt:lpstr>
      <vt:lpstr>Compilation in .Net</vt:lpstr>
      <vt:lpstr>Variables</vt:lpstr>
      <vt:lpstr>Variables</vt:lpstr>
      <vt:lpstr>Variables</vt:lpstr>
      <vt:lpstr>C# Data Types</vt:lpstr>
      <vt:lpstr>C# Operators</vt:lpstr>
      <vt:lpstr>C# Operators</vt:lpstr>
      <vt:lpstr>C# User Inputs</vt:lpstr>
      <vt:lpstr>C# User Inputs</vt:lpstr>
      <vt:lpstr>C# Conditions and If Statements</vt:lpstr>
      <vt:lpstr>While loop</vt:lpstr>
      <vt:lpstr>For loop</vt:lpstr>
      <vt:lpstr>Break and Continue</vt:lpstr>
      <vt:lpstr>Arrays</vt:lpstr>
      <vt:lpstr>Assignment - 1</vt:lpstr>
      <vt:lpstr>Assignment - 2</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cp:lastModifiedBy>
  <cp:revision>844</cp:revision>
  <dcterms:created xsi:type="dcterms:W3CDTF">2017-06-25T15:07:02Z</dcterms:created>
  <dcterms:modified xsi:type="dcterms:W3CDTF">2022-09-01T23:52:17Z</dcterms:modified>
</cp:coreProperties>
</file>