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0"/>
  </p:notesMasterIdLst>
  <p:handoutMasterIdLst>
    <p:handoutMasterId r:id="rId11"/>
  </p:handoutMasterIdLst>
  <p:sldIdLst>
    <p:sldId id="256" r:id="rId2"/>
    <p:sldId id="281" r:id="rId3"/>
    <p:sldId id="257" r:id="rId4"/>
    <p:sldId id="364" r:id="rId5"/>
    <p:sldId id="365" r:id="rId6"/>
    <p:sldId id="363" r:id="rId7"/>
    <p:sldId id="366" r:id="rId8"/>
    <p:sldId id="34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17-09-2025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17-09-2025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17-09-2025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17-09-2025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17-09-2025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17-09-2025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17-09-2025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17-09-2025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17-09-2025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17-09-2025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17-09-2025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17-09-2025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17-09-2025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17-09-2025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isco.com/c/en/us/solutions/collateral/industries/industrial-iot-solutions-for-industries.html#Smartmanufacturing" TargetMode="External"/><Relationship Id="rId2" Type="http://schemas.openxmlformats.org/officeDocument/2006/relationships/hyperlink" Target="https://www.cisco.com/site/us/en/learn/topics/industrial-iot/what-is-io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isco.com/site/us/en/learn/topics/industrial-iot/what-is-iot.html" TargetMode="External"/><Relationship Id="rId2" Type="http://schemas.openxmlformats.org/officeDocument/2006/relationships/hyperlink" Target="https://www.youtube.com/watch?v=HmbUJEShA-8&amp;t=4s" TargetMode="External"/><Relationship Id="rId1" Type="http://schemas.openxmlformats.org/officeDocument/2006/relationships/slideLayout" Target="../slideLayouts/slideLayout2.xml"/><Relationship Id="rId5" Type="http://schemas.openxmlformats.org/officeDocument/2006/relationships/hyperlink" Target="https://www.cisco.com/c/en/us/solutions/design-zone/industries/manufacturing/cpwe.html" TargetMode="External"/><Relationship Id="rId4" Type="http://schemas.openxmlformats.org/officeDocument/2006/relationships/hyperlink" Target="https://statusneo.com/s-400-triumf-explained-full-technical-specifications-of-the-worlds-most-advanced-air-defense-syst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5 – Case Studies/Industrial Applications</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Professor Of Practice</a:t>
            </a:r>
          </a:p>
          <a:p>
            <a:r>
              <a:rPr lang="en-IN" b="1" dirty="0" err="1">
                <a:latin typeface="Arial" panose="020B0604020202020204" pitchFamily="34" charset="0"/>
                <a:cs typeface="Arial" panose="020B0604020202020204" pitchFamily="34" charset="0"/>
              </a:rPr>
              <a:t>Kristu</a:t>
            </a:r>
            <a:r>
              <a:rPr lang="en-IN" b="1" dirty="0">
                <a:latin typeface="Arial" panose="020B0604020202020204" pitchFamily="34" charset="0"/>
                <a:cs typeface="Arial" panose="020B0604020202020204" pitchFamily="34" charset="0"/>
              </a:rPr>
              <a:t> Jayanti College</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CISCO IoT System</a:t>
            </a:r>
          </a:p>
          <a:p>
            <a:r>
              <a:rPr lang="en-IN" dirty="0">
                <a:latin typeface="Arial" panose="020B0604020202020204" pitchFamily="34" charset="0"/>
                <a:cs typeface="Arial" panose="020B0604020202020204" pitchFamily="34" charset="0"/>
              </a:rPr>
              <a:t>IBM Watson IoT platform</a:t>
            </a:r>
          </a:p>
          <a:p>
            <a:r>
              <a:rPr lang="en-IN" dirty="0">
                <a:latin typeface="Arial" panose="020B0604020202020204" pitchFamily="34" charset="0"/>
                <a:cs typeface="Arial" panose="020B0604020202020204" pitchFamily="34" charset="0"/>
              </a:rPr>
              <a:t>Manufacturing</a:t>
            </a:r>
          </a:p>
          <a:p>
            <a:r>
              <a:rPr lang="en-IN" dirty="0">
                <a:latin typeface="Arial" panose="020B0604020202020204" pitchFamily="34" charset="0"/>
                <a:cs typeface="Arial" panose="020B0604020202020204" pitchFamily="34" charset="0"/>
              </a:rPr>
              <a:t>Converged Plant Wide Ethernet Model(</a:t>
            </a:r>
            <a:r>
              <a:rPr lang="en-IN" dirty="0" err="1">
                <a:latin typeface="Arial" panose="020B0604020202020204" pitchFamily="34" charset="0"/>
                <a:cs typeface="Arial" panose="020B0604020202020204" pitchFamily="34" charset="0"/>
              </a:rPr>
              <a:t>CpWE</a:t>
            </a:r>
            <a:r>
              <a:rPr lang="en-IN" dirty="0">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Power Utility Industry</a:t>
            </a:r>
          </a:p>
          <a:p>
            <a:pPr lvl="1"/>
            <a:r>
              <a:rPr lang="en-IN" dirty="0">
                <a:latin typeface="Arial" panose="020B0604020202020204" pitchFamily="34" charset="0"/>
                <a:cs typeface="Arial" panose="020B0604020202020204" pitchFamily="34" charset="0"/>
              </a:rPr>
              <a:t>Grid Block Reference Model</a:t>
            </a:r>
          </a:p>
          <a:p>
            <a:r>
              <a:rPr lang="en-IN" dirty="0">
                <a:latin typeface="Arial" panose="020B0604020202020204" pitchFamily="34" charset="0"/>
                <a:cs typeface="Arial" panose="020B0604020202020204" pitchFamily="34" charset="0"/>
              </a:rPr>
              <a:t>Smart and Connected Cities : Layered Architecture</a:t>
            </a:r>
          </a:p>
          <a:p>
            <a:pPr lvl="1"/>
            <a:r>
              <a:rPr lang="en-IN" dirty="0">
                <a:latin typeface="Arial" panose="020B0604020202020204" pitchFamily="34" charset="0"/>
                <a:cs typeface="Arial" panose="020B0604020202020204" pitchFamily="34" charset="0"/>
              </a:rPr>
              <a:t>Smart Lighting, Smart Parking Architecture, Smart Traffic Control</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D518-972B-340C-DBEA-3E7BD761122B}"/>
              </a:ext>
            </a:extLst>
          </p:cNvPr>
          <p:cNvSpPr>
            <a:spLocks noGrp="1"/>
          </p:cNvSpPr>
          <p:nvPr>
            <p:ph type="title"/>
          </p:nvPr>
        </p:nvSpPr>
        <p:spPr/>
        <p:txBody>
          <a:bodyPr/>
          <a:lstStyle/>
          <a:p>
            <a:r>
              <a:rPr lang="en-US" dirty="0"/>
              <a:t>CISCO IoT System</a:t>
            </a:r>
            <a:endParaRPr lang="en-IN" dirty="0"/>
          </a:p>
        </p:txBody>
      </p:sp>
      <p:sp>
        <p:nvSpPr>
          <p:cNvPr id="3" name="Content Placeholder 2">
            <a:extLst>
              <a:ext uri="{FF2B5EF4-FFF2-40B4-BE49-F238E27FC236}">
                <a16:creationId xmlns:a16="http://schemas.microsoft.com/office/drawing/2014/main" id="{0801243F-690D-627F-5400-9731BD14110D}"/>
              </a:ext>
            </a:extLst>
          </p:cNvPr>
          <p:cNvSpPr>
            <a:spLocks noGrp="1"/>
          </p:cNvSpPr>
          <p:nvPr>
            <p:ph idx="1"/>
          </p:nvPr>
        </p:nvSpPr>
        <p:spPr/>
        <p:txBody>
          <a:bodyPr>
            <a:normAutofit fontScale="70000" lnSpcReduction="20000"/>
          </a:bodyPr>
          <a:lstStyle/>
          <a:p>
            <a:r>
              <a:rPr lang="en-US" dirty="0"/>
              <a:t>A Cisco IoT system is a comprehensive suite of networking, security, and data management solutions designed to connect, analyze, and secure smart devices across industries like manufacturing, transportation, and utilities. It integrates hardware, software, and services to create a unified platform that enables businesses to innovate, automate, and improve efficiency by leveraging data from connected devices through features like edge computing and robust network infrastructure. </a:t>
            </a:r>
          </a:p>
          <a:p>
            <a:r>
              <a:rPr lang="en-IN" b="1" dirty="0"/>
              <a:t>Key Components and Features</a:t>
            </a:r>
          </a:p>
          <a:p>
            <a:r>
              <a:rPr lang="en-IN" b="1" dirty="0"/>
              <a:t>Connectivity</a:t>
            </a:r>
          </a:p>
          <a:p>
            <a:r>
              <a:rPr lang="en-IN" b="1" dirty="0"/>
              <a:t>Fog Computing</a:t>
            </a:r>
            <a:endParaRPr lang="en-IN" sz="2900" b="1" u="sng" dirty="0"/>
          </a:p>
          <a:p>
            <a:r>
              <a:rPr lang="en-IN" b="1" dirty="0"/>
              <a:t>Security</a:t>
            </a:r>
          </a:p>
          <a:p>
            <a:r>
              <a:rPr lang="en-IN" b="1" dirty="0"/>
              <a:t>Data Analytics</a:t>
            </a:r>
          </a:p>
          <a:p>
            <a:r>
              <a:rPr lang="en-IN" b="1" dirty="0"/>
              <a:t>Management and Automation</a:t>
            </a:r>
          </a:p>
          <a:p>
            <a:r>
              <a:rPr lang="en-IN" b="1" dirty="0"/>
              <a:t>Integration</a:t>
            </a:r>
          </a:p>
          <a:p>
            <a:r>
              <a:rPr lang="en-IN" b="1" dirty="0"/>
              <a:t>Industrial IoT (</a:t>
            </a:r>
            <a:r>
              <a:rPr lang="en-IN" b="1" dirty="0" err="1"/>
              <a:t>IIoT</a:t>
            </a:r>
            <a:r>
              <a:rPr lang="en-IN" b="1" dirty="0"/>
              <a:t>)</a:t>
            </a:r>
          </a:p>
          <a:p>
            <a:endParaRPr lang="en-IN" dirty="0"/>
          </a:p>
        </p:txBody>
      </p:sp>
      <p:sp>
        <p:nvSpPr>
          <p:cNvPr id="4" name="Footer Placeholder 3">
            <a:extLst>
              <a:ext uri="{FF2B5EF4-FFF2-40B4-BE49-F238E27FC236}">
                <a16:creationId xmlns:a16="http://schemas.microsoft.com/office/drawing/2014/main" id="{F1DFBFF4-7D54-A980-DE48-B1A769919735}"/>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99297387-24B4-BCB5-12DF-E6DA5BB72502}"/>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230419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2958F-ECAB-B1EE-C386-DDA896CFC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FF0F1-F568-6118-299D-3A9BE26D3E10}"/>
              </a:ext>
            </a:extLst>
          </p:cNvPr>
          <p:cNvSpPr>
            <a:spLocks noGrp="1"/>
          </p:cNvSpPr>
          <p:nvPr>
            <p:ph type="title"/>
          </p:nvPr>
        </p:nvSpPr>
        <p:spPr/>
        <p:txBody>
          <a:bodyPr/>
          <a:lstStyle/>
          <a:p>
            <a:r>
              <a:rPr lang="en-US" dirty="0"/>
              <a:t>CISCO IoT System</a:t>
            </a:r>
            <a:endParaRPr lang="en-IN" dirty="0"/>
          </a:p>
        </p:txBody>
      </p:sp>
      <p:sp>
        <p:nvSpPr>
          <p:cNvPr id="3" name="Content Placeholder 2">
            <a:extLst>
              <a:ext uri="{FF2B5EF4-FFF2-40B4-BE49-F238E27FC236}">
                <a16:creationId xmlns:a16="http://schemas.microsoft.com/office/drawing/2014/main" id="{5A91A4C5-DCCF-6302-9B4C-9D4A2EBA1459}"/>
              </a:ext>
            </a:extLst>
          </p:cNvPr>
          <p:cNvSpPr>
            <a:spLocks noGrp="1"/>
          </p:cNvSpPr>
          <p:nvPr>
            <p:ph idx="1"/>
          </p:nvPr>
        </p:nvSpPr>
        <p:spPr/>
        <p:txBody>
          <a:bodyPr>
            <a:normAutofit fontScale="92500" lnSpcReduction="10000"/>
          </a:bodyPr>
          <a:lstStyle/>
          <a:p>
            <a:r>
              <a:rPr lang="en-IN" b="1" dirty="0">
                <a:highlight>
                  <a:srgbClr val="FFFF00"/>
                </a:highlight>
              </a:rPr>
              <a:t>Benefits for Industries</a:t>
            </a:r>
          </a:p>
          <a:p>
            <a:r>
              <a:rPr lang="en-IN" dirty="0"/>
              <a:t>Automation</a:t>
            </a:r>
          </a:p>
          <a:p>
            <a:r>
              <a:rPr lang="en-IN" dirty="0"/>
              <a:t>Data-Driven Insights</a:t>
            </a:r>
          </a:p>
          <a:p>
            <a:r>
              <a:rPr lang="en-IN" dirty="0"/>
              <a:t>Enhanced Security</a:t>
            </a:r>
          </a:p>
          <a:p>
            <a:r>
              <a:rPr lang="en-IN" dirty="0"/>
              <a:t>Innovation</a:t>
            </a:r>
          </a:p>
          <a:p>
            <a:r>
              <a:rPr lang="en-IN" dirty="0"/>
              <a:t>Improved Efficiency</a:t>
            </a:r>
          </a:p>
          <a:p>
            <a:r>
              <a:rPr lang="en-IN" dirty="0">
                <a:hlinkClick r:id="rId2"/>
              </a:rPr>
              <a:t>https://www.cisco.com/site/us/en/learn/topics/industrial-iot/what-is-iot.html</a:t>
            </a:r>
            <a:endParaRPr lang="en-IN" dirty="0"/>
          </a:p>
          <a:p>
            <a:r>
              <a:rPr lang="en-IN" dirty="0">
                <a:hlinkClick r:id="rId3"/>
              </a:rPr>
              <a:t>https://www.cisco.com/c/en/us/solutions/collateral/industries/industrial-iot-solutions-for-industries.html#Smartmanufacturing</a:t>
            </a:r>
            <a:endParaRPr lang="en-IN" dirty="0"/>
          </a:p>
          <a:p>
            <a:endParaRPr lang="en-IN" dirty="0"/>
          </a:p>
        </p:txBody>
      </p:sp>
      <p:sp>
        <p:nvSpPr>
          <p:cNvPr id="4" name="Footer Placeholder 3">
            <a:extLst>
              <a:ext uri="{FF2B5EF4-FFF2-40B4-BE49-F238E27FC236}">
                <a16:creationId xmlns:a16="http://schemas.microsoft.com/office/drawing/2014/main" id="{297D1A35-B289-9BC5-A158-67609B97D347}"/>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A1ACB011-1A44-0298-1B94-F212449163EF}"/>
              </a:ext>
            </a:extLst>
          </p:cNvPr>
          <p:cNvSpPr>
            <a:spLocks noGrp="1"/>
          </p:cNvSpPr>
          <p:nvPr>
            <p:ph type="sldNum" sz="quarter" idx="12"/>
          </p:nvPr>
        </p:nvSpPr>
        <p:spPr/>
        <p:txBody>
          <a:bodyPr/>
          <a:lstStyle/>
          <a:p>
            <a:fld id="{D300B680-4920-456B-94E7-EB6DEF2EAF04}" type="slidenum">
              <a:rPr lang="en-IN" smtClean="0"/>
              <a:t>5</a:t>
            </a:fld>
            <a:endParaRPr lang="en-IN"/>
          </a:p>
        </p:txBody>
      </p:sp>
    </p:spTree>
    <p:extLst>
      <p:ext uri="{BB962C8B-B14F-4D97-AF65-F5344CB8AC3E}">
        <p14:creationId xmlns:p14="http://schemas.microsoft.com/office/powerpoint/2010/main" val="86326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normAutofit fontScale="77500" lnSpcReduction="20000"/>
          </a:bodyPr>
          <a:lstStyle/>
          <a:p>
            <a:r>
              <a:rPr lang="en-US" dirty="0" err="1"/>
              <a:t>IIoT</a:t>
            </a:r>
            <a:r>
              <a:rPr lang="en-US" dirty="0"/>
              <a:t> - </a:t>
            </a:r>
            <a:r>
              <a:rPr lang="en-US" dirty="0">
                <a:hlinkClick r:id="rId2"/>
              </a:rPr>
              <a:t>https://www.youtube.com/watch?v=HmbUJEShA-8&amp;t=4s</a:t>
            </a:r>
            <a:endParaRPr lang="en-US" dirty="0"/>
          </a:p>
          <a:p>
            <a:r>
              <a:rPr lang="en-US" dirty="0"/>
              <a:t>Edge Computing - https://www.youtube.com/watch?v=znmjPpwiqeE</a:t>
            </a:r>
          </a:p>
          <a:p>
            <a:r>
              <a:rPr lang="en-US" dirty="0"/>
              <a:t>https://www.youtube.com/@CiscoIIoT</a:t>
            </a:r>
          </a:p>
          <a:p>
            <a:r>
              <a:rPr lang="en-US" dirty="0"/>
              <a:t>CISCO IOT - </a:t>
            </a:r>
            <a:r>
              <a:rPr lang="en-US" dirty="0">
                <a:hlinkClick r:id="rId3"/>
              </a:rPr>
              <a:t>https://www.cisco.com/site/us/en/learn/topics/industrial-iot/what-is-iot.html</a:t>
            </a:r>
            <a:endParaRPr lang="en-US" dirty="0"/>
          </a:p>
          <a:p>
            <a:r>
              <a:rPr lang="en-US" dirty="0"/>
              <a:t>S-400 –</a:t>
            </a:r>
          </a:p>
          <a:p>
            <a:r>
              <a:rPr lang="en-US"/>
              <a:t>https://www.youtube.com/watch?v=pheilrjX7R0</a:t>
            </a:r>
            <a:endParaRPr lang="en-US" dirty="0"/>
          </a:p>
          <a:p>
            <a:r>
              <a:rPr lang="en-US" dirty="0">
                <a:hlinkClick r:id="rId4"/>
              </a:rPr>
              <a:t>https://statusneo.com/s-400-triumf-explained-full-technical-specifications-of-the-worlds-most-advanced-air-defense-system</a:t>
            </a:r>
            <a:endParaRPr lang="en-US" dirty="0"/>
          </a:p>
          <a:p>
            <a:r>
              <a:rPr lang="en-US" dirty="0" err="1"/>
              <a:t>CpWE</a:t>
            </a:r>
            <a:r>
              <a:rPr lang="en-US" dirty="0"/>
              <a:t> - </a:t>
            </a:r>
            <a:r>
              <a:rPr lang="en-US" dirty="0">
                <a:hlinkClick r:id="rId5"/>
              </a:rPr>
              <a:t>https://www.cisco.com/c/en/us/solutions/design-zone/industries/manufacturing/cpwe.html</a:t>
            </a:r>
            <a:endParaRPr lang="en-US" dirty="0"/>
          </a:p>
          <a:p>
            <a:r>
              <a:rPr lang="en-US" dirty="0"/>
              <a:t>Adaptive Traffic Control System - https://btp.karnataka.gov.in/214/adaptive-traffic-control-system</a:t>
            </a:r>
          </a:p>
        </p:txBody>
      </p:sp>
    </p:spTree>
    <p:extLst>
      <p:ext uri="{BB962C8B-B14F-4D97-AF65-F5344CB8AC3E}">
        <p14:creationId xmlns:p14="http://schemas.microsoft.com/office/powerpoint/2010/main" val="170421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3F147-7E05-564F-1F27-A3B868992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39862-A20C-5F12-0F56-A6B85C525246}"/>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4D32B3B7-A557-0912-57AA-152F5BDEE570}"/>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62FFBE99-9E26-08E3-949B-8E756E005C4B}"/>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D1BE9D-18A6-56FB-D050-D9169FE522A7}"/>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D6C65812-BE78-6242-8824-3912A3D3816A}"/>
              </a:ext>
            </a:extLst>
          </p:cNvPr>
          <p:cNvSpPr>
            <a:spLocks noGrp="1"/>
          </p:cNvSpPr>
          <p:nvPr>
            <p:ph idx="1"/>
          </p:nvPr>
        </p:nvSpPr>
        <p:spPr/>
        <p:txBody>
          <a:bodyPr>
            <a:normAutofit/>
          </a:bodyPr>
          <a:lstStyle/>
          <a:p>
            <a:r>
              <a:rPr lang="en-US" dirty="0"/>
              <a:t>IBM Watson -https://www.ibm.com/Watson</a:t>
            </a:r>
          </a:p>
          <a:p>
            <a:r>
              <a:rPr lang="en-US" dirty="0"/>
              <a:t>IoT in Manufacturing - https://www.wipro.com/engineering/iot-in-the-manufacturing-industry-enabling-industry-4-0/</a:t>
            </a:r>
          </a:p>
        </p:txBody>
      </p:sp>
    </p:spTree>
    <p:extLst>
      <p:ext uri="{BB962C8B-B14F-4D97-AF65-F5344CB8AC3E}">
        <p14:creationId xmlns:p14="http://schemas.microsoft.com/office/powerpoint/2010/main" val="322983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8</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17263</TotalTime>
  <Words>568</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Internet Of Things (IoT) Unit 5 – Case Studies/Industrial Applications</vt:lpstr>
      <vt:lpstr>Introduction</vt:lpstr>
      <vt:lpstr>Topics</vt:lpstr>
      <vt:lpstr>CISCO IoT System</vt:lpstr>
      <vt:lpstr>CISCO IoT System</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663</cp:revision>
  <dcterms:created xsi:type="dcterms:W3CDTF">2017-06-25T15:07:02Z</dcterms:created>
  <dcterms:modified xsi:type="dcterms:W3CDTF">2025-09-17T07:09:19Z</dcterms:modified>
</cp:coreProperties>
</file>