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handoutMasterIdLst>
    <p:handoutMasterId r:id="rId28"/>
  </p:handoutMasterIdLst>
  <p:sldIdLst>
    <p:sldId id="256" r:id="rId2"/>
    <p:sldId id="281" r:id="rId3"/>
    <p:sldId id="257" r:id="rId4"/>
    <p:sldId id="353" r:id="rId5"/>
    <p:sldId id="544" r:id="rId6"/>
    <p:sldId id="344" r:id="rId7"/>
    <p:sldId id="345" r:id="rId8"/>
    <p:sldId id="347" r:id="rId9"/>
    <p:sldId id="346" r:id="rId10"/>
    <p:sldId id="354" r:id="rId11"/>
    <p:sldId id="355" r:id="rId12"/>
    <p:sldId id="531" r:id="rId13"/>
    <p:sldId id="534" r:id="rId14"/>
    <p:sldId id="535" r:id="rId15"/>
    <p:sldId id="537" r:id="rId16"/>
    <p:sldId id="536" r:id="rId17"/>
    <p:sldId id="532" r:id="rId18"/>
    <p:sldId id="533" r:id="rId19"/>
    <p:sldId id="539" r:id="rId20"/>
    <p:sldId id="540" r:id="rId21"/>
    <p:sldId id="545" r:id="rId22"/>
    <p:sldId id="542" r:id="rId23"/>
    <p:sldId id="543" r:id="rId24"/>
    <p:sldId id="538" r:id="rId25"/>
    <p:sldId id="34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04-09-2025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04-09-2025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04-09-2025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04-09-2025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04-09-2025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04-09-2025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04-09-2025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04-09-2025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04-09-2025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04-09-2025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04-09-2025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04-09-2025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04-09-2025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04-09-2025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okw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utomatic_weather_station"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en.wikipedia.org/wiki/USB" TargetMode="External"/><Relationship Id="rId5" Type="http://schemas.openxmlformats.org/officeDocument/2006/relationships/hyperlink" Target="https://en.wikipedia.org/wiki/HDMI" TargetMode="External"/><Relationship Id="rId4" Type="http://schemas.openxmlformats.org/officeDocument/2006/relationships/hyperlink" Target="https://en.wikipedia.org/wiki/Raspberry_Pi#cite_note-1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Raspberry_Pi#cite_note-21" TargetMode="External"/><Relationship Id="rId3" Type="http://schemas.openxmlformats.org/officeDocument/2006/relationships/hyperlink" Target="https://en.wikipedia.org/wiki/Eben_Upton" TargetMode="External"/><Relationship Id="rId7" Type="http://schemas.openxmlformats.org/officeDocument/2006/relationships/hyperlink" Target="https://en.wikipedia.org/wiki/Pencoed" TargetMode="External"/><Relationship Id="rId2" Type="http://schemas.openxmlformats.org/officeDocument/2006/relationships/hyperlink" Target="https://en.wikipedia.org/wiki/Raspberry_Pi" TargetMode="External"/><Relationship Id="rId1" Type="http://schemas.openxmlformats.org/officeDocument/2006/relationships/slideLayout" Target="../slideLayouts/slideLayout2.xml"/><Relationship Id="rId6" Type="http://schemas.openxmlformats.org/officeDocument/2006/relationships/hyperlink" Target="https://en.wikipedia.org/wiki/Sony" TargetMode="External"/><Relationship Id="rId5" Type="http://schemas.openxmlformats.org/officeDocument/2006/relationships/hyperlink" Target="https://en.wikipedia.org/wiki/Raspberry_Pi#cite_note-20" TargetMode="External"/><Relationship Id="rId10" Type="http://schemas.openxmlformats.org/officeDocument/2006/relationships/hyperlink" Target="https://en.wikipedia.org/wiki/Raspberry_Pi#cite_note-23" TargetMode="External"/><Relationship Id="rId4" Type="http://schemas.openxmlformats.org/officeDocument/2006/relationships/hyperlink" Target="https://en.wikipedia.org/wiki/Chief_executive_officer" TargetMode="External"/><Relationship Id="rId9" Type="http://schemas.openxmlformats.org/officeDocument/2006/relationships/hyperlink" Target="https://en.wikipedia.org/wiki/Raspberry_Pi#cite_note-2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ystem_on_a_chip" TargetMode="External"/><Relationship Id="rId7" Type="http://schemas.openxmlformats.org/officeDocument/2006/relationships/hyperlink" Target="https://en.wikipedia.org/wiki/RP2040" TargetMode="External"/><Relationship Id="rId2" Type="http://schemas.openxmlformats.org/officeDocument/2006/relationships/hyperlink" Target="https://en.wikipedia.org/wiki/Broadcom" TargetMode="External"/><Relationship Id="rId1" Type="http://schemas.openxmlformats.org/officeDocument/2006/relationships/slideLayout" Target="../slideLayouts/slideLayout2.xml"/><Relationship Id="rId6" Type="http://schemas.openxmlformats.org/officeDocument/2006/relationships/hyperlink" Target="https://en.wikipedia.org/wiki/Integrated_graphics_solution" TargetMode="External"/><Relationship Id="rId5" Type="http://schemas.openxmlformats.org/officeDocument/2006/relationships/hyperlink" Target="https://en.wikipedia.org/wiki/Central_processing_unit" TargetMode="External"/><Relationship Id="rId4" Type="http://schemas.openxmlformats.org/officeDocument/2006/relationships/hyperlink" Target="https://en.wikipedia.org/wiki/ARM_architectu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Raspberry_Pi#cite_note-RapsberryPi3B+Release-26" TargetMode="External"/><Relationship Id="rId3" Type="http://schemas.openxmlformats.org/officeDocument/2006/relationships/hyperlink" Target="https://en.wikipedia.org/wiki/Raspberry_Pi#cite_note-bestseller-383" TargetMode="External"/><Relationship Id="rId7" Type="http://schemas.openxmlformats.org/officeDocument/2006/relationships/hyperlink" Target="https://en.wikipedia.org/wiki/Raspberry_Pi#cite_note-386" TargetMode="External"/><Relationship Id="rId2" Type="http://schemas.openxmlformats.org/officeDocument/2006/relationships/hyperlink" Target="https://en.wikipedia.org/wiki/British_computer" TargetMode="External"/><Relationship Id="rId1" Type="http://schemas.openxmlformats.org/officeDocument/2006/relationships/slideLayout" Target="../slideLayouts/slideLayout2.xml"/><Relationship Id="rId6" Type="http://schemas.openxmlformats.org/officeDocument/2006/relationships/hyperlink" Target="https://en.wikipedia.org/wiki/Raspberry_Pi#cite_note-385" TargetMode="External"/><Relationship Id="rId5" Type="http://schemas.openxmlformats.org/officeDocument/2006/relationships/hyperlink" Target="https://en.wikipedia.org/wiki/Raspberry_Pi#cite_note-384" TargetMode="External"/><Relationship Id="rId4" Type="http://schemas.openxmlformats.org/officeDocument/2006/relationships/hyperlink" Target="https://en.wikipedia.org/wiki/Raspberry_Pi#cite_note-11_million-364" TargetMode="External"/><Relationship Id="rId9" Type="http://schemas.openxmlformats.org/officeDocument/2006/relationships/hyperlink" Target="https://en.wikipedia.org/wiki/Raspberry_Pi#cite_note-thirtymillion-38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thonprogramming.net/introduction-raspberry-pi-tutorials/" TargetMode="External"/><Relationship Id="rId2" Type="http://schemas.openxmlformats.org/officeDocument/2006/relationships/hyperlink" Target="https://www.youtube.com/watch?v=RpseX2ylEuw&amp;list=PLQVvvaa0QuDesV8WWHLLXW_avmTzHmJL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rojects.raspberrypi.org/en/projects/physical-computing/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ircuitbasics.com/how-to-set-up-the-dht11-humidity-sensor-on-the-raspberry-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codelabs.com/microcontroller-microprocessor-s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2.xml"/><Relationship Id="rId4" Type="http://schemas.openxmlformats.org/officeDocument/2006/relationships/hyperlink" Target="http://arduino.cc/en/Main/Soft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3 – Design and Development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Specification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A751667-EC74-F442-EFDF-D3A860EAA026}"/>
              </a:ext>
            </a:extLst>
          </p:cNvPr>
          <p:cNvPicPr>
            <a:picLocks noChangeAspect="1"/>
          </p:cNvPicPr>
          <p:nvPr/>
        </p:nvPicPr>
        <p:blipFill>
          <a:blip r:embed="rId2"/>
          <a:stretch>
            <a:fillRect/>
          </a:stretch>
        </p:blipFill>
        <p:spPr>
          <a:xfrm>
            <a:off x="2531960" y="2003351"/>
            <a:ext cx="6439320" cy="3330649"/>
          </a:xfrm>
          <a:prstGeom prst="rect">
            <a:avLst/>
          </a:prstGeom>
        </p:spPr>
      </p:pic>
    </p:spTree>
    <p:extLst>
      <p:ext uri="{BB962C8B-B14F-4D97-AF65-F5344CB8AC3E}">
        <p14:creationId xmlns:p14="http://schemas.microsoft.com/office/powerpoint/2010/main" val="59511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Programs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r>
              <a:rPr lang="en-IN" sz="2000" dirty="0"/>
              <a:t>1. Download Arduino Uno software</a:t>
            </a:r>
          </a:p>
          <a:p>
            <a:r>
              <a:rPr lang="en-IN" sz="2000" dirty="0"/>
              <a:t>2. Connect Arduino to Laptop/Desktop using USB port</a:t>
            </a:r>
          </a:p>
          <a:p>
            <a:r>
              <a:rPr lang="en-IN" sz="2000" dirty="0"/>
              <a:t>3. Select board type and port</a:t>
            </a:r>
          </a:p>
          <a:p>
            <a:r>
              <a:rPr lang="en-IN" sz="2000" dirty="0"/>
              <a:t>4. Run Sample programs available in Examples</a:t>
            </a:r>
          </a:p>
          <a:p>
            <a:r>
              <a:rPr lang="en-IN" sz="2000" dirty="0"/>
              <a:t>5. Attach DHT sensor and execute programs</a:t>
            </a:r>
          </a:p>
          <a:p>
            <a:r>
              <a:rPr lang="en-IN" sz="2000" dirty="0"/>
              <a:t>Refer to the programs shared</a:t>
            </a:r>
          </a:p>
          <a:p>
            <a:r>
              <a:rPr lang="en-IN" sz="2000" dirty="0"/>
              <a:t>Parallelly you use </a:t>
            </a:r>
            <a:r>
              <a:rPr lang="en-IN" sz="2000" dirty="0">
                <a:hlinkClick r:id="rId2"/>
              </a:rPr>
              <a:t>https://wokwi.com/</a:t>
            </a:r>
            <a:r>
              <a:rPr lang="en-IN" sz="2000" dirty="0"/>
              <a:t> to simulate usage  of sensors</a:t>
            </a:r>
          </a:p>
          <a:p>
            <a:endParaRPr lang="en-IN" sz="2000"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US" b="0" i="0" dirty="0">
                <a:solidFill>
                  <a:srgbClr val="202122"/>
                </a:solidFill>
                <a:effectLst/>
                <a:latin typeface="Arial" panose="020B0604020202020204" pitchFamily="34" charset="0"/>
              </a:rPr>
              <a:t>It is widely used in many areas, such as for </a:t>
            </a:r>
            <a:r>
              <a:rPr lang="en-US" b="0" i="0" u="none" strike="noStrike" dirty="0">
                <a:solidFill>
                  <a:srgbClr val="0645AD"/>
                </a:solidFill>
                <a:effectLst/>
                <a:latin typeface="Arial" panose="020B0604020202020204" pitchFamily="34" charset="0"/>
                <a:hlinkClick r:id="rId3" tooltip="Automatic weather station"/>
              </a:rPr>
              <a:t>weather monitoring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[19]</a:t>
            </a:r>
            <a:r>
              <a:rPr lang="en-US" b="0" i="0" dirty="0">
                <a:solidFill>
                  <a:srgbClr val="202122"/>
                </a:solidFill>
                <a:effectLst/>
                <a:latin typeface="Arial" panose="020B0604020202020204" pitchFamily="34" charset="0"/>
              </a:rPr>
              <a:t> because of its low cost, modularity, and open design. It is typically used by computer and electronic hobbyists, due to its adoption of the </a:t>
            </a:r>
            <a:r>
              <a:rPr lang="en-US" b="0" i="0" u="none" strike="noStrike" dirty="0">
                <a:solidFill>
                  <a:srgbClr val="0645AD"/>
                </a:solidFill>
                <a:effectLst/>
                <a:latin typeface="Arial" panose="020B0604020202020204" pitchFamily="34" charset="0"/>
                <a:hlinkClick r:id="rId5" tooltip="HDMI"/>
              </a:rPr>
              <a:t>HDMI</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6" tooltip="USB"/>
              </a:rPr>
              <a:t>USB</a:t>
            </a:r>
            <a:r>
              <a:rPr lang="en-US" b="0" i="0" dirty="0">
                <a:solidFill>
                  <a:srgbClr val="202122"/>
                </a:solidFill>
                <a:effectLst/>
                <a:latin typeface="Arial" panose="020B0604020202020204" pitchFamily="34" charset="0"/>
              </a:rPr>
              <a:t> standards.</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83000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https://en.wikipedia.org/wiki/Raspberry_Pi</a:t>
            </a:r>
            <a:endParaRPr lang="en-IN" dirty="0"/>
          </a:p>
          <a:p>
            <a:r>
              <a:rPr lang="en-US" b="0" i="0" dirty="0">
                <a:solidFill>
                  <a:srgbClr val="202122"/>
                </a:solidFill>
                <a:effectLst/>
                <a:latin typeface="Arial" panose="020B0604020202020204" pitchFamily="34" charset="0"/>
              </a:rPr>
              <a:t>After the release of the second board type, the Raspberry Pi Foundation set up a new entity, named Raspberry Pi Trading, and installed </a:t>
            </a:r>
            <a:r>
              <a:rPr lang="en-US" b="0" i="0" u="none" strike="noStrike" dirty="0" err="1">
                <a:solidFill>
                  <a:srgbClr val="0645AD"/>
                </a:solidFill>
                <a:effectLst/>
                <a:latin typeface="Arial" panose="020B0604020202020204" pitchFamily="34" charset="0"/>
                <a:hlinkClick r:id="rId3" tooltip="Eben Upton"/>
              </a:rPr>
              <a:t>Eben</a:t>
            </a:r>
            <a:r>
              <a:rPr lang="en-US" b="0" i="0" u="none" strike="noStrike" dirty="0">
                <a:solidFill>
                  <a:srgbClr val="0645AD"/>
                </a:solidFill>
                <a:effectLst/>
                <a:latin typeface="Arial" panose="020B0604020202020204" pitchFamily="34" charset="0"/>
                <a:hlinkClick r:id="rId3" tooltip="Eben Upton"/>
              </a:rPr>
              <a:t> Upton</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4" tooltip="Chief executive officer"/>
              </a:rPr>
              <a:t>CEO</a:t>
            </a:r>
            <a:r>
              <a:rPr lang="en-US" b="0" i="0" dirty="0">
                <a:solidFill>
                  <a:srgbClr val="202122"/>
                </a:solidFill>
                <a:effectLst/>
                <a:latin typeface="Arial" panose="020B0604020202020204" pitchFamily="34" charset="0"/>
              </a:rPr>
              <a:t>, with the responsibility of developing technology.</a:t>
            </a:r>
            <a:r>
              <a:rPr lang="en-US" b="0" i="0" u="none" strike="noStrike" baseline="30000" dirty="0">
                <a:solidFill>
                  <a:srgbClr val="0645AD"/>
                </a:solidFill>
                <a:effectLst/>
                <a:latin typeface="Arial" panose="020B0604020202020204" pitchFamily="34" charset="0"/>
                <a:hlinkClick r:id="rId5"/>
              </a:rPr>
              <a:t>[20]</a:t>
            </a:r>
            <a:r>
              <a:rPr lang="en-US" b="0" i="0" dirty="0">
                <a:solidFill>
                  <a:srgbClr val="202122"/>
                </a:solidFill>
                <a:effectLst/>
                <a:latin typeface="Arial" panose="020B0604020202020204" pitchFamily="34" charset="0"/>
              </a:rPr>
              <a:t> The Foundation was rededicated as an educational charity for promoting the teaching of basic computer science in schools and developing countries. Most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are made in a </a:t>
            </a:r>
            <a:r>
              <a:rPr lang="en-US" b="0" i="0" u="none" strike="noStrike" dirty="0">
                <a:solidFill>
                  <a:srgbClr val="0645AD"/>
                </a:solidFill>
                <a:effectLst/>
                <a:latin typeface="Arial" panose="020B0604020202020204" pitchFamily="34" charset="0"/>
                <a:hlinkClick r:id="rId6" tooltip="Sony"/>
              </a:rPr>
              <a:t>Sony</a:t>
            </a:r>
            <a:r>
              <a:rPr lang="en-US" b="0" i="0" dirty="0">
                <a:solidFill>
                  <a:srgbClr val="202122"/>
                </a:solidFill>
                <a:effectLst/>
                <a:latin typeface="Arial" panose="020B0604020202020204" pitchFamily="34" charset="0"/>
              </a:rPr>
              <a:t> factory in </a:t>
            </a:r>
            <a:r>
              <a:rPr lang="en-US" b="0" i="0" u="none" strike="noStrike" dirty="0" err="1">
                <a:solidFill>
                  <a:srgbClr val="0645AD"/>
                </a:solidFill>
                <a:effectLst/>
                <a:latin typeface="Arial" panose="020B0604020202020204" pitchFamily="34" charset="0"/>
                <a:hlinkClick r:id="rId7" tooltip="Pencoed"/>
              </a:rPr>
              <a:t>Pencoed</a:t>
            </a:r>
            <a:r>
              <a:rPr lang="en-US" b="0" i="0" dirty="0">
                <a:solidFill>
                  <a:srgbClr val="202122"/>
                </a:solidFill>
                <a:effectLst/>
                <a:latin typeface="Arial" panose="020B0604020202020204" pitchFamily="34" charset="0"/>
              </a:rPr>
              <a:t>, Wales,</a:t>
            </a:r>
            <a:r>
              <a:rPr lang="en-US" b="0" i="0" u="none" strike="noStrike" baseline="30000" dirty="0">
                <a:solidFill>
                  <a:srgbClr val="0645AD"/>
                </a:solidFill>
                <a:effectLst/>
                <a:latin typeface="Arial" panose="020B0604020202020204" pitchFamily="34" charset="0"/>
                <a:hlinkClick r:id="rId8"/>
              </a:rPr>
              <a:t>[21]</a:t>
            </a:r>
            <a:r>
              <a:rPr lang="en-US" b="0" i="0" dirty="0">
                <a:solidFill>
                  <a:srgbClr val="202122"/>
                </a:solidFill>
                <a:effectLst/>
                <a:latin typeface="Arial" panose="020B0604020202020204" pitchFamily="34" charset="0"/>
              </a:rPr>
              <a:t> while others are made in China and Japan.</a:t>
            </a:r>
            <a:r>
              <a:rPr lang="en-US" b="0" i="0" u="none" strike="noStrike" baseline="30000" dirty="0">
                <a:solidFill>
                  <a:srgbClr val="0645AD"/>
                </a:solidFill>
                <a:effectLst/>
                <a:latin typeface="Arial" panose="020B0604020202020204" pitchFamily="34" charset="0"/>
                <a:hlinkClick r:id="rId9"/>
              </a:rPr>
              <a:t>[22]</a:t>
            </a:r>
            <a:r>
              <a:rPr lang="en-US" b="0" i="0" u="none" strike="noStrike" baseline="30000" dirty="0">
                <a:solidFill>
                  <a:srgbClr val="0645AD"/>
                </a:solidFill>
                <a:effectLst/>
                <a:latin typeface="Arial" panose="020B0604020202020204" pitchFamily="34" charset="0"/>
                <a:hlinkClick r:id="rId10"/>
              </a:rPr>
              <a:t>[23]</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222470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fontScale="85000" lnSpcReduction="20000"/>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0" i="0" dirty="0">
                <a:solidFill>
                  <a:srgbClr val="202122"/>
                </a:solidFill>
                <a:effectLst/>
                <a:latin typeface="Arial" panose="020B0604020202020204" pitchFamily="34" charset="0"/>
              </a:rPr>
              <a:t>There are three series of Raspberry Pi, and several generations of each have been released. Raspberry Pi SBCs feature a </a:t>
            </a:r>
            <a:r>
              <a:rPr lang="en-US" b="0" i="0" u="none" strike="noStrike" dirty="0">
                <a:solidFill>
                  <a:srgbClr val="0645AD"/>
                </a:solidFill>
                <a:effectLst/>
                <a:latin typeface="Arial" panose="020B0604020202020204" pitchFamily="34" charset="0"/>
                <a:hlinkClick r:id="rId2" tooltip="Broadcom"/>
              </a:rPr>
              <a:t>Broadcom</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System on a chip"/>
              </a:rPr>
              <a:t>system on a chip</a:t>
            </a:r>
            <a:r>
              <a:rPr lang="en-US" b="0" i="0" dirty="0">
                <a:solidFill>
                  <a:srgbClr val="202122"/>
                </a:solidFill>
                <a:effectLst/>
                <a:latin typeface="Arial" panose="020B0604020202020204" pitchFamily="34" charset="0"/>
              </a:rPr>
              <a:t> (SoC)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 and </a:t>
            </a:r>
            <a:r>
              <a:rPr lang="en-US" b="0" i="0" u="none" strike="noStrike" dirty="0">
                <a:solidFill>
                  <a:srgbClr val="0645AD"/>
                </a:solidFill>
                <a:effectLst/>
                <a:latin typeface="Arial" panose="020B0604020202020204" pitchFamily="34" charset="0"/>
                <a:hlinkClick r:id="rId6" tooltip="Integrated graphics solution"/>
              </a:rPr>
              <a:t>on-chip graphics processing unit</a:t>
            </a:r>
            <a:r>
              <a:rPr lang="en-US" b="0" i="0" dirty="0">
                <a:solidFill>
                  <a:srgbClr val="202122"/>
                </a:solidFill>
                <a:effectLst/>
                <a:latin typeface="Arial" panose="020B0604020202020204" pitchFamily="34" charset="0"/>
              </a:rPr>
              <a:t> (GPU), while Raspberry Pi Pico has a </a:t>
            </a:r>
            <a:r>
              <a:rPr lang="en-US" b="0" i="0" u="none" strike="noStrike" dirty="0">
                <a:solidFill>
                  <a:srgbClr val="0645AD"/>
                </a:solidFill>
                <a:effectLst/>
                <a:latin typeface="Arial" panose="020B0604020202020204" pitchFamily="34" charset="0"/>
                <a:hlinkClick r:id="rId7" tooltip="RP2040"/>
              </a:rPr>
              <a:t>RP2040</a:t>
            </a:r>
            <a:r>
              <a:rPr lang="en-US" b="0" i="0" dirty="0">
                <a:solidFill>
                  <a:srgbClr val="202122"/>
                </a:solidFill>
                <a:effectLst/>
                <a:latin typeface="Arial" panose="020B0604020202020204" pitchFamily="34" charset="0"/>
              </a:rPr>
              <a:t> system on chip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a:t>
            </a:r>
          </a:p>
          <a:p>
            <a:pPr marL="228600" lvl="1">
              <a:spcBef>
                <a:spcPts val="1000"/>
              </a:spcBef>
            </a:pPr>
            <a:r>
              <a:rPr lang="en-US" b="1" i="0" dirty="0">
                <a:solidFill>
                  <a:srgbClr val="000000"/>
                </a:solidFill>
                <a:effectLst/>
                <a:latin typeface="Arial" panose="020B0604020202020204" pitchFamily="34" charset="0"/>
              </a:rPr>
              <a:t>1. Raspberry Pi</a:t>
            </a:r>
          </a:p>
          <a:p>
            <a:pPr marL="685800" lvl="2">
              <a:spcBef>
                <a:spcPts val="1000"/>
              </a:spcBef>
            </a:pPr>
            <a:r>
              <a:rPr lang="en-US" b="1" i="0" dirty="0">
                <a:solidFill>
                  <a:srgbClr val="202122"/>
                </a:solidFill>
                <a:effectLst/>
                <a:latin typeface="Arial" panose="020B0604020202020204" pitchFamily="34" charset="0"/>
              </a:rPr>
              <a:t>Raspberry Pi Model B</a:t>
            </a:r>
            <a:r>
              <a:rPr lang="en-US" b="0" i="0" dirty="0">
                <a:solidFill>
                  <a:srgbClr val="202122"/>
                </a:solidFill>
                <a:effectLst/>
                <a:latin typeface="Arial" panose="020B0604020202020204" pitchFamily="34" charset="0"/>
              </a:rPr>
              <a:t> </a:t>
            </a:r>
            <a:endParaRPr lang="en-US" dirty="0">
              <a:solidFill>
                <a:srgbClr val="202122"/>
              </a:solidFill>
              <a:latin typeface="Arial" panose="020B0604020202020204" pitchFamily="34" charset="0"/>
            </a:endParaRPr>
          </a:p>
          <a:p>
            <a:pPr marL="685800" lvl="2">
              <a:spcBef>
                <a:spcPts val="1000"/>
              </a:spcBef>
            </a:pPr>
            <a:r>
              <a:rPr lang="en-US" b="1" i="0" dirty="0">
                <a:solidFill>
                  <a:srgbClr val="202122"/>
                </a:solidFill>
                <a:effectLst/>
                <a:latin typeface="Arial" panose="020B0604020202020204" pitchFamily="34" charset="0"/>
              </a:rPr>
              <a:t>Raspberry Pi Model B+</a:t>
            </a:r>
          </a:p>
          <a:p>
            <a:pPr marL="685800" lvl="2">
              <a:spcBef>
                <a:spcPts val="1000"/>
              </a:spcBef>
            </a:pPr>
            <a:r>
              <a:rPr lang="en-US" b="1" i="0" dirty="0">
                <a:solidFill>
                  <a:srgbClr val="202122"/>
                </a:solidFill>
                <a:effectLst/>
                <a:latin typeface="Arial" panose="020B0604020202020204" pitchFamily="34" charset="0"/>
              </a:rPr>
              <a:t>Raspberry Pi 2</a:t>
            </a:r>
            <a:endParaRPr lang="en-US" b="1" dirty="0">
              <a:solidFill>
                <a:srgbClr val="202122"/>
              </a:solidFill>
              <a:latin typeface="Arial" panose="020B0604020202020204" pitchFamily="34" charset="0"/>
            </a:endParaRP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4 Model B</a:t>
            </a:r>
          </a:p>
          <a:p>
            <a:pPr marL="685800" lvl="2">
              <a:spcBef>
                <a:spcPts val="1000"/>
              </a:spcBef>
            </a:pPr>
            <a:r>
              <a:rPr lang="en-US" b="1" i="0" dirty="0">
                <a:solidFill>
                  <a:srgbClr val="202122"/>
                </a:solidFill>
                <a:effectLst/>
                <a:latin typeface="Arial" panose="020B0604020202020204" pitchFamily="34" charset="0"/>
              </a:rPr>
              <a:t>Raspberry Pi 400</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spTree>
    <p:extLst>
      <p:ext uri="{BB962C8B-B14F-4D97-AF65-F5344CB8AC3E}">
        <p14:creationId xmlns:p14="http://schemas.microsoft.com/office/powerpoint/2010/main" val="173476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1" dirty="0">
                <a:solidFill>
                  <a:srgbClr val="000000"/>
                </a:solidFill>
                <a:latin typeface="Arial" panose="020B0604020202020204" pitchFamily="34" charset="0"/>
              </a:rPr>
              <a:t>2. </a:t>
            </a:r>
            <a:r>
              <a:rPr lang="en-US" b="1" i="0" dirty="0">
                <a:solidFill>
                  <a:srgbClr val="000000"/>
                </a:solidFill>
                <a:effectLst/>
                <a:latin typeface="Arial" panose="020B0604020202020204" pitchFamily="34" charset="0"/>
              </a:rPr>
              <a:t>Raspberry Pi Zero</a:t>
            </a:r>
          </a:p>
          <a:p>
            <a:pPr marL="228600" lvl="1">
              <a:spcBef>
                <a:spcPts val="1000"/>
              </a:spcBef>
            </a:pPr>
            <a:endParaRPr lang="en-US" b="1" i="0" dirty="0">
              <a:solidFill>
                <a:srgbClr val="000000"/>
              </a:solidFill>
              <a:effectLst/>
              <a:latin typeface="Arial" panose="020B0604020202020204" pitchFamily="34" charset="0"/>
            </a:endParaRPr>
          </a:p>
          <a:p>
            <a:pPr marL="228600" lvl="1">
              <a:spcBef>
                <a:spcPts val="1000"/>
              </a:spcBef>
            </a:pPr>
            <a:r>
              <a:rPr lang="en-US" b="1" dirty="0">
                <a:solidFill>
                  <a:srgbClr val="000000"/>
                </a:solidFill>
                <a:latin typeface="Arial" panose="020B0604020202020204" pitchFamily="34" charset="0"/>
              </a:rPr>
              <a:t>3. </a:t>
            </a:r>
            <a:r>
              <a:rPr lang="en-US" b="1" i="0" dirty="0">
                <a:solidFill>
                  <a:srgbClr val="000000"/>
                </a:solidFill>
                <a:effectLst/>
                <a:latin typeface="Arial" panose="020B0604020202020204" pitchFamily="34" charset="0"/>
              </a:rPr>
              <a:t>Raspberry Pi Pico</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pic>
        <p:nvPicPr>
          <p:cNvPr id="1026" name="Picture 2" descr="Location of connectors and main ICs on Raspberry Pi Zero 2 W">
            <a:extLst>
              <a:ext uri="{FF2B5EF4-FFF2-40B4-BE49-F238E27FC236}">
                <a16:creationId xmlns:a16="http://schemas.microsoft.com/office/drawing/2014/main" id="{96ED6989-DCB1-3ACF-5C11-249D07009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2195195"/>
            <a:ext cx="5669279"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ation of connectors and main ICs on Raspberry Pi Pico">
            <a:extLst>
              <a:ext uri="{FF2B5EF4-FFF2-40B4-BE49-F238E27FC236}">
                <a16:creationId xmlns:a16="http://schemas.microsoft.com/office/drawing/2014/main" id="{9C569D60-28CA-CE47-27EF-3B6522FA1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680" y="3891280"/>
            <a:ext cx="5476240" cy="24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8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0" i="0" dirty="0">
                <a:solidFill>
                  <a:srgbClr val="202122"/>
                </a:solidFill>
                <a:effectLst/>
                <a:latin typeface="Arial" panose="020B0604020202020204" pitchFamily="34" charset="0"/>
              </a:rPr>
              <a:t>According to the Raspberry Pi Foundation, more than 5 million Raspberry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were sold by February 2015, making it the best-selling </a:t>
            </a:r>
            <a:r>
              <a:rPr lang="en-US" b="0" i="0" u="none" strike="noStrike" dirty="0">
                <a:solidFill>
                  <a:srgbClr val="0645AD"/>
                </a:solidFill>
                <a:effectLst/>
                <a:latin typeface="Arial" panose="020B0604020202020204" pitchFamily="34" charset="0"/>
                <a:hlinkClick r:id="rId2" tooltip="British computer"/>
              </a:rPr>
              <a:t>British computer</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[369]</a:t>
            </a:r>
            <a:r>
              <a:rPr lang="en-US" b="0" i="0" dirty="0">
                <a:solidFill>
                  <a:srgbClr val="202122"/>
                </a:solidFill>
                <a:effectLst/>
                <a:latin typeface="Arial" panose="020B0604020202020204" pitchFamily="34" charset="0"/>
              </a:rPr>
              <a:t> By November 2016 they had sold 11 million units,</a:t>
            </a:r>
            <a:r>
              <a:rPr lang="en-US" b="0" i="0" u="none" strike="noStrike" baseline="30000" dirty="0">
                <a:solidFill>
                  <a:srgbClr val="0645AD"/>
                </a:solidFill>
                <a:effectLst/>
                <a:latin typeface="Arial" panose="020B0604020202020204" pitchFamily="34" charset="0"/>
                <a:hlinkClick r:id="rId4"/>
              </a:rPr>
              <a:t>[350]</a:t>
            </a:r>
            <a:r>
              <a:rPr lang="en-US" b="0" i="0" u="none" strike="noStrike" baseline="30000" dirty="0">
                <a:solidFill>
                  <a:srgbClr val="0645AD"/>
                </a:solidFill>
                <a:effectLst/>
                <a:latin typeface="Arial" panose="020B0604020202020204" pitchFamily="34" charset="0"/>
                <a:hlinkClick r:id="rId5"/>
              </a:rPr>
              <a:t>[370]</a:t>
            </a:r>
            <a:r>
              <a:rPr lang="en-US" b="0" i="0" dirty="0">
                <a:solidFill>
                  <a:srgbClr val="202122"/>
                </a:solidFill>
                <a:effectLst/>
                <a:latin typeface="Arial" panose="020B0604020202020204" pitchFamily="34" charset="0"/>
              </a:rPr>
              <a:t> and 12.5 million by March 2017, making it the third best-selling "general purpose computer".</a:t>
            </a:r>
            <a:r>
              <a:rPr lang="en-US" b="0" i="0" u="none" strike="noStrike" baseline="30000" dirty="0">
                <a:solidFill>
                  <a:srgbClr val="0645AD"/>
                </a:solidFill>
                <a:effectLst/>
                <a:latin typeface="Arial" panose="020B0604020202020204" pitchFamily="34" charset="0"/>
                <a:hlinkClick r:id="rId6"/>
              </a:rPr>
              <a:t>[371]</a:t>
            </a:r>
            <a:r>
              <a:rPr lang="en-US" b="0" i="0" dirty="0">
                <a:solidFill>
                  <a:srgbClr val="202122"/>
                </a:solidFill>
                <a:effectLst/>
                <a:latin typeface="Arial" panose="020B0604020202020204" pitchFamily="34" charset="0"/>
              </a:rPr>
              <a:t> In July 2017, sales reached nearly 15 million,</a:t>
            </a:r>
            <a:r>
              <a:rPr lang="en-US" b="0" i="0" u="none" strike="noStrike" baseline="30000" dirty="0">
                <a:solidFill>
                  <a:srgbClr val="0645AD"/>
                </a:solidFill>
                <a:effectLst/>
                <a:latin typeface="Arial" panose="020B0604020202020204" pitchFamily="34" charset="0"/>
                <a:hlinkClick r:id="rId7"/>
              </a:rPr>
              <a:t>[372]</a:t>
            </a:r>
            <a:r>
              <a:rPr lang="en-US" b="0" i="0" dirty="0">
                <a:solidFill>
                  <a:srgbClr val="202122"/>
                </a:solidFill>
                <a:effectLst/>
                <a:latin typeface="Arial" panose="020B0604020202020204" pitchFamily="34" charset="0"/>
              </a:rPr>
              <a:t> climbing to 19 million in March 2018.</a:t>
            </a:r>
            <a:r>
              <a:rPr lang="en-US" b="0" i="0" u="none" strike="noStrike" baseline="30000" dirty="0">
                <a:solidFill>
                  <a:srgbClr val="0645AD"/>
                </a:solidFill>
                <a:effectLst/>
                <a:latin typeface="Arial" panose="020B0604020202020204" pitchFamily="34" charset="0"/>
                <a:hlinkClick r:id="rId8"/>
              </a:rPr>
              <a:t>[26]</a:t>
            </a:r>
            <a:r>
              <a:rPr lang="en-US" b="0" i="0" dirty="0">
                <a:solidFill>
                  <a:srgbClr val="202122"/>
                </a:solidFill>
                <a:effectLst/>
                <a:latin typeface="Arial" panose="020B0604020202020204" pitchFamily="34" charset="0"/>
              </a:rPr>
              <a:t> By December 2019, a total of 30 million devices had been sold.</a:t>
            </a:r>
            <a:r>
              <a:rPr lang="en-US" b="0" i="0" u="none" strike="noStrike" baseline="30000" dirty="0">
                <a:solidFill>
                  <a:srgbClr val="0645AD"/>
                </a:solidFill>
                <a:effectLst/>
                <a:latin typeface="Arial" panose="020B0604020202020204" pitchFamily="34" charset="0"/>
                <a:hlinkClick r:id="rId9"/>
              </a:rPr>
              <a:t>[373]</a:t>
            </a: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spTree>
    <p:extLst>
      <p:ext uri="{BB962C8B-B14F-4D97-AF65-F5344CB8AC3E}">
        <p14:creationId xmlns:p14="http://schemas.microsoft.com/office/powerpoint/2010/main" val="190665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spTree>
    <p:extLst>
      <p:ext uri="{BB962C8B-B14F-4D97-AF65-F5344CB8AC3E}">
        <p14:creationId xmlns:p14="http://schemas.microsoft.com/office/powerpoint/2010/main" val="205166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usages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lstStyle/>
          <a:p>
            <a:r>
              <a:rPr lang="en-US" dirty="0"/>
              <a:t>1. Education</a:t>
            </a:r>
          </a:p>
          <a:p>
            <a:r>
              <a:rPr lang="en-US" dirty="0"/>
              <a:t>2. Home Automation</a:t>
            </a:r>
          </a:p>
          <a:p>
            <a:r>
              <a:rPr lang="en-US" dirty="0"/>
              <a:t>3. Industrial Automation</a:t>
            </a:r>
          </a:p>
          <a:p>
            <a:r>
              <a:rPr lang="en-US" dirty="0"/>
              <a:t>4. Space Research</a:t>
            </a:r>
          </a:p>
          <a:p>
            <a:endParaRPr lang="en-US" dirty="0"/>
          </a:p>
        </p:txBody>
      </p:sp>
      <p:pic>
        <p:nvPicPr>
          <p:cNvPr id="14" name="Picture 13">
            <a:extLst>
              <a:ext uri="{FF2B5EF4-FFF2-40B4-BE49-F238E27FC236}">
                <a16:creationId xmlns:a16="http://schemas.microsoft.com/office/drawing/2014/main" id="{4AFA3842-4A1A-4E76-B417-5B46AA73E519}"/>
              </a:ext>
            </a:extLst>
          </p:cNvPr>
          <p:cNvPicPr>
            <a:picLocks noChangeAspect="1"/>
          </p:cNvPicPr>
          <p:nvPr/>
        </p:nvPicPr>
        <p:blipFill>
          <a:blip r:embed="rId2"/>
          <a:stretch>
            <a:fillRect/>
          </a:stretch>
        </p:blipFill>
        <p:spPr>
          <a:xfrm>
            <a:off x="6467388" y="1825625"/>
            <a:ext cx="3372023" cy="2590933"/>
          </a:xfrm>
          <a:prstGeom prst="rect">
            <a:avLst/>
          </a:prstGeom>
        </p:spPr>
      </p:pic>
    </p:spTree>
    <p:extLst>
      <p:ext uri="{BB962C8B-B14F-4D97-AF65-F5344CB8AC3E}">
        <p14:creationId xmlns:p14="http://schemas.microsoft.com/office/powerpoint/2010/main" val="166558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Getting Started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normAutofit lnSpcReduction="10000"/>
          </a:bodyPr>
          <a:lstStyle/>
          <a:p>
            <a:r>
              <a:rPr lang="en-US" dirty="0"/>
              <a:t>1. Format SD Card</a:t>
            </a:r>
          </a:p>
          <a:p>
            <a:r>
              <a:rPr lang="en-US" dirty="0"/>
              <a:t>2. Download OS and Copy to SD Card</a:t>
            </a:r>
          </a:p>
          <a:p>
            <a:r>
              <a:rPr lang="en-US" dirty="0"/>
              <a:t>3. Connect Key </a:t>
            </a:r>
            <a:r>
              <a:rPr lang="en-US" dirty="0" err="1"/>
              <a:t>Board,Monitor</a:t>
            </a:r>
            <a:r>
              <a:rPr lang="en-US" dirty="0"/>
              <a:t> etc. </a:t>
            </a:r>
          </a:p>
          <a:p>
            <a:r>
              <a:rPr lang="en-US" dirty="0"/>
              <a:t>Reference:</a:t>
            </a:r>
          </a:p>
          <a:p>
            <a:r>
              <a:rPr lang="en-US" dirty="0">
                <a:hlinkClick r:id="rId2"/>
              </a:rPr>
              <a:t>https://www.youtube.com/watch?v=RpseX2ylEuw&amp;list=PLQVvvaa0QuDesV8WWHLLXW_avmTzHmJLv</a:t>
            </a:r>
            <a:endParaRPr lang="en-US" dirty="0"/>
          </a:p>
          <a:p>
            <a:r>
              <a:rPr lang="en-US" dirty="0">
                <a:hlinkClick r:id="rId3"/>
              </a:rPr>
              <a:t>https://pythonprogramming.net/introduction-raspberry-pi-tutorials/</a:t>
            </a:r>
            <a:endParaRPr lang="en-US" dirty="0"/>
          </a:p>
          <a:p>
            <a:r>
              <a:rPr lang="en-US" dirty="0"/>
              <a:t>Simulation</a:t>
            </a:r>
          </a:p>
          <a:p>
            <a:r>
              <a:rPr lang="en-US" dirty="0"/>
              <a:t>https://wokwi.com/</a:t>
            </a:r>
          </a:p>
          <a:p>
            <a:endParaRPr lang="en-US" dirty="0"/>
          </a:p>
        </p:txBody>
      </p:sp>
    </p:spTree>
    <p:extLst>
      <p:ext uri="{BB962C8B-B14F-4D97-AF65-F5344CB8AC3E}">
        <p14:creationId xmlns:p14="http://schemas.microsoft.com/office/powerpoint/2010/main" val="250566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GPIO</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pic>
        <p:nvPicPr>
          <p:cNvPr id="6" name="Content Placeholder 5">
            <a:extLst>
              <a:ext uri="{FF2B5EF4-FFF2-40B4-BE49-F238E27FC236}">
                <a16:creationId xmlns:a16="http://schemas.microsoft.com/office/drawing/2014/main" id="{F53EAAB0-CE08-A7B5-CC79-381AE29C7EF4}"/>
              </a:ext>
            </a:extLst>
          </p:cNvPr>
          <p:cNvPicPr>
            <a:picLocks noGrp="1" noChangeAspect="1"/>
          </p:cNvPicPr>
          <p:nvPr>
            <p:ph idx="1"/>
          </p:nvPr>
        </p:nvPicPr>
        <p:blipFill>
          <a:blip r:embed="rId2"/>
          <a:stretch>
            <a:fillRect/>
          </a:stretch>
        </p:blipFill>
        <p:spPr>
          <a:xfrm>
            <a:off x="3244152" y="1825625"/>
            <a:ext cx="5703695" cy="4351338"/>
          </a:xfrm>
        </p:spPr>
      </p:pic>
    </p:spTree>
    <p:extLst>
      <p:ext uri="{BB962C8B-B14F-4D97-AF65-F5344CB8AC3E}">
        <p14:creationId xmlns:p14="http://schemas.microsoft.com/office/powerpoint/2010/main" val="235997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Programs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3" name="Content Placeholder 2">
            <a:extLst>
              <a:ext uri="{FF2B5EF4-FFF2-40B4-BE49-F238E27FC236}">
                <a16:creationId xmlns:a16="http://schemas.microsoft.com/office/drawing/2014/main" id="{2B8888B3-40D3-9DCC-364C-EC149DCF2C37}"/>
              </a:ext>
            </a:extLst>
          </p:cNvPr>
          <p:cNvSpPr>
            <a:spLocks noGrp="1"/>
          </p:cNvSpPr>
          <p:nvPr>
            <p:ph idx="1"/>
          </p:nvPr>
        </p:nvSpPr>
        <p:spPr/>
        <p:txBody>
          <a:bodyPr/>
          <a:lstStyle/>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hlinkClick r:id="rId2"/>
              </a:rPr>
              <a:t>https://projects.raspberrypi.org/en/projects/physical-computing/0</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rPr>
              <a:t>https://thingsboard.io/docs/samples/raspberry/temperature/</a:t>
            </a:r>
          </a:p>
          <a:p>
            <a:endParaRPr lang="en-IN" dirty="0"/>
          </a:p>
        </p:txBody>
      </p:sp>
    </p:spTree>
    <p:extLst>
      <p:ext uri="{BB962C8B-B14F-4D97-AF65-F5344CB8AC3E}">
        <p14:creationId xmlns:p14="http://schemas.microsoft.com/office/powerpoint/2010/main" val="7323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LED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22</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Autofit/>
          </a:bodyPr>
          <a:lstStyle/>
          <a:p>
            <a:r>
              <a:rPr lang="en-US" sz="1100" dirty="0"/>
              <a:t>import </a:t>
            </a:r>
            <a:r>
              <a:rPr lang="en-US" sz="1100" dirty="0" err="1"/>
              <a:t>RPi.GPIO</a:t>
            </a:r>
            <a:r>
              <a:rPr lang="en-US" sz="1100" dirty="0"/>
              <a:t> as GPIO</a:t>
            </a:r>
          </a:p>
          <a:p>
            <a:r>
              <a:rPr lang="en-US" sz="1100" dirty="0"/>
              <a:t>import time</a:t>
            </a:r>
          </a:p>
          <a:p>
            <a:r>
              <a:rPr lang="en-US" sz="1100" dirty="0" err="1"/>
              <a:t>GPIO.setmode</a:t>
            </a:r>
            <a:r>
              <a:rPr lang="en-US" sz="1100" dirty="0"/>
              <a:t>(GPIO.BCM)</a:t>
            </a:r>
          </a:p>
          <a:p>
            <a:r>
              <a:rPr lang="en-US" sz="1100" dirty="0" err="1"/>
              <a:t>GPIO.setwarnings</a:t>
            </a:r>
            <a:r>
              <a:rPr lang="en-US" sz="1100" dirty="0"/>
              <a:t>(False)</a:t>
            </a:r>
          </a:p>
          <a:p>
            <a:r>
              <a:rPr lang="en-US" sz="1100" dirty="0" err="1"/>
              <a:t>GPIO.setup</a:t>
            </a:r>
            <a:r>
              <a:rPr lang="en-US" sz="1100" dirty="0"/>
              <a:t>(14,GPIO.OUT)</a:t>
            </a:r>
          </a:p>
          <a:p>
            <a:r>
              <a:rPr lang="en-US" sz="1100" dirty="0"/>
              <a:t># While loop</a:t>
            </a:r>
          </a:p>
          <a:p>
            <a:r>
              <a:rPr lang="en-US" sz="1100" dirty="0"/>
              <a:t>while True:</a:t>
            </a:r>
          </a:p>
          <a:p>
            <a:r>
              <a:rPr lang="en-US" sz="1100" dirty="0"/>
              <a:t>        # set GPIO14 pin to HIGH</a:t>
            </a:r>
          </a:p>
          <a:p>
            <a:r>
              <a:rPr lang="en-US" sz="1100" dirty="0"/>
              <a:t>        </a:t>
            </a:r>
            <a:r>
              <a:rPr lang="en-US" sz="1100" dirty="0" err="1"/>
              <a:t>GPIO.output</a:t>
            </a:r>
            <a:r>
              <a:rPr lang="en-US" sz="1100" dirty="0"/>
              <a:t>(14,GPIO.HIGH)</a:t>
            </a:r>
          </a:p>
          <a:p>
            <a:r>
              <a:rPr lang="en-US" sz="1100" dirty="0"/>
              <a:t>        # show message to Terminal</a:t>
            </a:r>
          </a:p>
          <a:p>
            <a:r>
              <a:rPr lang="en-US" sz="1100" dirty="0"/>
              <a:t>        print "LED is ON"</a:t>
            </a:r>
          </a:p>
          <a:p>
            <a:r>
              <a:rPr lang="en-US" sz="1100" dirty="0"/>
              <a:t>        # pause for one second</a:t>
            </a:r>
          </a:p>
          <a:p>
            <a:r>
              <a:rPr lang="en-US" sz="1100" dirty="0"/>
              <a:t>        </a:t>
            </a:r>
            <a:r>
              <a:rPr lang="en-US" sz="1100" dirty="0" err="1"/>
              <a:t>time.sleep</a:t>
            </a:r>
            <a:r>
              <a:rPr lang="en-US" sz="1100" dirty="0"/>
              <a:t>(1)</a:t>
            </a:r>
          </a:p>
          <a:p>
            <a:r>
              <a:rPr lang="en-US" sz="1100" dirty="0"/>
              <a:t>        # set GPIO14 pin to HIGH</a:t>
            </a:r>
          </a:p>
          <a:p>
            <a:r>
              <a:rPr lang="en-US" sz="1100" dirty="0"/>
              <a:t>        </a:t>
            </a:r>
            <a:r>
              <a:rPr lang="en-US" sz="1100" dirty="0" err="1"/>
              <a:t>GPIO.output</a:t>
            </a:r>
            <a:r>
              <a:rPr lang="en-US" sz="1100" dirty="0"/>
              <a:t>(14,GPIO.LOW)</a:t>
            </a:r>
          </a:p>
          <a:p>
            <a:r>
              <a:rPr lang="en-US" sz="1100" dirty="0"/>
              <a:t>        # show message to Terminal</a:t>
            </a:r>
          </a:p>
          <a:p>
            <a:r>
              <a:rPr lang="en-US" sz="1100" dirty="0"/>
              <a:t>        print "LED is OFF"</a:t>
            </a:r>
          </a:p>
          <a:p>
            <a:r>
              <a:rPr lang="en-US" sz="1100" dirty="0"/>
              <a:t>        # pause for one second</a:t>
            </a:r>
          </a:p>
          <a:p>
            <a:r>
              <a:rPr lang="en-US" sz="1100" dirty="0"/>
              <a:t>        </a:t>
            </a:r>
            <a:r>
              <a:rPr lang="en-US" sz="1100" dirty="0" err="1"/>
              <a:t>time.sleep</a:t>
            </a:r>
            <a:r>
              <a:rPr lang="en-US" sz="1100" dirty="0"/>
              <a:t>(1)</a:t>
            </a:r>
          </a:p>
        </p:txBody>
      </p:sp>
    </p:spTree>
    <p:extLst>
      <p:ext uri="{BB962C8B-B14F-4D97-AF65-F5344CB8AC3E}">
        <p14:creationId xmlns:p14="http://schemas.microsoft.com/office/powerpoint/2010/main" val="317009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DTH</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23</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rmAutofit fontScale="85000" lnSpcReduction="20000"/>
          </a:bodyPr>
          <a:lstStyle/>
          <a:p>
            <a:r>
              <a:rPr lang="en-US" dirty="0">
                <a:hlinkClick r:id="rId2"/>
              </a:rPr>
              <a:t>https://www.circuitbasics.com/how-to-set-up-the-dht11-humidity-sensor-on-the-raspberry-pi/</a:t>
            </a:r>
            <a:endParaRPr lang="en-US" dirty="0"/>
          </a:p>
          <a:p>
            <a:r>
              <a:rPr lang="en-US" dirty="0"/>
              <a:t>#!/usr/bin/python</a:t>
            </a:r>
          </a:p>
          <a:p>
            <a:r>
              <a:rPr lang="en-US" dirty="0"/>
              <a:t>import sys</a:t>
            </a:r>
          </a:p>
          <a:p>
            <a:r>
              <a:rPr lang="en-US" dirty="0"/>
              <a:t>import </a:t>
            </a:r>
            <a:r>
              <a:rPr lang="en-US" dirty="0" err="1"/>
              <a:t>Adafruit_DHT</a:t>
            </a:r>
            <a:endParaRPr lang="en-US" dirty="0"/>
          </a:p>
          <a:p>
            <a:endParaRPr lang="en-US" dirty="0"/>
          </a:p>
          <a:p>
            <a:r>
              <a:rPr lang="en-US" dirty="0"/>
              <a:t>while True:</a:t>
            </a:r>
          </a:p>
          <a:p>
            <a:endParaRPr lang="en-US" dirty="0"/>
          </a:p>
          <a:p>
            <a:r>
              <a:rPr lang="en-US" dirty="0"/>
              <a:t>    humidity, temperature = </a:t>
            </a:r>
            <a:r>
              <a:rPr lang="en-US" dirty="0" err="1"/>
              <a:t>Adafruit_DHT.read_retry</a:t>
            </a:r>
            <a:r>
              <a:rPr lang="en-US" dirty="0"/>
              <a:t>(11, 4)</a:t>
            </a:r>
          </a:p>
          <a:p>
            <a:endParaRPr lang="en-US" dirty="0"/>
          </a:p>
          <a:p>
            <a:r>
              <a:rPr lang="en-US" dirty="0"/>
              <a:t>    print 'Temp: {0:0.1f} C  Humidity: {1:0.1f} %'.format(temperature, humidity)</a:t>
            </a:r>
          </a:p>
        </p:txBody>
      </p:sp>
    </p:spTree>
    <p:extLst>
      <p:ext uri="{BB962C8B-B14F-4D97-AF65-F5344CB8AC3E}">
        <p14:creationId xmlns:p14="http://schemas.microsoft.com/office/powerpoint/2010/main" val="307527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24</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43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25</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IoT prototyping environments</a:t>
            </a:r>
          </a:p>
          <a:p>
            <a:r>
              <a:rPr lang="en-IN" dirty="0">
                <a:latin typeface="Arial" panose="020B0604020202020204" pitchFamily="34" charset="0"/>
                <a:cs typeface="Arial" panose="020B0604020202020204" pitchFamily="34" charset="0"/>
              </a:rPr>
              <a:t>Arduino</a:t>
            </a:r>
          </a:p>
          <a:p>
            <a:r>
              <a:rPr lang="en-IN" dirty="0">
                <a:latin typeface="Arial" panose="020B0604020202020204" pitchFamily="34" charset="0"/>
                <a:cs typeface="Arial" panose="020B0604020202020204" pitchFamily="34" charset="0"/>
              </a:rPr>
              <a:t>Raspberry Pi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b="0" i="0" dirty="0">
                <a:solidFill>
                  <a:srgbClr val="1D1D1D"/>
                </a:solidFill>
                <a:effectLst/>
                <a:latin typeface="Segoe UI" panose="020B0502040204020203" pitchFamily="34" charset="0"/>
              </a:rPr>
              <a:t>Microprocessor is a general purpose processor use for general applications.</a:t>
            </a:r>
            <a:br>
              <a:rPr lang="en-US" dirty="0"/>
            </a:br>
            <a:r>
              <a:rPr lang="en-US" b="0" i="0" dirty="0">
                <a:solidFill>
                  <a:srgbClr val="1D1D1D"/>
                </a:solidFill>
                <a:effectLst/>
                <a:latin typeface="Segoe UI" panose="020B0502040204020203" pitchFamily="34" charset="0"/>
              </a:rPr>
              <a:t>Microcontroller is a lower performance </a:t>
            </a:r>
            <a:r>
              <a:rPr lang="en-US" b="0" i="0">
                <a:solidFill>
                  <a:srgbClr val="1D1D1D"/>
                </a:solidFill>
                <a:effectLst/>
                <a:latin typeface="Segoe UI" panose="020B0502040204020203" pitchFamily="34" charset="0"/>
              </a:rPr>
              <a:t>processor used </a:t>
            </a:r>
            <a:r>
              <a:rPr lang="en-US" b="0" i="0" dirty="0">
                <a:solidFill>
                  <a:srgbClr val="1D1D1D"/>
                </a:solidFill>
                <a:effectLst/>
                <a:latin typeface="Segoe UI" panose="020B0502040204020203" pitchFamily="34" charset="0"/>
              </a:rPr>
              <a:t>for embedded systems for specific target applications such as display controller in the mobile phone.</a:t>
            </a:r>
            <a:br>
              <a:rPr lang="en-US" dirty="0"/>
            </a:br>
            <a:r>
              <a:rPr lang="en-US" b="0" i="0" dirty="0">
                <a:solidFill>
                  <a:srgbClr val="1D1D1D"/>
                </a:solidFill>
                <a:effectLst/>
                <a:latin typeface="Segoe UI" panose="020B0502040204020203" pitchFamily="34" charset="0"/>
              </a:rPr>
              <a:t>SoC is a short for system on chip. </a:t>
            </a:r>
          </a:p>
          <a:p>
            <a:r>
              <a:rPr lang="en-US" b="0" i="0" dirty="0">
                <a:solidFill>
                  <a:srgbClr val="1D1D1D"/>
                </a:solidFill>
                <a:effectLst/>
                <a:latin typeface="Segoe UI" panose="020B0502040204020203" pitchFamily="34" charset="0"/>
              </a:rPr>
              <a:t>It is a technology where we integrate different architectures/blocks in a silicon die to form a complete system. Example, Apple A4 SoC which has GPU, ARM CPU core, DDR controller</a:t>
            </a:r>
          </a:p>
          <a:p>
            <a:r>
              <a:rPr lang="en-IN" dirty="0">
                <a:latin typeface="Arial" panose="020B0604020202020204" pitchFamily="34" charset="0"/>
                <a:cs typeface="Arial" panose="020B0604020202020204" pitchFamily="34" charset="0"/>
                <a:hlinkClick r:id="rId2"/>
              </a:rPr>
              <a:t>https://appcodelabs.com/microcontroller-microprocessor-socs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https://www.youtube.com/watch?v=sTgYcY6oJWI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30870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5</a:t>
            </a:fld>
            <a:endParaRPr lang="en-IN"/>
          </a:p>
        </p:txBody>
      </p:sp>
      <p:pic>
        <p:nvPicPr>
          <p:cNvPr id="8" name="Picture 7">
            <a:extLst>
              <a:ext uri="{FF2B5EF4-FFF2-40B4-BE49-F238E27FC236}">
                <a16:creationId xmlns:a16="http://schemas.microsoft.com/office/drawing/2014/main" id="{6E8E0F48-B561-5B22-1CBB-BC9FDB218F77}"/>
              </a:ext>
            </a:extLst>
          </p:cNvPr>
          <p:cNvPicPr>
            <a:picLocks noChangeAspect="1"/>
          </p:cNvPicPr>
          <p:nvPr/>
        </p:nvPicPr>
        <p:blipFill>
          <a:blip r:embed="rId2"/>
          <a:stretch>
            <a:fillRect/>
          </a:stretch>
        </p:blipFill>
        <p:spPr>
          <a:xfrm>
            <a:off x="1061884" y="1690688"/>
            <a:ext cx="8888361" cy="4168501"/>
          </a:xfrm>
          <a:prstGeom prst="rect">
            <a:avLst/>
          </a:prstGeom>
        </p:spPr>
      </p:pic>
    </p:spTree>
    <p:extLst>
      <p:ext uri="{BB962C8B-B14F-4D97-AF65-F5344CB8AC3E}">
        <p14:creationId xmlns:p14="http://schemas.microsoft.com/office/powerpoint/2010/main" val="9433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Prototyping environment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2800" dirty="0">
                <a:latin typeface="Arial" panose="020B0604020202020204" pitchFamily="34" charset="0"/>
                <a:cs typeface="Arial" panose="020B0604020202020204" pitchFamily="34" charset="0"/>
              </a:rPr>
              <a:t>Arduino</a:t>
            </a:r>
          </a:p>
          <a:p>
            <a:r>
              <a:rPr lang="en-IN" sz="8000" dirty="0">
                <a:hlinkClick r:id="rId2"/>
              </a:rPr>
              <a:t>Arduino</a:t>
            </a:r>
            <a:r>
              <a:rPr lang="en-IN" sz="8000" dirty="0"/>
              <a:t> is an open-source platform used for building electronics projects. Arduino consists of both a physical programmable circuit board (often referred to as a </a:t>
            </a:r>
            <a:r>
              <a:rPr lang="en-IN" sz="8000" dirty="0">
                <a:hlinkClick r:id="rId3"/>
              </a:rPr>
              <a:t>microcontroller</a:t>
            </a:r>
            <a:r>
              <a:rPr lang="en-IN" sz="8000" dirty="0"/>
              <a:t>) and a piece of </a:t>
            </a:r>
            <a:r>
              <a:rPr lang="en-IN" sz="8000" dirty="0">
                <a:hlinkClick r:id="rId4"/>
              </a:rPr>
              <a:t>software</a:t>
            </a:r>
            <a:r>
              <a:rPr lang="en-IN" sz="8000" dirty="0"/>
              <a:t>, or IDE (Integrated Development Environment) that runs on your computer, used to write and upload computer code to the physical board.</a:t>
            </a:r>
          </a:p>
          <a:p>
            <a:r>
              <a:rPr lang="en-IN" sz="8000" dirty="0"/>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p>
          <a:p>
            <a:r>
              <a:rPr lang="en-IN" sz="8000" dirty="0"/>
              <a:t>Arduino board family</a:t>
            </a:r>
          </a:p>
          <a:p>
            <a:pPr lvl="1"/>
            <a:r>
              <a:rPr lang="en-IN" sz="8000" dirty="0"/>
              <a:t>Arduino Uno</a:t>
            </a:r>
          </a:p>
          <a:p>
            <a:pPr lvl="1"/>
            <a:r>
              <a:rPr lang="en-IN" sz="8000" dirty="0"/>
              <a:t>Arduino Mega</a:t>
            </a:r>
          </a:p>
          <a:p>
            <a:pPr lvl="1"/>
            <a:r>
              <a:rPr lang="en-IN" sz="8000" dirty="0"/>
              <a:t>Lily Pad Arduino</a:t>
            </a:r>
          </a:p>
          <a:p>
            <a:r>
              <a:rPr lang="en-IN" sz="11200" dirty="0">
                <a:latin typeface="Arial" panose="020B0604020202020204" pitchFamily="34" charset="0"/>
                <a:cs typeface="Arial" panose="020B0604020202020204" pitchFamily="34" charset="0"/>
              </a:rPr>
              <a:t>https://learn.sparkfun.com/tutorials/what-is-an-arduino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 flavours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C81622F-EFA0-49CD-B768-A57BCBD4C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 y="1500187"/>
            <a:ext cx="5248275" cy="4846263"/>
          </a:xfrm>
          <a:prstGeom prst="rect">
            <a:avLst/>
          </a:prstGeom>
        </p:spPr>
      </p:pic>
      <p:pic>
        <p:nvPicPr>
          <p:cNvPr id="10" name="Picture 9">
            <a:extLst>
              <a:ext uri="{FF2B5EF4-FFF2-40B4-BE49-F238E27FC236}">
                <a16:creationId xmlns:a16="http://schemas.microsoft.com/office/drawing/2014/main" id="{D5A802AF-93BA-44A0-8072-A9BB0E37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481" y="1712669"/>
            <a:ext cx="2859699" cy="4276725"/>
          </a:xfrm>
          <a:prstGeom prst="rect">
            <a:avLst/>
          </a:prstGeom>
        </p:spPr>
      </p:pic>
      <p:pic>
        <p:nvPicPr>
          <p:cNvPr id="12" name="Picture 11">
            <a:extLst>
              <a:ext uri="{FF2B5EF4-FFF2-40B4-BE49-F238E27FC236}">
                <a16:creationId xmlns:a16="http://schemas.microsoft.com/office/drawing/2014/main" id="{89740FC4-9A45-46AC-A759-2620C60E8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369" y="1829285"/>
            <a:ext cx="3997049" cy="4364633"/>
          </a:xfrm>
          <a:prstGeom prst="rect">
            <a:avLst/>
          </a:prstGeom>
        </p:spPr>
      </p:pic>
    </p:spTree>
    <p:extLst>
      <p:ext uri="{BB962C8B-B14F-4D97-AF65-F5344CB8AC3E}">
        <p14:creationId xmlns:p14="http://schemas.microsoft.com/office/powerpoint/2010/main" val="232994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00D77FD-3FCB-4E1F-8C9A-C4B0511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1520824"/>
            <a:ext cx="9959926" cy="4765318"/>
          </a:xfrm>
          <a:prstGeom prst="rect">
            <a:avLst/>
          </a:prstGeom>
        </p:spPr>
      </p:pic>
    </p:spTree>
    <p:extLst>
      <p:ext uri="{BB962C8B-B14F-4D97-AF65-F5344CB8AC3E}">
        <p14:creationId xmlns:p14="http://schemas.microsoft.com/office/powerpoint/2010/main" val="140173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5600" b="1" dirty="0">
                <a:latin typeface="Arial" panose="020B0604020202020204" pitchFamily="34" charset="0"/>
                <a:cs typeface="Arial" panose="020B0604020202020204" pitchFamily="34" charset="0"/>
              </a:rPr>
              <a:t>1 – Power through USB</a:t>
            </a:r>
          </a:p>
          <a:p>
            <a:r>
              <a:rPr lang="en-IN" sz="5600" b="1" dirty="0">
                <a:latin typeface="Arial" panose="020B0604020202020204" pitchFamily="34" charset="0"/>
                <a:cs typeface="Arial" panose="020B0604020202020204" pitchFamily="34" charset="0"/>
              </a:rPr>
              <a:t>2 – Power through Barrel Jack (DC – 6 to 12 volts)</a:t>
            </a:r>
          </a:p>
          <a:p>
            <a:r>
              <a:rPr lang="en-IN" sz="5600" b="1" dirty="0">
                <a:latin typeface="Arial" panose="020B0604020202020204" pitchFamily="34" charset="0"/>
                <a:cs typeface="Arial" panose="020B0604020202020204" pitchFamily="34" charset="0"/>
              </a:rPr>
              <a:t>PINS</a:t>
            </a:r>
          </a:p>
          <a:p>
            <a:r>
              <a:rPr lang="en-IN" sz="5600" b="1" dirty="0">
                <a:latin typeface="Arial" panose="020B0604020202020204" pitchFamily="34" charset="0"/>
                <a:cs typeface="Arial" panose="020B0604020202020204" pitchFamily="34" charset="0"/>
              </a:rPr>
              <a:t>3 – Ground</a:t>
            </a:r>
          </a:p>
          <a:p>
            <a:r>
              <a:rPr lang="en-IN" sz="5600" b="1" dirty="0">
                <a:latin typeface="Arial" panose="020B0604020202020204" pitchFamily="34" charset="0"/>
                <a:cs typeface="Arial" panose="020B0604020202020204" pitchFamily="34" charset="0"/>
              </a:rPr>
              <a:t>4 – 5 Volt power</a:t>
            </a:r>
          </a:p>
          <a:p>
            <a:r>
              <a:rPr lang="en-IN" sz="5600" b="1" dirty="0">
                <a:latin typeface="Arial" panose="020B0604020202020204" pitchFamily="34" charset="0"/>
                <a:cs typeface="Arial" panose="020B0604020202020204" pitchFamily="34" charset="0"/>
              </a:rPr>
              <a:t>5 – 3.5 Volt power</a:t>
            </a:r>
          </a:p>
          <a:p>
            <a:r>
              <a:rPr lang="en-IN" sz="5600" b="1" dirty="0">
                <a:latin typeface="Arial" panose="020B0604020202020204" pitchFamily="34" charset="0"/>
                <a:cs typeface="Arial" panose="020B0604020202020204" pitchFamily="34" charset="0"/>
              </a:rPr>
              <a:t>6 -  A0 to A5 Analog pig</a:t>
            </a:r>
          </a:p>
          <a:p>
            <a:r>
              <a:rPr lang="en-IN" sz="5600" b="1" dirty="0">
                <a:latin typeface="Arial" panose="020B0604020202020204" pitchFamily="34" charset="0"/>
                <a:cs typeface="Arial" panose="020B0604020202020204" pitchFamily="34" charset="0"/>
              </a:rPr>
              <a:t>7 -  Digital pin 0 through 13</a:t>
            </a:r>
          </a:p>
          <a:p>
            <a:r>
              <a:rPr lang="en-IN" sz="5600" b="1" dirty="0">
                <a:latin typeface="Arial" panose="020B0604020202020204" pitchFamily="34" charset="0"/>
                <a:cs typeface="Arial" panose="020B0604020202020204" pitchFamily="34" charset="0"/>
              </a:rPr>
              <a:t>8 – Pulse Width Modulation (PWM) - </a:t>
            </a:r>
            <a:r>
              <a:rPr lang="en-IN" sz="5600" b="1" dirty="0"/>
              <a:t>simulate </a:t>
            </a:r>
            <a:r>
              <a:rPr lang="en-IN" sz="5600" b="1" dirty="0" err="1"/>
              <a:t>analog</a:t>
            </a:r>
            <a:r>
              <a:rPr lang="en-IN" sz="5600" b="1" dirty="0"/>
              <a:t> output (like fading an LED in and out).</a:t>
            </a:r>
          </a:p>
          <a:p>
            <a:r>
              <a:rPr lang="en-IN" sz="5600" b="1" dirty="0">
                <a:latin typeface="Arial" panose="020B0604020202020204" pitchFamily="34" charset="0"/>
                <a:cs typeface="Arial" panose="020B0604020202020204" pitchFamily="34" charset="0"/>
              </a:rPr>
              <a:t>9 – Analog Reference - </a:t>
            </a:r>
            <a:r>
              <a:rPr lang="en-IN" sz="5600" b="1" dirty="0"/>
              <a:t>Most of the time you can leave this pin alone. It is sometimes used to set an external reference voltage (between 0 and 5 Volts) as the upper limit for the </a:t>
            </a:r>
            <a:r>
              <a:rPr lang="en-IN" sz="5600" b="1" dirty="0" err="1"/>
              <a:t>analog</a:t>
            </a:r>
            <a:r>
              <a:rPr lang="en-IN" sz="5600" b="1" dirty="0"/>
              <a:t> input pins.</a:t>
            </a:r>
          </a:p>
          <a:p>
            <a:r>
              <a:rPr lang="en-IN" sz="5600" b="1" dirty="0">
                <a:latin typeface="Arial" panose="020B0604020202020204" pitchFamily="34" charset="0"/>
                <a:cs typeface="Arial" panose="020B0604020202020204" pitchFamily="34" charset="0"/>
              </a:rPr>
              <a:t>10 – Reset Button</a:t>
            </a:r>
          </a:p>
          <a:p>
            <a:r>
              <a:rPr lang="en-IN" sz="5600" b="1" dirty="0">
                <a:latin typeface="Arial" panose="020B0604020202020204" pitchFamily="34" charset="0"/>
                <a:cs typeface="Arial" panose="020B0604020202020204" pitchFamily="34" charset="0"/>
              </a:rPr>
              <a:t>11 – Power Led Indicator</a:t>
            </a:r>
          </a:p>
          <a:p>
            <a:r>
              <a:rPr lang="en-IN" sz="5600" b="1" dirty="0">
                <a:latin typeface="Arial" panose="020B0604020202020204" pitchFamily="34" charset="0"/>
                <a:cs typeface="Arial" panose="020B0604020202020204" pitchFamily="34" charset="0"/>
              </a:rPr>
              <a:t>12 – RX/TX indicator LED’s - </a:t>
            </a:r>
            <a:r>
              <a:rPr lang="en-IN" sz="5600" b="1" dirty="0"/>
              <a:t>These LEDs will give us some nice visual indications whenever our Arduino is receiving or transmitting data (like when we’re loading a new program onto the board).</a:t>
            </a:r>
          </a:p>
          <a:p>
            <a:r>
              <a:rPr lang="en-IN" sz="5600" b="1" dirty="0">
                <a:latin typeface="Arial" panose="020B0604020202020204" pitchFamily="34" charset="0"/>
                <a:cs typeface="Arial" panose="020B0604020202020204" pitchFamily="34" charset="0"/>
              </a:rPr>
              <a:t>13 – Integrated Chip (IC) – </a:t>
            </a:r>
            <a:r>
              <a:rPr lang="en-IN" sz="5600" b="1" dirty="0" err="1"/>
              <a:t>Atmega</a:t>
            </a:r>
            <a:endParaRPr lang="en-IN" sz="5600" b="1" dirty="0"/>
          </a:p>
          <a:p>
            <a:r>
              <a:rPr lang="en-IN" sz="5600" b="1" dirty="0">
                <a:latin typeface="Arial" panose="020B0604020202020204" pitchFamily="34" charset="0"/>
                <a:cs typeface="Arial" panose="020B0604020202020204" pitchFamily="34" charset="0"/>
              </a:rPr>
              <a:t>14 – Voltage Regulator</a:t>
            </a:r>
          </a:p>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56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10431</TotalTime>
  <Words>1851</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Segoe UI</vt:lpstr>
      <vt:lpstr>Office Theme</vt:lpstr>
      <vt:lpstr>Internet Of Things (IoT) Unit 3 – Design and Development</vt:lpstr>
      <vt:lpstr>Introduction</vt:lpstr>
      <vt:lpstr>Topics</vt:lpstr>
      <vt:lpstr>Microprocessor Vs Microcontroller Vs SoC</vt:lpstr>
      <vt:lpstr>Microprocessor Vs Microcontroller Vs SoC</vt:lpstr>
      <vt:lpstr>IoT Prototyping environment</vt:lpstr>
      <vt:lpstr>Arduino - flavours</vt:lpstr>
      <vt:lpstr>Arduino Uno – Deep drive</vt:lpstr>
      <vt:lpstr>Arduino Uno – Deep drive</vt:lpstr>
      <vt:lpstr>Arduino Uno – Specification</vt:lpstr>
      <vt:lpstr>Arduino Uno – Programs</vt:lpstr>
      <vt:lpstr>Raspberry pi</vt:lpstr>
      <vt:lpstr>Raspberry pi</vt:lpstr>
      <vt:lpstr>Raspberry pi</vt:lpstr>
      <vt:lpstr>Raspberry pi</vt:lpstr>
      <vt:lpstr>Raspberry pi</vt:lpstr>
      <vt:lpstr>Raspberry pi</vt:lpstr>
      <vt:lpstr>Raspberry pi usages</vt:lpstr>
      <vt:lpstr>Raspberry pi – Getting Started</vt:lpstr>
      <vt:lpstr>Raspberry pi – GPIO</vt:lpstr>
      <vt:lpstr>Programs on Raspberry pi</vt:lpstr>
      <vt:lpstr>Raspberry pi – LED</vt:lpstr>
      <vt:lpstr>Raspberry pi – DTH</vt:lpstr>
      <vt:lpstr>Projects on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602</cp:revision>
  <dcterms:created xsi:type="dcterms:W3CDTF">2017-06-25T15:07:02Z</dcterms:created>
  <dcterms:modified xsi:type="dcterms:W3CDTF">2025-09-04T07:18:57Z</dcterms:modified>
</cp:coreProperties>
</file>