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73"/>
  </p:notesMasterIdLst>
  <p:handoutMasterIdLst>
    <p:handoutMasterId r:id="rId74"/>
  </p:handoutMasterIdLst>
  <p:sldIdLst>
    <p:sldId id="256" r:id="rId2"/>
    <p:sldId id="281" r:id="rId3"/>
    <p:sldId id="257" r:id="rId4"/>
    <p:sldId id="271" r:id="rId5"/>
    <p:sldId id="307" r:id="rId6"/>
    <p:sldId id="362" r:id="rId7"/>
    <p:sldId id="308" r:id="rId8"/>
    <p:sldId id="309" r:id="rId9"/>
    <p:sldId id="369" r:id="rId10"/>
    <p:sldId id="258" r:id="rId11"/>
    <p:sldId id="259" r:id="rId12"/>
    <p:sldId id="260" r:id="rId13"/>
    <p:sldId id="261" r:id="rId14"/>
    <p:sldId id="273" r:id="rId15"/>
    <p:sldId id="374" r:id="rId16"/>
    <p:sldId id="361" r:id="rId17"/>
    <p:sldId id="274" r:id="rId18"/>
    <p:sldId id="379" r:id="rId19"/>
    <p:sldId id="375" r:id="rId20"/>
    <p:sldId id="376" r:id="rId21"/>
    <p:sldId id="377" r:id="rId22"/>
    <p:sldId id="378" r:id="rId23"/>
    <p:sldId id="310" r:id="rId24"/>
    <p:sldId id="370" r:id="rId25"/>
    <p:sldId id="275" r:id="rId26"/>
    <p:sldId id="311" r:id="rId27"/>
    <p:sldId id="312" r:id="rId28"/>
    <p:sldId id="371" r:id="rId29"/>
    <p:sldId id="372" r:id="rId30"/>
    <p:sldId id="373" r:id="rId31"/>
    <p:sldId id="276" r:id="rId32"/>
    <p:sldId id="277" r:id="rId33"/>
    <p:sldId id="278" r:id="rId34"/>
    <p:sldId id="313" r:id="rId35"/>
    <p:sldId id="317" r:id="rId36"/>
    <p:sldId id="316" r:id="rId37"/>
    <p:sldId id="279" r:id="rId38"/>
    <p:sldId id="318" r:id="rId39"/>
    <p:sldId id="319" r:id="rId40"/>
    <p:sldId id="320" r:id="rId41"/>
    <p:sldId id="321" r:id="rId42"/>
    <p:sldId id="322" r:id="rId43"/>
    <p:sldId id="326" r:id="rId44"/>
    <p:sldId id="323" r:id="rId45"/>
    <p:sldId id="352" r:id="rId46"/>
    <p:sldId id="324" r:id="rId47"/>
    <p:sldId id="329" r:id="rId48"/>
    <p:sldId id="325" r:id="rId49"/>
    <p:sldId id="328" r:id="rId50"/>
    <p:sldId id="356" r:id="rId51"/>
    <p:sldId id="330" r:id="rId52"/>
    <p:sldId id="331" r:id="rId53"/>
    <p:sldId id="332" r:id="rId54"/>
    <p:sldId id="353" r:id="rId55"/>
    <p:sldId id="364" r:id="rId56"/>
    <p:sldId id="380" r:id="rId57"/>
    <p:sldId id="365" r:id="rId58"/>
    <p:sldId id="366" r:id="rId59"/>
    <p:sldId id="367" r:id="rId60"/>
    <p:sldId id="368" r:id="rId61"/>
    <p:sldId id="333" r:id="rId62"/>
    <p:sldId id="337" r:id="rId63"/>
    <p:sldId id="338" r:id="rId64"/>
    <p:sldId id="336" r:id="rId65"/>
    <p:sldId id="335" r:id="rId66"/>
    <p:sldId id="339" r:id="rId67"/>
    <p:sldId id="342" r:id="rId68"/>
    <p:sldId id="354" r:id="rId69"/>
    <p:sldId id="360" r:id="rId70"/>
    <p:sldId id="363" r:id="rId71"/>
    <p:sldId id="34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02-09-2025</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02-09-2025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02-09-2025</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02-09-2025</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02-09-2025</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02-09-2025</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02-09-2025</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02-09-2025</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02-09-2025</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02-09-2025</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02-09-2025</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02-09-2025</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02-09-2025</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02-09-2025</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jsonplaceholder.typicode.com/user" TargetMode="External"/><Relationship Id="rId2" Type="http://schemas.openxmlformats.org/officeDocument/2006/relationships/hyperlink" Target="https://jsonplaceholder.typicode.com/" TargetMode="External"/><Relationship Id="rId1" Type="http://schemas.openxmlformats.org/officeDocument/2006/relationships/slideLayout" Target="../slideLayouts/slideLayout2.xml"/><Relationship Id="rId4" Type="http://schemas.openxmlformats.org/officeDocument/2006/relationships/hyperlink" Target="https://openweathermap.org/api"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mosquitto.or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mosquitto.org/files/binary/win64/mosquitto-2.0.18a-install-windows-x64.exe" TargetMode="External"/><Relationship Id="rId2" Type="http://schemas.openxmlformats.org/officeDocument/2006/relationships/hyperlink" Target="https://mosquitto.org/download/"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youtube.com/watch?v=QXV_HgGO--g" TargetMode="External"/><Relationship Id="rId2" Type="http://schemas.openxmlformats.org/officeDocument/2006/relationships/hyperlink" Target="https://www.youtube.com/watch?v=yRBe9YYCGw4" TargetMode="External"/><Relationship Id="rId1" Type="http://schemas.openxmlformats.org/officeDocument/2006/relationships/slideLayout" Target="../slideLayouts/slideLayout2.xml"/><Relationship Id="rId6" Type="http://schemas.openxmlformats.org/officeDocument/2006/relationships/hyperlink" Target="https://www.youtube.com/watch?v=NSkIHdV6NoY" TargetMode="External"/><Relationship Id="rId5" Type="http://schemas.openxmlformats.org/officeDocument/2006/relationships/hyperlink" Target="https://www.youtube.com/watch?v=jcYoNvkorOY&amp;t=5s" TargetMode="External"/><Relationship Id="rId4" Type="http://schemas.openxmlformats.org/officeDocument/2006/relationships/hyperlink" Target="https://www.youtube.com/watch?v=F2YTUwh5-qE"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www.youtube.com/watch?v=QXV_HgGO--g&amp;t=14s&amp;ab_channel=MAKERDEM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youtube.com/watch?v=Jmml-2Ge2WI&amp;ab_channel=talkingStuffNetwork" TargetMode="External"/><Relationship Id="rId2" Type="http://schemas.openxmlformats.org/officeDocument/2006/relationships/hyperlink" Target="https://www.youtube.com/watch?v=QXV_HgGO--g&amp;t=151s&amp;ab_channel=MAKERDEMY" TargetMode="External"/><Relationship Id="rId1" Type="http://schemas.openxmlformats.org/officeDocument/2006/relationships/slideLayout" Target="../slideLayouts/slideLayout2.xml"/><Relationship Id="rId5" Type="http://schemas.openxmlformats.org/officeDocument/2006/relationships/hyperlink" Target="https://www.nic.in/blogs/lora-when-iots-talk-with-a-distance/" TargetMode="External"/><Relationship Id="rId4" Type="http://schemas.openxmlformats.org/officeDocument/2006/relationships/hyperlink" Target="https://www.youtube.com/watch?v=UmpDXc3cXbU&amp;ab_channel=EverythingSmartHome"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fontScale="90000"/>
          </a:bodyPr>
          <a:lstStyle/>
          <a:p>
            <a:r>
              <a:rPr lang="en-IN" sz="4800" dirty="0">
                <a:latin typeface="Arial" panose="020B0604020202020204" pitchFamily="34" charset="0"/>
                <a:cs typeface="Arial" panose="020B0604020202020204" pitchFamily="34" charset="0"/>
              </a:rPr>
              <a:t>Internet Of Things (IoT)</a:t>
            </a:r>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Unit 2 –IoT Protocols</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K S</a:t>
            </a:r>
          </a:p>
          <a:p>
            <a:r>
              <a:rPr lang="en-IN" b="1" dirty="0">
                <a:latin typeface="Arial" panose="020B0604020202020204" pitchFamily="34" charset="0"/>
                <a:cs typeface="Arial" panose="020B0604020202020204" pitchFamily="34" charset="0"/>
              </a:rPr>
              <a:t>Professor Of Practice</a:t>
            </a:r>
          </a:p>
          <a:p>
            <a:r>
              <a:rPr lang="en-IN" b="1" dirty="0" err="1">
                <a:latin typeface="Arial" panose="020B0604020202020204" pitchFamily="34" charset="0"/>
                <a:cs typeface="Arial" panose="020B0604020202020204" pitchFamily="34" charset="0"/>
              </a:rPr>
              <a:t>Kristu</a:t>
            </a:r>
            <a:r>
              <a:rPr lang="en-IN" b="1" dirty="0">
                <a:latin typeface="Arial" panose="020B0604020202020204" pitchFamily="34" charset="0"/>
                <a:cs typeface="Arial" panose="020B0604020202020204" pitchFamily="34" charset="0"/>
              </a:rPr>
              <a:t> Jayanti College</a:t>
            </a: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 of Zigbee in IoT</a:t>
            </a:r>
          </a:p>
        </p:txBody>
      </p:sp>
      <p:sp>
        <p:nvSpPr>
          <p:cNvPr id="3" name="Content Placeholder 2"/>
          <p:cNvSpPr>
            <a:spLocks noGrp="1"/>
          </p:cNvSpPr>
          <p:nvPr>
            <p:ph idx="1"/>
          </p:nvPr>
        </p:nvSpPr>
        <p:spPr/>
        <p:txBody>
          <a:bodyPr/>
          <a:lstStyle/>
          <a:p>
            <a:r>
              <a:t>1. Low power consumption for battery-powered devices.</a:t>
            </a:r>
          </a:p>
          <a:p>
            <a:r>
              <a:t>2. Mesh networking extends range and improves reliability.</a:t>
            </a:r>
          </a:p>
          <a:p>
            <a:r>
              <a:t>3. Low data rate (20 kbps to 250 kbps) for small data transmissions.</a:t>
            </a:r>
          </a:p>
          <a:p>
            <a:r>
              <a:t>4. Range of 10-100 meters, extendable through mesh.</a:t>
            </a:r>
          </a:p>
          <a:p>
            <a:r>
              <a:t>5. Built-in 128-bit AES encryption for secure communication.</a:t>
            </a:r>
          </a:p>
          <a:p>
            <a:r>
              <a:t>6. Cost-effective and scalable for large IoT deployments.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Zigbee Architecture in IoT</a:t>
            </a:r>
          </a:p>
        </p:txBody>
      </p:sp>
      <p:sp>
        <p:nvSpPr>
          <p:cNvPr id="3" name="Content Placeholder 2"/>
          <p:cNvSpPr>
            <a:spLocks noGrp="1"/>
          </p:cNvSpPr>
          <p:nvPr>
            <p:ph idx="1"/>
          </p:nvPr>
        </p:nvSpPr>
        <p:spPr/>
        <p:txBody>
          <a:bodyPr/>
          <a:lstStyle/>
          <a:p>
            <a:r>
              <a:t>Zigbee operates on top of the IEEE 802.15.4 standard and consists of:</a:t>
            </a:r>
          </a:p>
          <a:p>
            <a:r>
              <a:t>- Physical Layer: Manages transmission and reception of data.</a:t>
            </a:r>
          </a:p>
          <a:p>
            <a:r>
              <a:t>- MAC Layer: Controls access to the radio channel.</a:t>
            </a:r>
          </a:p>
          <a:p>
            <a:r>
              <a:t>- Network Layer: Handles routing and addressing in the mesh network.</a:t>
            </a:r>
          </a:p>
          <a:p>
            <a:r>
              <a:t>- Application Support Layer: Manages services and communication between devices.</a:t>
            </a:r>
          </a:p>
          <a:p>
            <a:r>
              <a:t>- Application Layer: Defines protocols and profiles for specific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 Cases of Zigbee in IoT</a:t>
            </a:r>
          </a:p>
        </p:txBody>
      </p:sp>
      <p:sp>
        <p:nvSpPr>
          <p:cNvPr id="3" name="Content Placeholder 2"/>
          <p:cNvSpPr>
            <a:spLocks noGrp="1"/>
          </p:cNvSpPr>
          <p:nvPr>
            <p:ph idx="1"/>
          </p:nvPr>
        </p:nvSpPr>
        <p:spPr/>
        <p:txBody>
          <a:bodyPr/>
          <a:lstStyle/>
          <a:p>
            <a:r>
              <a:t>1. Smart Home: Lights, thermostats, and security systems.</a:t>
            </a:r>
          </a:p>
          <a:p>
            <a:r>
              <a:t>2. Industrial Automation: Reliable communication in harsh environments.</a:t>
            </a:r>
          </a:p>
          <a:p>
            <a:r>
              <a:t>3. Health Monitoring: Remote sensors for patient data.</a:t>
            </a:r>
          </a:p>
          <a:p>
            <a:r>
              <a:t>4. Smart Metering: Real-time monitoring of energy usage.</a:t>
            </a:r>
          </a:p>
          <a:p>
            <a:r>
              <a:t>5. Agriculture: Soil moisture and environmental monitoring.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Comparison with Other IoT Protocols</a:t>
            </a:r>
          </a:p>
        </p:txBody>
      </p:sp>
      <p:sp>
        <p:nvSpPr>
          <p:cNvPr id="3" name="Content Placeholder 2"/>
          <p:cNvSpPr>
            <a:spLocks noGrp="1"/>
          </p:cNvSpPr>
          <p:nvPr>
            <p:ph idx="1"/>
          </p:nvPr>
        </p:nvSpPr>
        <p:spPr/>
        <p:txBody>
          <a:bodyPr/>
          <a:lstStyle/>
          <a:p>
            <a:r>
              <a:t>1. Zigbee: Low power, mesh network, low data rate.</a:t>
            </a:r>
          </a:p>
          <a:p>
            <a:r>
              <a:t>2. Wi-Fi: Higher power consumption, higher data rate.</a:t>
            </a:r>
          </a:p>
          <a:p>
            <a:r>
              <a:t>3. Bluetooth Low Energy (BLE): Similar low power, shorter range.</a:t>
            </a:r>
          </a:p>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Zigbee-Summary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9600" dirty="0">
                <a:latin typeface="Arial" panose="020B0604020202020204" pitchFamily="34" charset="0"/>
                <a:cs typeface="Arial" panose="020B0604020202020204" pitchFamily="34" charset="0"/>
              </a:rPr>
              <a:t>ZigBee</a:t>
            </a:r>
          </a:p>
          <a:p>
            <a:pPr lvl="1"/>
            <a:r>
              <a:rPr lang="en-IN" sz="9600" dirty="0">
                <a:latin typeface="Arial" panose="020B0604020202020204" pitchFamily="34" charset="0"/>
                <a:cs typeface="Arial" panose="020B0604020202020204" pitchFamily="34" charset="0"/>
              </a:rPr>
              <a:t>Low data </a:t>
            </a:r>
            <a:r>
              <a:rPr lang="en-IN" sz="9600" dirty="0" err="1">
                <a:latin typeface="Arial" panose="020B0604020202020204" pitchFamily="34" charset="0"/>
                <a:cs typeface="Arial" panose="020B0604020202020204" pitchFamily="34" charset="0"/>
              </a:rPr>
              <a:t>rate,Low</a:t>
            </a:r>
            <a:r>
              <a:rPr lang="en-IN" sz="9600" dirty="0">
                <a:latin typeface="Arial" panose="020B0604020202020204" pitchFamily="34" charset="0"/>
                <a:cs typeface="Arial" panose="020B0604020202020204" pitchFamily="34" charset="0"/>
              </a:rPr>
              <a:t> power </a:t>
            </a:r>
            <a:r>
              <a:rPr lang="en-IN" sz="9600" dirty="0" err="1">
                <a:latin typeface="Arial" panose="020B0604020202020204" pitchFamily="34" charset="0"/>
                <a:cs typeface="Arial" panose="020B0604020202020204" pitchFamily="34" charset="0"/>
              </a:rPr>
              <a:t>consumption,Small</a:t>
            </a:r>
            <a:r>
              <a:rPr lang="en-IN" sz="9600" dirty="0">
                <a:latin typeface="Arial" panose="020B0604020202020204" pitchFamily="34" charset="0"/>
                <a:cs typeface="Arial" panose="020B0604020202020204" pitchFamily="34" charset="0"/>
              </a:rPr>
              <a:t> pocket </a:t>
            </a:r>
            <a:r>
              <a:rPr lang="en-IN" sz="9600" dirty="0" err="1">
                <a:latin typeface="Arial" panose="020B0604020202020204" pitchFamily="34" charset="0"/>
                <a:cs typeface="Arial" panose="020B0604020202020204" pitchFamily="34" charset="0"/>
              </a:rPr>
              <a:t>devices,Unlicensed</a:t>
            </a:r>
            <a:r>
              <a:rPr lang="en-IN" sz="9600" dirty="0">
                <a:latin typeface="Arial" panose="020B0604020202020204" pitchFamily="34" charset="0"/>
                <a:cs typeface="Arial" panose="020B0604020202020204" pitchFamily="34" charset="0"/>
              </a:rPr>
              <a:t> bands</a:t>
            </a:r>
          </a:p>
          <a:p>
            <a:r>
              <a:rPr lang="en-IN" sz="9600" dirty="0">
                <a:latin typeface="Arial" panose="020B0604020202020204" pitchFamily="34" charset="0"/>
                <a:cs typeface="Arial" panose="020B0604020202020204" pitchFamily="34" charset="0"/>
              </a:rPr>
              <a:t>Bands (ISM – The industrial, scientific, and medical radio band)</a:t>
            </a:r>
          </a:p>
          <a:p>
            <a:pPr lvl="1"/>
            <a:r>
              <a:rPr lang="en-IN" sz="9600" dirty="0">
                <a:latin typeface="Arial" panose="020B0604020202020204" pitchFamily="34" charset="0"/>
                <a:cs typeface="Arial" panose="020B0604020202020204" pitchFamily="34" charset="0"/>
              </a:rPr>
              <a:t>ISM 2.4 GHz Global band at 250 kbps</a:t>
            </a:r>
          </a:p>
          <a:p>
            <a:pPr lvl="1"/>
            <a:r>
              <a:rPr lang="en-IN" sz="9600" dirty="0">
                <a:latin typeface="Arial" panose="020B0604020202020204" pitchFamily="34" charset="0"/>
                <a:cs typeface="Arial" panose="020B0604020202020204" pitchFamily="34" charset="0"/>
              </a:rPr>
              <a:t>868 MHz European band at 20 kbps</a:t>
            </a:r>
          </a:p>
          <a:p>
            <a:pPr lvl="1"/>
            <a:r>
              <a:rPr lang="en-IN" sz="9600" dirty="0">
                <a:latin typeface="Arial" panose="020B0604020202020204" pitchFamily="34" charset="0"/>
                <a:cs typeface="Arial" panose="020B0604020202020204" pitchFamily="34" charset="0"/>
              </a:rPr>
              <a:t>915 MHz North American band at 40 kbps</a:t>
            </a:r>
          </a:p>
          <a:p>
            <a:pPr lvl="1"/>
            <a:r>
              <a:rPr lang="en-IN" sz="9600" dirty="0">
                <a:latin typeface="Arial" panose="020B0604020202020204" pitchFamily="34" charset="0"/>
                <a:cs typeface="Arial" panose="020B0604020202020204" pitchFamily="34" charset="0"/>
              </a:rPr>
              <a:t>Range is very low – 100 to 300 </a:t>
            </a:r>
            <a:r>
              <a:rPr lang="en-IN" sz="9600" dirty="0" err="1">
                <a:latin typeface="Arial" panose="020B0604020202020204" pitchFamily="34" charset="0"/>
                <a:cs typeface="Arial" panose="020B0604020202020204" pitchFamily="34" charset="0"/>
              </a:rPr>
              <a:t>ft</a:t>
            </a:r>
            <a:endParaRPr lang="en-IN" sz="9600" dirty="0">
              <a:latin typeface="Arial" panose="020B0604020202020204" pitchFamily="34" charset="0"/>
              <a:cs typeface="Arial" panose="020B0604020202020204" pitchFamily="34" charset="0"/>
            </a:endParaRPr>
          </a:p>
          <a:p>
            <a:pPr marL="228600" lvl="1">
              <a:spcBef>
                <a:spcPts val="1000"/>
              </a:spcBef>
            </a:pPr>
            <a:r>
              <a:rPr lang="en-IN" sz="9600" dirty="0">
                <a:latin typeface="Arial" panose="020B0604020202020204" pitchFamily="34" charset="0"/>
                <a:cs typeface="Arial" panose="020B0604020202020204" pitchFamily="34" charset="0"/>
              </a:rPr>
              <a:t>Topologies</a:t>
            </a:r>
          </a:p>
          <a:p>
            <a:pPr lvl="1"/>
            <a:r>
              <a:rPr lang="en-IN" sz="9600" dirty="0" err="1">
                <a:latin typeface="Arial" panose="020B0604020202020204" pitchFamily="34" charset="0"/>
                <a:cs typeface="Arial" panose="020B0604020202020204" pitchFamily="34" charset="0"/>
              </a:rPr>
              <a:t>Mesh,Star,One</a:t>
            </a:r>
            <a:r>
              <a:rPr lang="en-IN" sz="9600" dirty="0">
                <a:latin typeface="Arial" panose="020B0604020202020204" pitchFamily="34" charset="0"/>
                <a:cs typeface="Arial" panose="020B0604020202020204" pitchFamily="34" charset="0"/>
              </a:rPr>
              <a:t> to One</a:t>
            </a:r>
          </a:p>
          <a:p>
            <a:pPr marL="228600" lvl="1">
              <a:spcBef>
                <a:spcPts val="1000"/>
              </a:spcBef>
            </a:pPr>
            <a:r>
              <a:rPr lang="en-IN" sz="9600" dirty="0">
                <a:latin typeface="Arial" panose="020B0604020202020204" pitchFamily="34" charset="0"/>
                <a:cs typeface="Arial" panose="020B0604020202020204" pitchFamily="34" charset="0"/>
              </a:rPr>
              <a:t>Usage</a:t>
            </a:r>
          </a:p>
          <a:p>
            <a:pPr lvl="1"/>
            <a:r>
              <a:rPr lang="en-IN" sz="9600" dirty="0">
                <a:latin typeface="Arial" panose="020B0604020202020204" pitchFamily="34" charset="0"/>
                <a:cs typeface="Arial" panose="020B0604020202020204" pitchFamily="34" charset="0"/>
              </a:rPr>
              <a:t>Building </a:t>
            </a:r>
            <a:r>
              <a:rPr lang="en-IN" sz="9600" dirty="0" err="1">
                <a:latin typeface="Arial" panose="020B0604020202020204" pitchFamily="34" charset="0"/>
                <a:cs typeface="Arial" panose="020B0604020202020204" pitchFamily="34" charset="0"/>
              </a:rPr>
              <a:t>automation,Health</a:t>
            </a:r>
            <a:r>
              <a:rPr lang="en-IN" sz="9600" dirty="0">
                <a:latin typeface="Arial" panose="020B0604020202020204" pitchFamily="34" charset="0"/>
                <a:cs typeface="Arial" panose="020B0604020202020204" pitchFamily="34" charset="0"/>
              </a:rPr>
              <a:t> </a:t>
            </a:r>
            <a:r>
              <a:rPr lang="en-IN" sz="9600" dirty="0" err="1">
                <a:latin typeface="Arial" panose="020B0604020202020204" pitchFamily="34" charset="0"/>
                <a:cs typeface="Arial" panose="020B0604020202020204" pitchFamily="34" charset="0"/>
              </a:rPr>
              <a:t>care,Asset</a:t>
            </a:r>
            <a:r>
              <a:rPr lang="en-IN" sz="9600" dirty="0">
                <a:latin typeface="Arial" panose="020B0604020202020204" pitchFamily="34" charset="0"/>
                <a:cs typeface="Arial" panose="020B0604020202020204" pitchFamily="34" charset="0"/>
              </a:rPr>
              <a:t> </a:t>
            </a:r>
            <a:r>
              <a:rPr lang="en-IN" sz="9600" dirty="0" err="1">
                <a:latin typeface="Arial" panose="020B0604020202020204" pitchFamily="34" charset="0"/>
                <a:cs typeface="Arial" panose="020B0604020202020204" pitchFamily="34" charset="0"/>
              </a:rPr>
              <a:t>management,Consumer</a:t>
            </a:r>
            <a:r>
              <a:rPr lang="en-IN" sz="9600" dirty="0">
                <a:latin typeface="Arial" panose="020B0604020202020204" pitchFamily="34" charset="0"/>
                <a:cs typeface="Arial" panose="020B0604020202020204" pitchFamily="34" charset="0"/>
              </a:rPr>
              <a:t> </a:t>
            </a:r>
            <a:r>
              <a:rPr lang="en-IN" sz="9600" dirty="0" err="1">
                <a:latin typeface="Arial" panose="020B0604020202020204" pitchFamily="34" charset="0"/>
                <a:cs typeface="Arial" panose="020B0604020202020204" pitchFamily="34" charset="0"/>
              </a:rPr>
              <a:t>electronics,Lawn</a:t>
            </a:r>
            <a:r>
              <a:rPr lang="en-IN" sz="9600" dirty="0">
                <a:latin typeface="Arial" panose="020B0604020202020204" pitchFamily="34" charset="0"/>
                <a:cs typeface="Arial" panose="020B0604020202020204" pitchFamily="34" charset="0"/>
              </a:rPr>
              <a:t> and garden irrigation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25B9811-02FE-4879-A0C2-25023CA0C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576" y="3429000"/>
            <a:ext cx="3291662" cy="1721356"/>
          </a:xfrm>
          <a:prstGeom prst="rect">
            <a:avLst/>
          </a:prstGeom>
        </p:spPr>
      </p:pic>
    </p:spTree>
    <p:extLst>
      <p:ext uri="{BB962C8B-B14F-4D97-AF65-F5344CB8AC3E}">
        <p14:creationId xmlns:p14="http://schemas.microsoft.com/office/powerpoint/2010/main" val="28104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Zigbee Network Topologies</a:t>
            </a:r>
          </a:p>
        </p:txBody>
      </p:sp>
      <p:sp>
        <p:nvSpPr>
          <p:cNvPr id="3" name="Subtitle 2"/>
          <p:cNvSpPr>
            <a:spLocks noGrp="1"/>
          </p:cNvSpPr>
          <p:nvPr>
            <p:ph type="subTitle" idx="1"/>
          </p:nvPr>
        </p:nvSpPr>
        <p:spPr/>
        <p:txBody>
          <a:bodyPr/>
          <a:lstStyle/>
          <a:p>
            <a:r>
              <a:t>Overview of different network topologies used in Zigbee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ZigBee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sz="96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29E5614-3729-C3FE-6408-FBB5B226184F}"/>
              </a:ext>
            </a:extLst>
          </p:cNvPr>
          <p:cNvPicPr>
            <a:picLocks noChangeAspect="1"/>
          </p:cNvPicPr>
          <p:nvPr/>
        </p:nvPicPr>
        <p:blipFill>
          <a:blip r:embed="rId2"/>
          <a:stretch>
            <a:fillRect/>
          </a:stretch>
        </p:blipFill>
        <p:spPr>
          <a:xfrm>
            <a:off x="1453551" y="1538157"/>
            <a:ext cx="3444538" cy="3848433"/>
          </a:xfrm>
          <a:prstGeom prst="rect">
            <a:avLst/>
          </a:prstGeom>
        </p:spPr>
      </p:pic>
      <p:pic>
        <p:nvPicPr>
          <p:cNvPr id="1026" name="Picture 2" descr="presents the ZigBee network topology. | Download Scientific Diagram">
            <a:extLst>
              <a:ext uri="{FF2B5EF4-FFF2-40B4-BE49-F238E27FC236}">
                <a16:creationId xmlns:a16="http://schemas.microsoft.com/office/drawing/2014/main" id="{18CECB9D-F7EC-4FF4-754A-A219B8DA0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089" y="523875"/>
            <a:ext cx="6743304"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4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ZigBee – Network topology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lvl="1"/>
            <a:r>
              <a:rPr lang="en-IN" dirty="0">
                <a:latin typeface="Arial" panose="020B0604020202020204" pitchFamily="34" charset="0"/>
                <a:cs typeface="Arial" panose="020B0604020202020204" pitchFamily="34" charset="0"/>
              </a:rPr>
              <a:t>Mesh topology in detail</a:t>
            </a:r>
          </a:p>
          <a:p>
            <a:pPr marL="0" lvl="1" indent="0">
              <a:spcBef>
                <a:spcPts val="1000"/>
              </a:spcBef>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2" descr="zigbee network fig">
            <a:extLst>
              <a:ext uri="{FF2B5EF4-FFF2-40B4-BE49-F238E27FC236}">
                <a16:creationId xmlns:a16="http://schemas.microsoft.com/office/drawing/2014/main" id="{5456B566-115D-5C4E-5454-74FC7FD6A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562" y="2018110"/>
            <a:ext cx="6534948" cy="413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48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A35BE-EE2D-6598-90A6-700258591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1FB52-F3A7-E492-3074-95DFC2CB8B68}"/>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ZigBee – Network</a:t>
            </a:r>
          </a:p>
        </p:txBody>
      </p:sp>
      <p:sp>
        <p:nvSpPr>
          <p:cNvPr id="3" name="Content Placeholder 2">
            <a:extLst>
              <a:ext uri="{FF2B5EF4-FFF2-40B4-BE49-F238E27FC236}">
                <a16:creationId xmlns:a16="http://schemas.microsoft.com/office/drawing/2014/main" id="{9D51089D-6132-C1EE-E1CE-CAA93FC1FB32}"/>
              </a:ext>
            </a:extLst>
          </p:cNvPr>
          <p:cNvSpPr>
            <a:spLocks noGrp="1"/>
          </p:cNvSpPr>
          <p:nvPr>
            <p:ph idx="1"/>
          </p:nvPr>
        </p:nvSpPr>
        <p:spPr>
          <a:xfrm>
            <a:off x="853440" y="1707644"/>
            <a:ext cx="10500360" cy="4469319"/>
          </a:xfrm>
        </p:spPr>
        <p:txBody>
          <a:bodyPr>
            <a:normAutofit/>
          </a:bodyPr>
          <a:lstStyle/>
          <a:p>
            <a:pPr lvl="1"/>
            <a:endParaRPr lang="en-IN" dirty="0">
              <a:latin typeface="Arial" panose="020B0604020202020204" pitchFamily="34" charset="0"/>
              <a:cs typeface="Arial" panose="020B0604020202020204" pitchFamily="34" charset="0"/>
            </a:endParaRPr>
          </a:p>
          <a:p>
            <a:pPr marL="0" lvl="1" indent="0">
              <a:spcBef>
                <a:spcPts val="1000"/>
              </a:spcBef>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3C4C7471-D409-600E-56CA-03F34B522BCC}"/>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56998D2D-A552-5BAE-AF50-CA7751027E32}"/>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18</a:t>
            </a:fld>
            <a:endParaRPr lang="en-IN" dirty="0"/>
          </a:p>
        </p:txBody>
      </p:sp>
      <p:cxnSp>
        <p:nvCxnSpPr>
          <p:cNvPr id="30" name="Straight Arrow Connector 29">
            <a:extLst>
              <a:ext uri="{FF2B5EF4-FFF2-40B4-BE49-F238E27FC236}">
                <a16:creationId xmlns:a16="http://schemas.microsoft.com/office/drawing/2014/main" id="{3ECB7B5A-7B2D-16DB-B48E-FCB70F4469D5}"/>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ZigBee wireless communication technology.">
            <a:extLst>
              <a:ext uri="{FF2B5EF4-FFF2-40B4-BE49-F238E27FC236}">
                <a16:creationId xmlns:a16="http://schemas.microsoft.com/office/drawing/2014/main" id="{AE7258BD-1A44-1352-E2DF-7B31B7519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552575"/>
            <a:ext cx="57150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14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Star Topology</a:t>
            </a:r>
          </a:p>
        </p:txBody>
      </p:sp>
      <p:sp>
        <p:nvSpPr>
          <p:cNvPr id="3" name="Content Placeholder 2"/>
          <p:cNvSpPr>
            <a:spLocks noGrp="1"/>
          </p:cNvSpPr>
          <p:nvPr>
            <p:ph idx="1"/>
          </p:nvPr>
        </p:nvSpPr>
        <p:spPr/>
        <p:txBody>
          <a:bodyPr/>
          <a:lstStyle/>
          <a:p>
            <a:pPr marL="0" indent="0">
              <a:buNone/>
            </a:pPr>
            <a:r>
              <a:rPr dirty="0"/>
              <a:t>• A central coordinator communicates with all other devices (end devices).</a:t>
            </a:r>
          </a:p>
          <a:p>
            <a:pPr marL="0" indent="0">
              <a:buNone/>
            </a:pPr>
            <a:r>
              <a:rPr dirty="0"/>
              <a:t>• Simple, but limited range as all devices must be within the coordinator's range.</a:t>
            </a:r>
          </a:p>
          <a:p>
            <a:pPr marL="0" indent="0">
              <a:buNone/>
            </a:pPr>
            <a:r>
              <a:rPr dirty="0"/>
              <a:t>• If the coordinator fails, the entire network fails.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29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22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Intelligence,ERP,.NET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University</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Tree Topology</a:t>
            </a:r>
          </a:p>
        </p:txBody>
      </p:sp>
      <p:sp>
        <p:nvSpPr>
          <p:cNvPr id="3" name="Content Placeholder 2"/>
          <p:cNvSpPr>
            <a:spLocks noGrp="1"/>
          </p:cNvSpPr>
          <p:nvPr>
            <p:ph idx="1"/>
          </p:nvPr>
        </p:nvSpPr>
        <p:spPr/>
        <p:txBody>
          <a:bodyPr/>
          <a:lstStyle/>
          <a:p>
            <a:pPr marL="0" indent="0">
              <a:buNone/>
            </a:pPr>
            <a:r>
              <a:rPr dirty="0"/>
              <a:t>• The network is hierarchical, with a coordinator at the root.</a:t>
            </a:r>
          </a:p>
          <a:p>
            <a:pPr marL="0" indent="0">
              <a:buNone/>
            </a:pPr>
            <a:r>
              <a:rPr dirty="0"/>
              <a:t>• Routers connect to the coordinator or other routers, forming branches.</a:t>
            </a:r>
          </a:p>
          <a:p>
            <a:pPr marL="0" indent="0">
              <a:buNone/>
            </a:pPr>
            <a:r>
              <a:rPr dirty="0"/>
              <a:t>• Extends range but relies on router communication; failure of routers can disconnect devices.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Mesh Topology</a:t>
            </a:r>
          </a:p>
        </p:txBody>
      </p:sp>
      <p:sp>
        <p:nvSpPr>
          <p:cNvPr id="3" name="Content Placeholder 2"/>
          <p:cNvSpPr>
            <a:spLocks noGrp="1"/>
          </p:cNvSpPr>
          <p:nvPr>
            <p:ph idx="1"/>
          </p:nvPr>
        </p:nvSpPr>
        <p:spPr/>
        <p:txBody>
          <a:bodyPr/>
          <a:lstStyle/>
          <a:p>
            <a:r>
              <a:rPr dirty="0"/>
              <a:t>Devices (routers and coordinator) can forward messages to extend the range.</a:t>
            </a:r>
          </a:p>
          <a:p>
            <a:r>
              <a:rPr dirty="0"/>
              <a:t>High fault tolerance, messages can reroute if a device fails.</a:t>
            </a:r>
          </a:p>
          <a:p>
            <a:r>
              <a:rPr dirty="0"/>
              <a:t>Highly scalable and suitable for large, reliable networks.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Comparison of Topologies</a:t>
            </a:r>
          </a:p>
        </p:txBody>
      </p:sp>
      <p:sp>
        <p:nvSpPr>
          <p:cNvPr id="3" name="Content Placeholder 2"/>
          <p:cNvSpPr>
            <a:spLocks noGrp="1"/>
          </p:cNvSpPr>
          <p:nvPr>
            <p:ph idx="1"/>
          </p:nvPr>
        </p:nvSpPr>
        <p:spPr/>
        <p:txBody>
          <a:bodyPr/>
          <a:lstStyle/>
          <a:p>
            <a:r>
              <a:rPr dirty="0"/>
              <a:t>Star: Simple but limited range, central coordinator.</a:t>
            </a:r>
          </a:p>
          <a:p>
            <a:r>
              <a:rPr dirty="0"/>
              <a:t>Tree: Hierarchical with routers extending range.</a:t>
            </a:r>
          </a:p>
          <a:p>
            <a:r>
              <a:rPr dirty="0"/>
              <a:t>Mesh: Highly scalable, fault-tolerant, and ideal for large networks.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Z-Wave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Z-Wave</a:t>
            </a:r>
          </a:p>
          <a:p>
            <a:pPr lvl="1"/>
            <a:r>
              <a:rPr lang="en-IN" sz="10800" dirty="0">
                <a:latin typeface="Arial" panose="020B0604020202020204" pitchFamily="34" charset="0"/>
                <a:cs typeface="Arial" panose="020B0604020202020204" pitchFamily="34" charset="0"/>
              </a:rPr>
              <a:t>Oriented towards residential control and automation market</a:t>
            </a:r>
          </a:p>
          <a:p>
            <a:r>
              <a:rPr lang="en-IN" sz="11200" dirty="0">
                <a:latin typeface="Arial" panose="020B0604020202020204" pitchFamily="34" charset="0"/>
                <a:cs typeface="Arial" panose="020B0604020202020204" pitchFamily="34" charset="0"/>
              </a:rPr>
              <a:t>Bands</a:t>
            </a:r>
          </a:p>
          <a:p>
            <a:pPr lvl="1"/>
            <a:r>
              <a:rPr lang="en-IN" sz="10800" dirty="0">
                <a:latin typeface="Arial" panose="020B0604020202020204" pitchFamily="34" charset="0"/>
                <a:cs typeface="Arial" panose="020B0604020202020204" pitchFamily="34" charset="0"/>
              </a:rPr>
              <a:t>Works in sub Giga hertz frequency band – 900 MHz,100 kbps</a:t>
            </a:r>
          </a:p>
          <a:p>
            <a:pPr lvl="1"/>
            <a:r>
              <a:rPr lang="en-IN" sz="10800" dirty="0">
                <a:latin typeface="Arial" panose="020B0604020202020204" pitchFamily="34" charset="0"/>
                <a:cs typeface="Arial" panose="020B0604020202020204" pitchFamily="34" charset="0"/>
              </a:rPr>
              <a:t>Can have a maximum of 232 nodes</a:t>
            </a:r>
          </a:p>
          <a:p>
            <a:pPr marL="228600" lvl="1">
              <a:spcBef>
                <a:spcPts val="1000"/>
              </a:spcBef>
            </a:pPr>
            <a:r>
              <a:rPr lang="en-IN" sz="11200" dirty="0">
                <a:latin typeface="Arial" panose="020B0604020202020204" pitchFamily="34" charset="0"/>
                <a:cs typeface="Arial" panose="020B0604020202020204" pitchFamily="34" charset="0"/>
              </a:rPr>
              <a:t>Topologies</a:t>
            </a:r>
          </a:p>
          <a:p>
            <a:pPr lvl="1"/>
            <a:r>
              <a:rPr lang="en-IN" sz="10800" dirty="0">
                <a:latin typeface="Arial" panose="020B0604020202020204" pitchFamily="34" charset="0"/>
                <a:cs typeface="Arial" panose="020B0604020202020204" pitchFamily="34" charset="0"/>
              </a:rPr>
              <a:t>Operates on mesh network architecture with one primary and multiple secondary controllers</a:t>
            </a:r>
          </a:p>
          <a:p>
            <a:pPr lvl="1"/>
            <a:r>
              <a:rPr lang="en-IN" sz="10800" dirty="0">
                <a:latin typeface="Arial" panose="020B0604020202020204" pitchFamily="34" charset="0"/>
                <a:cs typeface="Arial" panose="020B0604020202020204" pitchFamily="34" charset="0"/>
              </a:rPr>
              <a:t>USP is interoperability</a:t>
            </a:r>
          </a:p>
          <a:p>
            <a:pPr lvl="1"/>
            <a:endParaRPr lang="en-IN" dirty="0">
              <a:latin typeface="Arial" panose="020B0604020202020204" pitchFamily="34" charset="0"/>
              <a:cs typeface="Arial" panose="020B0604020202020204" pitchFamily="34" charset="0"/>
            </a:endParaRPr>
          </a:p>
          <a:p>
            <a:pPr marL="228600" lvl="1">
              <a:spcBef>
                <a:spcPts val="1000"/>
              </a:spcBef>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23</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638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Bluetooth and BLE</a:t>
            </a:r>
          </a:p>
        </p:txBody>
      </p:sp>
      <p:sp>
        <p:nvSpPr>
          <p:cNvPr id="3" name="Content Placeholder 2"/>
          <p:cNvSpPr>
            <a:spLocks noGrp="1"/>
          </p:cNvSpPr>
          <p:nvPr>
            <p:ph idx="1"/>
          </p:nvPr>
        </p:nvSpPr>
        <p:spPr/>
        <p:txBody>
          <a:bodyPr/>
          <a:lstStyle/>
          <a:p>
            <a:r>
              <a:t>Bluetooth and Bluetooth Low Energy (BLE) are wireless communication technologies under the Bluetooth specification. While both are used in IoT, they differ significantly in power consumption, data rate, and use cases, making them suitable for different IoT applications.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Bluetooth</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Bluetooth</a:t>
            </a:r>
          </a:p>
          <a:p>
            <a:pPr lvl="1"/>
            <a:r>
              <a:rPr lang="en-IN" sz="10800" dirty="0">
                <a:latin typeface="Arial" panose="020B0604020202020204" pitchFamily="34" charset="0"/>
                <a:cs typeface="Arial" panose="020B0604020202020204" pitchFamily="34" charset="0"/>
              </a:rPr>
              <a:t>Open standard for development of Personal Area Network (PAN)</a:t>
            </a:r>
          </a:p>
          <a:p>
            <a:pPr lvl="1"/>
            <a:r>
              <a:rPr lang="en-IN" sz="10800" dirty="0">
                <a:latin typeface="Arial" panose="020B0604020202020204" pitchFamily="34" charset="0"/>
                <a:cs typeface="Arial" panose="020B0604020202020204" pitchFamily="34" charset="0"/>
              </a:rPr>
              <a:t>Low </a:t>
            </a:r>
            <a:r>
              <a:rPr lang="en-IN" sz="10800" dirty="0" err="1">
                <a:latin typeface="Arial" panose="020B0604020202020204" pitchFamily="34" charset="0"/>
                <a:cs typeface="Arial" panose="020B0604020202020204" pitchFamily="34" charset="0"/>
              </a:rPr>
              <a:t>cost,low</a:t>
            </a:r>
            <a:r>
              <a:rPr lang="en-IN" sz="10800" dirty="0">
                <a:latin typeface="Arial" panose="020B0604020202020204" pitchFamily="34" charset="0"/>
                <a:cs typeface="Arial" panose="020B0604020202020204" pitchFamily="34" charset="0"/>
              </a:rPr>
              <a:t> power, short range (with in 10 meters)</a:t>
            </a:r>
          </a:p>
          <a:p>
            <a:pPr lvl="1"/>
            <a:r>
              <a:rPr lang="en-IN" sz="10800" dirty="0">
                <a:latin typeface="Arial" panose="020B0604020202020204" pitchFamily="34" charset="0"/>
                <a:cs typeface="Arial" panose="020B0604020202020204" pitchFamily="34" charset="0"/>
              </a:rPr>
              <a:t>Bluetooth enabled device can exchange information (transfer data) with other </a:t>
            </a:r>
            <a:r>
              <a:rPr lang="en-IN" sz="10800" dirty="0" err="1">
                <a:latin typeface="Arial" panose="020B0604020202020204" pitchFamily="34" charset="0"/>
                <a:cs typeface="Arial" panose="020B0604020202020204" pitchFamily="34" charset="0"/>
              </a:rPr>
              <a:t>bluetooth</a:t>
            </a:r>
            <a:r>
              <a:rPr lang="en-IN" sz="10800" dirty="0">
                <a:latin typeface="Arial" panose="020B0604020202020204" pitchFamily="34" charset="0"/>
                <a:cs typeface="Arial" panose="020B0604020202020204" pitchFamily="34" charset="0"/>
              </a:rPr>
              <a:t> device over a radio</a:t>
            </a:r>
          </a:p>
          <a:p>
            <a:pPr lvl="1"/>
            <a:r>
              <a:rPr lang="en-IN" sz="10800" dirty="0">
                <a:latin typeface="Arial" panose="020B0604020202020204" pitchFamily="34" charset="0"/>
                <a:cs typeface="Arial" panose="020B0604020202020204" pitchFamily="34" charset="0"/>
              </a:rPr>
              <a:t>Bluetooth helps in creating small network of devices that are close to one another</a:t>
            </a:r>
          </a:p>
          <a:p>
            <a:pPr marL="228600" lvl="1">
              <a:spcBef>
                <a:spcPts val="1000"/>
              </a:spcBef>
            </a:pPr>
            <a:r>
              <a:rPr lang="en-IN" sz="11200" dirty="0">
                <a:latin typeface="Arial" panose="020B0604020202020204" pitchFamily="34" charset="0"/>
                <a:cs typeface="Arial" panose="020B0604020202020204" pitchFamily="34" charset="0"/>
              </a:rPr>
              <a:t>Bluetooth Low Energy (BLE)</a:t>
            </a:r>
          </a:p>
          <a:p>
            <a:pPr marL="685800" lvl="2">
              <a:spcBef>
                <a:spcPts val="1000"/>
              </a:spcBef>
            </a:pPr>
            <a:r>
              <a:rPr lang="en-IN" sz="10800" dirty="0">
                <a:latin typeface="Arial" panose="020B0604020202020204" pitchFamily="34" charset="0"/>
                <a:cs typeface="Arial" panose="020B0604020202020204" pitchFamily="34" charset="0"/>
              </a:rPr>
              <a:t>Integral part of Bluetooth specification from Bluetooth V4.0 onwards</a:t>
            </a:r>
          </a:p>
          <a:p>
            <a:pPr marL="685800" lvl="2">
              <a:spcBef>
                <a:spcPts val="1000"/>
              </a:spcBef>
            </a:pPr>
            <a:r>
              <a:rPr lang="en-IN" sz="10800" dirty="0">
                <a:latin typeface="Arial" panose="020B0604020202020204" pitchFamily="34" charset="0"/>
                <a:cs typeface="Arial" panose="020B0604020202020204" pitchFamily="34" charset="0"/>
              </a:rPr>
              <a:t>Low power consumption</a:t>
            </a:r>
          </a:p>
          <a:p>
            <a:pPr marL="685800" lvl="2">
              <a:spcBef>
                <a:spcPts val="1000"/>
              </a:spcBef>
            </a:pPr>
            <a:r>
              <a:rPr lang="en-IN" sz="10800" dirty="0">
                <a:latin typeface="Arial" panose="020B0604020202020204" pitchFamily="34" charset="0"/>
                <a:cs typeface="Arial" panose="020B0604020202020204" pitchFamily="34" charset="0"/>
              </a:rPr>
              <a:t>Wearables, home automation, Health and wellness, Sports and fitness</a:t>
            </a:r>
          </a:p>
          <a:p>
            <a:pPr lvl="1"/>
            <a:endParaRPr lang="en-IN" sz="10800"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a:p>
            <a:pPr marL="228600" lvl="1">
              <a:spcBef>
                <a:spcPts val="1000"/>
              </a:spcBef>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25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158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BLE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Bluetooth Tooth Low Energy</a:t>
            </a:r>
          </a:p>
          <a:p>
            <a:pPr lvl="1"/>
            <a:r>
              <a:rPr lang="en-IN" sz="10800" dirty="0">
                <a:latin typeface="Arial" panose="020B0604020202020204" pitchFamily="34" charset="0"/>
                <a:cs typeface="Arial" panose="020B0604020202020204" pitchFamily="34" charset="0"/>
              </a:rPr>
              <a:t>Integral part of Bluetooth core specification from v4.0 onwards</a:t>
            </a:r>
          </a:p>
          <a:p>
            <a:pPr lvl="1"/>
            <a:r>
              <a:rPr lang="en-IN" sz="10800" dirty="0">
                <a:latin typeface="Arial" panose="020B0604020202020204" pitchFamily="34" charset="0"/>
                <a:cs typeface="Arial" panose="020B0604020202020204" pitchFamily="34" charset="0"/>
              </a:rPr>
              <a:t>Range : ~150 </a:t>
            </a:r>
            <a:r>
              <a:rPr lang="en-IN" sz="10800" dirty="0" err="1">
                <a:latin typeface="Arial" panose="020B0604020202020204" pitchFamily="34" charset="0"/>
                <a:cs typeface="Arial" panose="020B0604020202020204" pitchFamily="34" charset="0"/>
              </a:rPr>
              <a:t>mtrs</a:t>
            </a:r>
            <a:r>
              <a:rPr lang="en-IN" sz="10800" dirty="0">
                <a:latin typeface="Arial" panose="020B0604020202020204" pitchFamily="34" charset="0"/>
                <a:cs typeface="Arial" panose="020B0604020202020204" pitchFamily="34" charset="0"/>
              </a:rPr>
              <a:t> open field</a:t>
            </a:r>
          </a:p>
          <a:p>
            <a:pPr lvl="1"/>
            <a:r>
              <a:rPr lang="en-IN" sz="10800" dirty="0">
                <a:latin typeface="Arial" panose="020B0604020202020204" pitchFamily="34" charset="0"/>
                <a:cs typeface="Arial" panose="020B0604020202020204" pitchFamily="34" charset="0"/>
              </a:rPr>
              <a:t>Output power: ~10 </a:t>
            </a:r>
            <a:r>
              <a:rPr lang="en-IN" sz="10800" dirty="0" err="1">
                <a:latin typeface="Arial" panose="020B0604020202020204" pitchFamily="34" charset="0"/>
                <a:cs typeface="Arial" panose="020B0604020202020204" pitchFamily="34" charset="0"/>
              </a:rPr>
              <a:t>mW</a:t>
            </a:r>
            <a:endParaRPr lang="en-IN" sz="10800" dirty="0">
              <a:latin typeface="Arial" panose="020B0604020202020204" pitchFamily="34" charset="0"/>
              <a:cs typeface="Arial" panose="020B0604020202020204" pitchFamily="34" charset="0"/>
            </a:endParaRPr>
          </a:p>
          <a:p>
            <a:pPr lvl="1"/>
            <a:r>
              <a:rPr lang="en-IN" sz="10800" dirty="0">
                <a:latin typeface="Arial" panose="020B0604020202020204" pitchFamily="34" charset="0"/>
                <a:cs typeface="Arial" panose="020B0604020202020204" pitchFamily="34" charset="0"/>
              </a:rPr>
              <a:t>Max Current: ~15 mA</a:t>
            </a:r>
          </a:p>
          <a:p>
            <a:pPr lvl="1"/>
            <a:r>
              <a:rPr lang="en-IN" sz="10800" dirty="0">
                <a:latin typeface="Arial" panose="020B0604020202020204" pitchFamily="34" charset="0"/>
                <a:cs typeface="Arial" panose="020B0604020202020204" pitchFamily="34" charset="0"/>
              </a:rPr>
              <a:t>Topology: Star</a:t>
            </a:r>
          </a:p>
          <a:p>
            <a:pPr lvl="1"/>
            <a:r>
              <a:rPr lang="en-IN" sz="10800" dirty="0">
                <a:latin typeface="Arial" panose="020B0604020202020204" pitchFamily="34" charset="0"/>
                <a:cs typeface="Arial" panose="020B0604020202020204" pitchFamily="34" charset="0"/>
              </a:rPr>
              <a:t>Connection : &gt;2 </a:t>
            </a:r>
            <a:r>
              <a:rPr lang="en-IN" sz="10800" dirty="0" err="1">
                <a:latin typeface="Arial" panose="020B0604020202020204" pitchFamily="34" charset="0"/>
                <a:cs typeface="Arial" panose="020B0604020202020204" pitchFamily="34" charset="0"/>
              </a:rPr>
              <a:t>billlon</a:t>
            </a:r>
            <a:endParaRPr lang="en-IN" sz="10800" dirty="0">
              <a:latin typeface="Arial" panose="020B0604020202020204" pitchFamily="34" charset="0"/>
              <a:cs typeface="Arial" panose="020B0604020202020204" pitchFamily="34" charset="0"/>
            </a:endParaRPr>
          </a:p>
          <a:p>
            <a:pPr lvl="1"/>
            <a:r>
              <a:rPr lang="en-IN" sz="10800" dirty="0">
                <a:latin typeface="Arial" panose="020B0604020202020204" pitchFamily="34" charset="0"/>
                <a:cs typeface="Arial" panose="020B0604020202020204" pitchFamily="34" charset="0"/>
              </a:rPr>
              <a:t>Modulation : GFSK @2.4 GHz</a:t>
            </a:r>
          </a:p>
          <a:p>
            <a:pPr lvl="1"/>
            <a:r>
              <a:rPr lang="en-IN" sz="10800" dirty="0">
                <a:latin typeface="Arial" panose="020B0604020202020204" pitchFamily="34" charset="0"/>
                <a:cs typeface="Arial" panose="020B0604020202020204" pitchFamily="34" charset="0"/>
              </a:rPr>
              <a:t>Security : 128 bit AES CCM</a:t>
            </a:r>
          </a:p>
          <a:p>
            <a:pPr lvl="1"/>
            <a:endParaRPr lang="en-IN" sz="10800"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a:p>
            <a:pPr marL="228600" lvl="1">
              <a:spcBef>
                <a:spcPts val="1000"/>
              </a:spcBef>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26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356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BLE - Applications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sz="3100" b="1" dirty="0">
                <a:latin typeface="Arial" panose="020B0604020202020204" pitchFamily="34" charset="0"/>
                <a:cs typeface="Arial" panose="020B0604020202020204" pitchFamily="34" charset="0"/>
              </a:rPr>
              <a:t>BLE and Bluetooth Tooth applications</a:t>
            </a:r>
          </a:p>
          <a:p>
            <a:pPr marL="228600" lvl="1">
              <a:spcBef>
                <a:spcPts val="1000"/>
              </a:spcBef>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27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3CAFE97-8DAC-470F-B534-61EBC6B06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1583"/>
            <a:ext cx="10329428" cy="4000500"/>
          </a:xfrm>
          <a:prstGeom prst="rect">
            <a:avLst/>
          </a:prstGeom>
        </p:spPr>
      </p:pic>
    </p:spTree>
    <p:extLst>
      <p:ext uri="{BB962C8B-B14F-4D97-AF65-F5344CB8AC3E}">
        <p14:creationId xmlns:p14="http://schemas.microsoft.com/office/powerpoint/2010/main" val="184222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a:t>
            </a:r>
          </a:p>
        </p:txBody>
      </p:sp>
      <p:sp>
        <p:nvSpPr>
          <p:cNvPr id="3" name="Content Placeholder 2"/>
          <p:cNvSpPr>
            <a:spLocks noGrp="1"/>
          </p:cNvSpPr>
          <p:nvPr>
            <p:ph idx="1"/>
          </p:nvPr>
        </p:nvSpPr>
        <p:spPr/>
        <p:txBody>
          <a:bodyPr/>
          <a:lstStyle/>
          <a:p>
            <a:r>
              <a:t>1. Power Consumption: Bluetooth Classic is high-power, while BLE is designed for low power consumption.</a:t>
            </a:r>
          </a:p>
          <a:p>
            <a:r>
              <a:t>2. Data Rate: Bluetooth Classic offers higher data rates (~2-3 Mbps), while BLE supports lower rates (~125 kbps to 1 Mbps).</a:t>
            </a:r>
          </a:p>
          <a:p>
            <a:r>
              <a:t>3. Battery Life: BLE is optimized for devices with long battery life (months to years), whereas Bluetooth Classic has shorter battery life.</a:t>
            </a:r>
          </a:p>
          <a:p>
            <a:r>
              <a:t>4. Use Cases: Bluetooth Classic is ideal for continuous connections (e.g., audio streaming), while BLE is better for periodic data transfer (e.g., sensors, trackers).</a:t>
            </a:r>
          </a:p>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 Cases for IoT</a:t>
            </a:r>
          </a:p>
        </p:txBody>
      </p:sp>
      <p:sp>
        <p:nvSpPr>
          <p:cNvPr id="3" name="Content Placeholder 2"/>
          <p:cNvSpPr>
            <a:spLocks noGrp="1"/>
          </p:cNvSpPr>
          <p:nvPr>
            <p:ph idx="1"/>
          </p:nvPr>
        </p:nvSpPr>
        <p:spPr/>
        <p:txBody>
          <a:bodyPr>
            <a:normAutofit lnSpcReduction="10000"/>
          </a:bodyPr>
          <a:lstStyle/>
          <a:p>
            <a:r>
              <a:t>Bluetooth Classic:</a:t>
            </a:r>
          </a:p>
          <a:p>
            <a:r>
              <a:t>- Audio streaming (wireless speakers, headphones)</a:t>
            </a:r>
          </a:p>
          <a:p>
            <a:r>
              <a:t>- File transfer and hands-free communication</a:t>
            </a:r>
          </a:p>
          <a:p>
            <a:endParaRPr/>
          </a:p>
          <a:p>
            <a:r>
              <a:t>Bluetooth Low Energy (BLE):</a:t>
            </a:r>
          </a:p>
          <a:p>
            <a:r>
              <a:t>- Smartwatches, fitness trackers, medical devices</a:t>
            </a:r>
          </a:p>
          <a:p>
            <a:r>
              <a:t>- IoT sensors, smart home devices, beacons</a:t>
            </a:r>
          </a:p>
          <a:p>
            <a:r>
              <a:t>- Ideal for devices with low power needs and short, infrequent data transfers</a:t>
            </a:r>
          </a:p>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Introduction to IoT Protocols</a:t>
            </a:r>
          </a:p>
          <a:p>
            <a:r>
              <a:rPr lang="en-IN" dirty="0">
                <a:latin typeface="Arial" panose="020B0604020202020204" pitchFamily="34" charset="0"/>
                <a:cs typeface="Arial" panose="020B0604020202020204" pitchFamily="34" charset="0"/>
              </a:rPr>
              <a:t>Communication Technology</a:t>
            </a:r>
          </a:p>
          <a:p>
            <a:r>
              <a:rPr lang="en-IN" dirty="0">
                <a:latin typeface="Arial" panose="020B0604020202020204" pitchFamily="34" charset="0"/>
                <a:cs typeface="Arial" panose="020B0604020202020204" pitchFamily="34" charset="0"/>
              </a:rPr>
              <a:t>ISM Bands</a:t>
            </a:r>
          </a:p>
          <a:p>
            <a:r>
              <a:rPr lang="en-IN" dirty="0" err="1">
                <a:latin typeface="Arial" panose="020B0604020202020204" pitchFamily="34" charset="0"/>
                <a:cs typeface="Arial" panose="020B0604020202020204" pitchFamily="34" charset="0"/>
              </a:rPr>
              <a:t>Zigbee,Z-Wave,Bluetooth,BLE</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MQTT</a:t>
            </a:r>
          </a:p>
          <a:p>
            <a:r>
              <a:rPr lang="en-IN" dirty="0">
                <a:latin typeface="Arial" panose="020B0604020202020204" pitchFamily="34" charset="0"/>
                <a:cs typeface="Arial" panose="020B0604020202020204" pitchFamily="34" charset="0"/>
              </a:rPr>
              <a:t>COAP</a:t>
            </a:r>
          </a:p>
          <a:p>
            <a:r>
              <a:rPr lang="en-IN" dirty="0">
                <a:latin typeface="Arial" panose="020B0604020202020204" pitchFamily="34" charset="0"/>
                <a:cs typeface="Arial" panose="020B0604020202020204" pitchFamily="34" charset="0"/>
              </a:rPr>
              <a:t>HTTP - REST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Bluetooth vs BLE for IoT</a:t>
            </a:r>
          </a:p>
        </p:txBody>
      </p:sp>
      <p:sp>
        <p:nvSpPr>
          <p:cNvPr id="3" name="Content Placeholder 2"/>
          <p:cNvSpPr>
            <a:spLocks noGrp="1"/>
          </p:cNvSpPr>
          <p:nvPr>
            <p:ph idx="1"/>
          </p:nvPr>
        </p:nvSpPr>
        <p:spPr/>
        <p:txBody>
          <a:bodyPr/>
          <a:lstStyle/>
          <a:p>
            <a:r>
              <a:t>Bluetooth Classic is best for high-data, continuous applications, such as audio and file sharing, while BLE is optimized for energy-efficient, infrequent data transfers in IoT, such as fitness trackers and smart home sensors. For IoT, BLE is generally preferred due to its low power consumption and long battery life.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Wi-Fi</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32500" lnSpcReduction="20000"/>
          </a:bodyPr>
          <a:lstStyle/>
          <a:p>
            <a:r>
              <a:rPr lang="en-IN" sz="11200" dirty="0">
                <a:latin typeface="Arial" panose="020B0604020202020204" pitchFamily="34" charset="0"/>
                <a:cs typeface="Arial" panose="020B0604020202020204" pitchFamily="34" charset="0"/>
              </a:rPr>
              <a:t>Wi-Fi</a:t>
            </a:r>
          </a:p>
          <a:p>
            <a:pPr lvl="1"/>
            <a:r>
              <a:rPr lang="en-IN" sz="10800" dirty="0">
                <a:latin typeface="Arial" panose="020B0604020202020204" pitchFamily="34" charset="0"/>
                <a:cs typeface="Arial" panose="020B0604020202020204" pitchFamily="34" charset="0"/>
              </a:rPr>
              <a:t>Widely used</a:t>
            </a:r>
          </a:p>
          <a:p>
            <a:pPr lvl="1"/>
            <a:r>
              <a:rPr lang="en-IN" sz="10800" dirty="0">
                <a:latin typeface="Arial" panose="020B0604020202020204" pitchFamily="34" charset="0"/>
                <a:cs typeface="Arial" panose="020B0604020202020204" pitchFamily="34" charset="0"/>
              </a:rPr>
              <a:t>Standard – 802.11 n</a:t>
            </a:r>
          </a:p>
          <a:p>
            <a:pPr lvl="1"/>
            <a:r>
              <a:rPr lang="en-IN" sz="10800" dirty="0">
                <a:latin typeface="Arial" panose="020B0604020202020204" pitchFamily="34" charset="0"/>
                <a:cs typeface="Arial" panose="020B0604020202020204" pitchFamily="34" charset="0"/>
              </a:rPr>
              <a:t>Frequencies – 2.4 to 5 GHz </a:t>
            </a:r>
          </a:p>
          <a:p>
            <a:pPr lvl="1"/>
            <a:r>
              <a:rPr lang="en-IN" sz="10800" dirty="0">
                <a:latin typeface="Arial" panose="020B0604020202020204" pitchFamily="34" charset="0"/>
                <a:cs typeface="Arial" panose="020B0604020202020204" pitchFamily="34" charset="0"/>
              </a:rPr>
              <a:t>Range – 50 m</a:t>
            </a:r>
          </a:p>
          <a:p>
            <a:pPr lvl="1"/>
            <a:r>
              <a:rPr lang="en-IN" sz="10800" dirty="0">
                <a:latin typeface="Arial" panose="020B0604020202020204" pitchFamily="34" charset="0"/>
                <a:cs typeface="Arial" panose="020B0604020202020204" pitchFamily="34" charset="0"/>
              </a:rPr>
              <a:t>Data rates – 600 </a:t>
            </a:r>
            <a:r>
              <a:rPr lang="en-IN" sz="10800" dirty="0" err="1">
                <a:latin typeface="Arial" panose="020B0604020202020204" pitchFamily="34" charset="0"/>
                <a:cs typeface="Arial" panose="020B0604020202020204" pitchFamily="34" charset="0"/>
              </a:rPr>
              <a:t>Mbps</a:t>
            </a:r>
            <a:r>
              <a:rPr lang="en-IN" sz="10800" dirty="0">
                <a:latin typeface="Arial" panose="020B0604020202020204" pitchFamily="34" charset="0"/>
                <a:cs typeface="Arial" panose="020B0604020202020204" pitchFamily="34" charset="0"/>
              </a:rPr>
              <a:t> max. Typically between 150 to 200 </a:t>
            </a:r>
            <a:r>
              <a:rPr lang="en-IN" sz="10800" dirty="0" err="1">
                <a:latin typeface="Arial" panose="020B0604020202020204" pitchFamily="34" charset="0"/>
                <a:cs typeface="Arial" panose="020B0604020202020204" pitchFamily="34" charset="0"/>
              </a:rPr>
              <a:t>Mbps</a:t>
            </a:r>
            <a:endParaRPr lang="en-IN" sz="10800" dirty="0">
              <a:latin typeface="Arial" panose="020B0604020202020204" pitchFamily="34" charset="0"/>
              <a:cs typeface="Arial" panose="020B0604020202020204" pitchFamily="34" charset="0"/>
            </a:endParaRPr>
          </a:p>
          <a:p>
            <a:pPr lvl="1"/>
            <a:r>
              <a:rPr lang="en-IN" sz="10800" dirty="0">
                <a:latin typeface="Arial" panose="020B0604020202020204" pitchFamily="34" charset="0"/>
                <a:cs typeface="Arial" panose="020B0604020202020204" pitchFamily="34" charset="0"/>
              </a:rPr>
              <a:t>http://beta.speedtest.net</a:t>
            </a:r>
          </a:p>
          <a:p>
            <a:pPr marL="228600" lvl="1">
              <a:spcBef>
                <a:spcPts val="1000"/>
              </a:spcBef>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31</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091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Cellular</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Cellular</a:t>
            </a:r>
          </a:p>
          <a:p>
            <a:pPr lvl="1"/>
            <a:r>
              <a:rPr lang="en-IN" sz="10800" dirty="0">
                <a:latin typeface="Arial" panose="020B0604020202020204" pitchFamily="34" charset="0"/>
                <a:cs typeface="Arial" panose="020B0604020202020204" pitchFamily="34" charset="0"/>
              </a:rPr>
              <a:t>IOT application require to operate over longer distance can use GSM/3G/4G</a:t>
            </a:r>
          </a:p>
          <a:p>
            <a:pPr lvl="1"/>
            <a:r>
              <a:rPr lang="en-IN" sz="10800" dirty="0">
                <a:latin typeface="Arial" panose="020B0604020202020204" pitchFamily="34" charset="0"/>
                <a:cs typeface="Arial" panose="020B0604020202020204" pitchFamily="34" charset="0"/>
              </a:rPr>
              <a:t>Standard – GSM/GPRS/Edge (2G)/UMTS/HSPA (3G)/LTE (4G)</a:t>
            </a:r>
          </a:p>
          <a:p>
            <a:pPr lvl="1"/>
            <a:r>
              <a:rPr lang="en-IN" sz="10800" dirty="0">
                <a:latin typeface="Arial" panose="020B0604020202020204" pitchFamily="34" charset="0"/>
                <a:cs typeface="Arial" panose="020B0604020202020204" pitchFamily="34" charset="0"/>
              </a:rPr>
              <a:t>Frequencies – 900/1800/1900/2100 MHz</a:t>
            </a:r>
          </a:p>
          <a:p>
            <a:pPr lvl="1"/>
            <a:r>
              <a:rPr lang="en-IN" sz="10800" dirty="0">
                <a:latin typeface="Arial" panose="020B0604020202020204" pitchFamily="34" charset="0"/>
                <a:cs typeface="Arial" panose="020B0604020202020204" pitchFamily="34" charset="0"/>
              </a:rPr>
              <a:t>Range – 35 </a:t>
            </a:r>
            <a:r>
              <a:rPr lang="en-IN" sz="10800" dirty="0" err="1">
                <a:latin typeface="Arial" panose="020B0604020202020204" pitchFamily="34" charset="0"/>
                <a:cs typeface="Arial" panose="020B0604020202020204" pitchFamily="34" charset="0"/>
              </a:rPr>
              <a:t>kms</a:t>
            </a:r>
            <a:r>
              <a:rPr lang="en-IN" sz="10800" dirty="0">
                <a:latin typeface="Arial" panose="020B0604020202020204" pitchFamily="34" charset="0"/>
                <a:cs typeface="Arial" panose="020B0604020202020204" pitchFamily="34" charset="0"/>
              </a:rPr>
              <a:t> max for GSM,200 </a:t>
            </a:r>
            <a:r>
              <a:rPr lang="en-IN" sz="10800" dirty="0" err="1">
                <a:latin typeface="Arial" panose="020B0604020202020204" pitchFamily="34" charset="0"/>
                <a:cs typeface="Arial" panose="020B0604020202020204" pitchFamily="34" charset="0"/>
              </a:rPr>
              <a:t>Kms</a:t>
            </a:r>
            <a:r>
              <a:rPr lang="en-IN" sz="10800" dirty="0">
                <a:latin typeface="Arial" panose="020B0604020202020204" pitchFamily="34" charset="0"/>
                <a:cs typeface="Arial" panose="020B0604020202020204" pitchFamily="34" charset="0"/>
              </a:rPr>
              <a:t> for HSPA</a:t>
            </a:r>
          </a:p>
          <a:p>
            <a:pPr lvl="1"/>
            <a:r>
              <a:rPr lang="en-IN" sz="10800" dirty="0">
                <a:latin typeface="Arial" panose="020B0604020202020204" pitchFamily="34" charset="0"/>
                <a:cs typeface="Arial" panose="020B0604020202020204" pitchFamily="34" charset="0"/>
              </a:rPr>
              <a:t>Data rates (typical download)– 35 to 170 kbps (GPRS),120 to 384 kbps (EDGE),384 kbps to 2 </a:t>
            </a:r>
            <a:r>
              <a:rPr lang="en-IN" sz="10800" dirty="0" err="1">
                <a:latin typeface="Arial" panose="020B0604020202020204" pitchFamily="34" charset="0"/>
                <a:cs typeface="Arial" panose="020B0604020202020204" pitchFamily="34" charset="0"/>
              </a:rPr>
              <a:t>Mbps</a:t>
            </a:r>
            <a:r>
              <a:rPr lang="en-IN" sz="10800" dirty="0">
                <a:latin typeface="Arial" panose="020B0604020202020204" pitchFamily="34" charset="0"/>
                <a:cs typeface="Arial" panose="020B0604020202020204" pitchFamily="34" charset="0"/>
              </a:rPr>
              <a:t> (UMTS),600 kbps to 10 </a:t>
            </a:r>
            <a:r>
              <a:rPr lang="en-IN" sz="10800" dirty="0" err="1">
                <a:latin typeface="Arial" panose="020B0604020202020204" pitchFamily="34" charset="0"/>
                <a:cs typeface="Arial" panose="020B0604020202020204" pitchFamily="34" charset="0"/>
              </a:rPr>
              <a:t>Mbps</a:t>
            </a:r>
            <a:r>
              <a:rPr lang="en-IN" sz="10800" dirty="0">
                <a:latin typeface="Arial" panose="020B0604020202020204" pitchFamily="34" charset="0"/>
                <a:cs typeface="Arial" panose="020B0604020202020204" pitchFamily="34" charset="0"/>
              </a:rPr>
              <a:t> ( HSPA), 3 to 10 </a:t>
            </a:r>
            <a:r>
              <a:rPr lang="en-IN" sz="10800" dirty="0" err="1">
                <a:latin typeface="Arial" panose="020B0604020202020204" pitchFamily="34" charset="0"/>
                <a:cs typeface="Arial" panose="020B0604020202020204" pitchFamily="34" charset="0"/>
              </a:rPr>
              <a:t>Mbs</a:t>
            </a:r>
            <a:r>
              <a:rPr lang="en-IN" sz="10800" dirty="0">
                <a:latin typeface="Arial" panose="020B0604020202020204" pitchFamily="34" charset="0"/>
                <a:cs typeface="Arial" panose="020B0604020202020204" pitchFamily="34" charset="0"/>
              </a:rPr>
              <a:t> (LTE)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32</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225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6LoWPAN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6LoWPAN</a:t>
            </a:r>
          </a:p>
          <a:p>
            <a:pPr lvl="1"/>
            <a:r>
              <a:rPr lang="en-IN" sz="10800" dirty="0">
                <a:latin typeface="Arial" panose="020B0604020202020204" pitchFamily="34" charset="0"/>
                <a:cs typeface="Arial" panose="020B0604020202020204" pitchFamily="34" charset="0"/>
              </a:rPr>
              <a:t>IPv6 over low power Wireless Personal Area Network. Works with Mesh architecture</a:t>
            </a:r>
          </a:p>
          <a:p>
            <a:pPr lvl="1"/>
            <a:r>
              <a:rPr lang="en-IN" sz="10800" dirty="0">
                <a:latin typeface="Arial" panose="020B0604020202020204" pitchFamily="34" charset="0"/>
                <a:cs typeface="Arial" panose="020B0604020202020204" pitchFamily="34" charset="0"/>
              </a:rPr>
              <a:t>A simple low cost wireless network of devices that have limited power and relaxed throughput requirements</a:t>
            </a:r>
          </a:p>
          <a:p>
            <a:pPr lvl="1"/>
            <a:r>
              <a:rPr lang="en-IN" sz="10800" dirty="0">
                <a:latin typeface="Arial" panose="020B0604020202020204" pitchFamily="34" charset="0"/>
                <a:cs typeface="Arial" panose="020B0604020202020204" pitchFamily="34" charset="0"/>
              </a:rPr>
              <a:t>Has the capability to connect to internet</a:t>
            </a:r>
          </a:p>
          <a:p>
            <a:pPr lvl="1"/>
            <a:r>
              <a:rPr lang="en-IN" sz="10800" dirty="0">
                <a:latin typeface="Arial" panose="020B0604020202020204" pitchFamily="34" charset="0"/>
                <a:cs typeface="Arial" panose="020B0604020202020204" pitchFamily="34" charset="0"/>
              </a:rPr>
              <a:t>Confirms to 802.15.4-2003</a:t>
            </a:r>
          </a:p>
          <a:p>
            <a:pPr lvl="1"/>
            <a:r>
              <a:rPr lang="en-IN" sz="10800" dirty="0">
                <a:latin typeface="Arial" panose="020B0604020202020204" pitchFamily="34" charset="0"/>
                <a:cs typeface="Arial" panose="020B0604020202020204" pitchFamily="34" charset="0"/>
              </a:rPr>
              <a:t>It is an adaption layer for IPv6 over IEEE802.15.4 links</a:t>
            </a:r>
          </a:p>
          <a:p>
            <a:pPr lvl="1"/>
            <a:endParaRPr lang="en-IN" sz="10800"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33</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678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6LoWPAN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457200" lvl="1"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D91F5E7-C05F-42EE-807B-65BE067D3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686" y="1838324"/>
            <a:ext cx="9200564" cy="3999767"/>
          </a:xfrm>
          <a:prstGeom prst="rect">
            <a:avLst/>
          </a:prstGeom>
        </p:spPr>
      </p:pic>
    </p:spTree>
    <p:extLst>
      <p:ext uri="{BB962C8B-B14F-4D97-AF65-F5344CB8AC3E}">
        <p14:creationId xmlns:p14="http://schemas.microsoft.com/office/powerpoint/2010/main" val="4101734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6LoWPAN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77500" lnSpcReduction="20000"/>
          </a:bodyPr>
          <a:lstStyle/>
          <a:p>
            <a:r>
              <a:rPr lang="en-IN" b="1" dirty="0"/>
              <a:t>Nodes</a:t>
            </a:r>
          </a:p>
          <a:p>
            <a:r>
              <a:rPr lang="en-IN" b="1" dirty="0"/>
              <a:t>(Self-healing mesh, routers and hosts)</a:t>
            </a:r>
            <a:endParaRPr lang="en-IN" dirty="0"/>
          </a:p>
          <a:p>
            <a:r>
              <a:rPr lang="en-IN" dirty="0"/>
              <a:t>From light bulbs to smoke detectors, each node carries an IPv6 address. Nodes typically require small amounts of memory and processing power, and can be implemented using a wireless microcontroller (MCU).  </a:t>
            </a:r>
          </a:p>
          <a:p>
            <a:r>
              <a:rPr lang="en-IN" b="1" dirty="0"/>
              <a:t>EDGE router</a:t>
            </a:r>
          </a:p>
          <a:p>
            <a:r>
              <a:rPr lang="en-IN" b="1" dirty="0"/>
              <a:t>(Simple IP router, no-application-layer gateway)</a:t>
            </a:r>
            <a:endParaRPr lang="en-IN" dirty="0"/>
          </a:p>
          <a:p>
            <a:r>
              <a:rPr lang="en-IN" dirty="0"/>
              <a:t>The compressed IPv6 header needs an intermediary device to provide a conversion between 6LoWPAN and standard IP header. An EDGE router can be seen as this simplified “gateway”. This can be a standalone or an add-on system. </a:t>
            </a:r>
          </a:p>
          <a:p>
            <a:r>
              <a:rPr lang="en-IN" b="1" dirty="0"/>
              <a:t>Internet</a:t>
            </a:r>
          </a:p>
          <a:p>
            <a:r>
              <a:rPr lang="en-IN" dirty="0"/>
              <a:t>Connect to any cloud. TI is partnering with many cloud service providers to provide a simple and direct way to get you to the cloud.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109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6LoWPAN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457200" lvl="1" indent="0">
              <a:buNone/>
            </a:pPr>
            <a:endParaRPr lang="en-IN" sz="10800"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2F9C5C-97C8-4EB5-B952-D751B88EB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520" y="2266788"/>
            <a:ext cx="10063040" cy="3927130"/>
          </a:xfrm>
          <a:prstGeom prst="rect">
            <a:avLst/>
          </a:prstGeom>
        </p:spPr>
      </p:pic>
    </p:spTree>
    <p:extLst>
      <p:ext uri="{BB962C8B-B14F-4D97-AF65-F5344CB8AC3E}">
        <p14:creationId xmlns:p14="http://schemas.microsoft.com/office/powerpoint/2010/main" val="867759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Sigfox</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32500" lnSpcReduction="20000"/>
          </a:bodyPr>
          <a:lstStyle/>
          <a:p>
            <a:r>
              <a:rPr lang="en-IN" sz="11200" dirty="0" err="1">
                <a:latin typeface="Arial" panose="020B0604020202020204" pitchFamily="34" charset="0"/>
                <a:cs typeface="Arial" panose="020B0604020202020204" pitchFamily="34" charset="0"/>
              </a:rPr>
              <a:t>Sigfox</a:t>
            </a:r>
            <a:endParaRPr lang="en-IN" sz="11200" dirty="0">
              <a:latin typeface="Arial" panose="020B0604020202020204" pitchFamily="34" charset="0"/>
              <a:cs typeface="Arial" panose="020B0604020202020204" pitchFamily="34" charset="0"/>
            </a:endParaRPr>
          </a:p>
          <a:p>
            <a:pPr lvl="1"/>
            <a:r>
              <a:rPr lang="en-IN" sz="10800" dirty="0">
                <a:latin typeface="Arial" panose="020B0604020202020204" pitchFamily="34" charset="0"/>
                <a:cs typeface="Arial" panose="020B0604020202020204" pitchFamily="34" charset="0"/>
              </a:rPr>
              <a:t>Range comes between </a:t>
            </a:r>
            <a:r>
              <a:rPr lang="en-IN" sz="10800" dirty="0" err="1">
                <a:latin typeface="Arial" panose="020B0604020202020204" pitchFamily="34" charset="0"/>
                <a:cs typeface="Arial" panose="020B0604020202020204" pitchFamily="34" charset="0"/>
              </a:rPr>
              <a:t>WiFi</a:t>
            </a:r>
            <a:r>
              <a:rPr lang="en-IN" sz="10800" dirty="0">
                <a:latin typeface="Arial" panose="020B0604020202020204" pitchFamily="34" charset="0"/>
                <a:cs typeface="Arial" panose="020B0604020202020204" pitchFamily="34" charset="0"/>
              </a:rPr>
              <a:t> and Cellular</a:t>
            </a:r>
          </a:p>
          <a:p>
            <a:pPr lvl="1"/>
            <a:r>
              <a:rPr lang="en-IN" sz="10800" dirty="0">
                <a:latin typeface="Arial" panose="020B0604020202020204" pitchFamily="34" charset="0"/>
                <a:cs typeface="Arial" panose="020B0604020202020204" pitchFamily="34" charset="0"/>
              </a:rPr>
              <a:t>Uses ISM bands which is free and no license is required </a:t>
            </a:r>
          </a:p>
          <a:p>
            <a:pPr lvl="1"/>
            <a:r>
              <a:rPr lang="en-IN" sz="10800" dirty="0">
                <a:latin typeface="Arial" panose="020B0604020202020204" pitchFamily="34" charset="0"/>
                <a:cs typeface="Arial" panose="020B0604020202020204" pitchFamily="34" charset="0"/>
              </a:rPr>
              <a:t>Ideal for devices having low level of data transfer and communication should be less expensive</a:t>
            </a:r>
          </a:p>
          <a:p>
            <a:pPr lvl="1"/>
            <a:r>
              <a:rPr lang="en-IN" sz="10800" dirty="0">
                <a:latin typeface="Arial" panose="020B0604020202020204" pitchFamily="34" charset="0"/>
                <a:cs typeface="Arial" panose="020B0604020202020204" pitchFamily="34" charset="0"/>
              </a:rPr>
              <a:t>Frequency – 900 MHz</a:t>
            </a:r>
          </a:p>
          <a:p>
            <a:pPr lvl="1"/>
            <a:r>
              <a:rPr lang="en-IN" sz="10800" dirty="0">
                <a:latin typeface="Arial" panose="020B0604020202020204" pitchFamily="34" charset="0"/>
                <a:cs typeface="Arial" panose="020B0604020202020204" pitchFamily="34" charset="0"/>
              </a:rPr>
              <a:t>Range – 30 to 50 </a:t>
            </a:r>
            <a:r>
              <a:rPr lang="en-IN" sz="10800" dirty="0" err="1">
                <a:latin typeface="Arial" panose="020B0604020202020204" pitchFamily="34" charset="0"/>
                <a:cs typeface="Arial" panose="020B0604020202020204" pitchFamily="34" charset="0"/>
              </a:rPr>
              <a:t>kms</a:t>
            </a:r>
            <a:r>
              <a:rPr lang="en-IN" sz="10800" dirty="0">
                <a:latin typeface="Arial" panose="020B0604020202020204" pitchFamily="34" charset="0"/>
                <a:cs typeface="Arial" panose="020B0604020202020204" pitchFamily="34" charset="0"/>
              </a:rPr>
              <a:t> Rural, 3 to 10 </a:t>
            </a:r>
            <a:r>
              <a:rPr lang="en-IN" sz="10800" dirty="0" err="1">
                <a:latin typeface="Arial" panose="020B0604020202020204" pitchFamily="34" charset="0"/>
                <a:cs typeface="Arial" panose="020B0604020202020204" pitchFamily="34" charset="0"/>
              </a:rPr>
              <a:t>kms</a:t>
            </a:r>
            <a:r>
              <a:rPr lang="en-IN" sz="10800" dirty="0">
                <a:latin typeface="Arial" panose="020B0604020202020204" pitchFamily="34" charset="0"/>
                <a:cs typeface="Arial" panose="020B0604020202020204" pitchFamily="34" charset="0"/>
              </a:rPr>
              <a:t> Urban</a:t>
            </a:r>
          </a:p>
          <a:p>
            <a:pPr lvl="1"/>
            <a:r>
              <a:rPr lang="en-IN" sz="10800" dirty="0">
                <a:latin typeface="Arial" panose="020B0604020202020204" pitchFamily="34" charset="0"/>
                <a:cs typeface="Arial" panose="020B0604020202020204" pitchFamily="34" charset="0"/>
              </a:rPr>
              <a:t>Data Range – 10 to 1000 bps</a:t>
            </a:r>
          </a:p>
          <a:p>
            <a:pPr lvl="1"/>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171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LoRaWAN</a:t>
            </a:r>
            <a:r>
              <a:rPr lang="en-IN" dirty="0">
                <a:latin typeface="Arial" panose="020B0604020202020204" pitchFamily="34" charset="0"/>
                <a:cs typeface="Arial" panose="020B0604020202020204" pitchFamily="34" charset="0"/>
              </a:rPr>
              <a:t> (Long Range Wide Area Network)</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err="1">
                <a:latin typeface="Arial" panose="020B0604020202020204" pitchFamily="34" charset="0"/>
                <a:cs typeface="Arial" panose="020B0604020202020204" pitchFamily="34" charset="0"/>
              </a:rPr>
              <a:t>LoRaWAN</a:t>
            </a:r>
            <a:r>
              <a:rPr lang="en-IN" sz="11200" dirty="0">
                <a:latin typeface="Arial" panose="020B0604020202020204" pitchFamily="34" charset="0"/>
                <a:cs typeface="Arial" panose="020B0604020202020204" pitchFamily="34" charset="0"/>
              </a:rPr>
              <a:t> targets wide-area network (WAN) applications and is designed to provide low-power WANs with features specially needed to support low-cost mobile secure bi-directional communication in IOT,M2M and smart city and industrial applications</a:t>
            </a:r>
          </a:p>
          <a:p>
            <a:r>
              <a:rPr lang="en-IN" sz="11200" dirty="0">
                <a:latin typeface="Arial" panose="020B0604020202020204" pitchFamily="34" charset="0"/>
                <a:cs typeface="Arial" panose="020B0604020202020204" pitchFamily="34" charset="0"/>
              </a:rPr>
              <a:t>Optimized for low-power consumption and supporting large networks with millions and millions of </a:t>
            </a:r>
            <a:r>
              <a:rPr lang="en-IN" sz="11200" dirty="0" err="1">
                <a:latin typeface="Arial" panose="020B0604020202020204" pitchFamily="34" charset="0"/>
                <a:cs typeface="Arial" panose="020B0604020202020204" pitchFamily="34" charset="0"/>
              </a:rPr>
              <a:t>devices,data</a:t>
            </a:r>
            <a:r>
              <a:rPr lang="en-IN" sz="11200" dirty="0">
                <a:latin typeface="Arial" panose="020B0604020202020204" pitchFamily="34" charset="0"/>
                <a:cs typeface="Arial" panose="020B0604020202020204" pitchFamily="34" charset="0"/>
              </a:rPr>
              <a:t> rates rages from 0.3 kbps to 50 kbps.</a:t>
            </a:r>
          </a:p>
          <a:p>
            <a:pPr>
              <a:buFont typeface="Wingdings" panose="05000000000000000000" pitchFamily="2" charset="2"/>
              <a:buChar char="Ø"/>
            </a:pPr>
            <a:r>
              <a:rPr lang="en-IN" sz="11200" dirty="0" err="1">
                <a:latin typeface="Arial" panose="020B0604020202020204" pitchFamily="34" charset="0"/>
                <a:cs typeface="Arial" panose="020B0604020202020204" pitchFamily="34" charset="0"/>
              </a:rPr>
              <a:t>Standard:LoRaWAN</a:t>
            </a:r>
            <a:endParaRPr lang="en-IN" sz="11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1200" dirty="0">
                <a:latin typeface="Arial" panose="020B0604020202020204" pitchFamily="34" charset="0"/>
                <a:cs typeface="Arial" panose="020B0604020202020204" pitchFamily="34" charset="0"/>
              </a:rPr>
              <a:t>Frequency :Various</a:t>
            </a:r>
          </a:p>
          <a:p>
            <a:pPr>
              <a:buFont typeface="Wingdings" panose="05000000000000000000" pitchFamily="2" charset="2"/>
              <a:buChar char="Ø"/>
            </a:pPr>
            <a:r>
              <a:rPr lang="en-IN" sz="11200" dirty="0">
                <a:latin typeface="Arial" panose="020B0604020202020204" pitchFamily="34" charset="0"/>
                <a:cs typeface="Arial" panose="020B0604020202020204" pitchFamily="34" charset="0"/>
              </a:rPr>
              <a:t>Range: 2-5 km (urban environment), 15 km(suburban environment)</a:t>
            </a:r>
          </a:p>
          <a:p>
            <a:pPr>
              <a:buFont typeface="Wingdings" panose="05000000000000000000" pitchFamily="2" charset="2"/>
              <a:buChar char="Ø"/>
            </a:pPr>
            <a:r>
              <a:rPr lang="en-IN" sz="11200" dirty="0">
                <a:latin typeface="Arial" panose="020B0604020202020204" pitchFamily="34" charset="0"/>
                <a:cs typeface="Arial" panose="020B0604020202020204" pitchFamily="34" charset="0"/>
              </a:rPr>
              <a:t>Data Rates:0.-50 </a:t>
            </a:r>
            <a:r>
              <a:rPr lang="en-IN" sz="11200" dirty="0" err="1">
                <a:latin typeface="Arial" panose="020B0604020202020204" pitchFamily="34" charset="0"/>
                <a:cs typeface="Arial" panose="020B0604020202020204" pitchFamily="34" charset="0"/>
              </a:rPr>
              <a:t>kpbs</a:t>
            </a:r>
            <a:endParaRPr lang="en-IN" sz="11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1200" dirty="0">
                <a:latin typeface="Arial" panose="020B0604020202020204" pitchFamily="34" charset="0"/>
                <a:cs typeface="Arial" panose="020B0604020202020204" pitchFamily="34" charset="0"/>
              </a:rPr>
              <a:t>https://www.techtarget.com/searchnetworking/answer/What-is-the-difference-between-LoRa-and-LoRaWAN</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032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Range vs Data rate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E19C11A-D87D-4E92-A9F8-3874860DB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024" y="1762124"/>
            <a:ext cx="9720775" cy="4584325"/>
          </a:xfrm>
          <a:prstGeom prst="rect">
            <a:avLst/>
          </a:prstGeom>
        </p:spPr>
      </p:pic>
    </p:spTree>
    <p:extLst>
      <p:ext uri="{BB962C8B-B14F-4D97-AF65-F5344CB8AC3E}">
        <p14:creationId xmlns:p14="http://schemas.microsoft.com/office/powerpoint/2010/main" val="39211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IoT Protocols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85000" lnSpcReduction="20000"/>
          </a:bodyPr>
          <a:lstStyle/>
          <a:p>
            <a:r>
              <a:rPr lang="en-IN" dirty="0"/>
              <a:t>What is a protocol ?</a:t>
            </a:r>
          </a:p>
          <a:p>
            <a:r>
              <a:rPr lang="en-IN" dirty="0"/>
              <a:t>Special set of rules that end points in a telecommunication connection use when they communicate. Protocols specify interaction between the communicating entities.</a:t>
            </a:r>
          </a:p>
          <a:p>
            <a:endParaRPr lang="en-IN" sz="112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C5DBE1D1-B02E-4ABC-8E00-373D294888A7}"/>
              </a:ext>
            </a:extLst>
          </p:cNvPr>
          <p:cNvGraphicFramePr>
            <a:graphicFrameLocks noGrp="1"/>
          </p:cNvGraphicFramePr>
          <p:nvPr>
            <p:extLst>
              <p:ext uri="{D42A27DB-BD31-4B8C-83A1-F6EECF244321}">
                <p14:modId xmlns:p14="http://schemas.microsoft.com/office/powerpoint/2010/main" val="276663161"/>
              </p:ext>
            </p:extLst>
          </p:nvPr>
        </p:nvGraphicFramePr>
        <p:xfrm>
          <a:off x="1138135" y="2922706"/>
          <a:ext cx="10191944" cy="3402290"/>
        </p:xfrm>
        <a:graphic>
          <a:graphicData uri="http://schemas.openxmlformats.org/drawingml/2006/table">
            <a:tbl>
              <a:tblPr firstRow="1" firstCol="1" bandRow="1">
                <a:tableStyleId>{5C22544A-7EE6-4342-B048-85BDC9FD1C3A}</a:tableStyleId>
              </a:tblPr>
              <a:tblGrid>
                <a:gridCol w="3396938">
                  <a:extLst>
                    <a:ext uri="{9D8B030D-6E8A-4147-A177-3AD203B41FA5}">
                      <a16:colId xmlns:a16="http://schemas.microsoft.com/office/drawing/2014/main" val="1013957747"/>
                    </a:ext>
                  </a:extLst>
                </a:gridCol>
                <a:gridCol w="3396938">
                  <a:extLst>
                    <a:ext uri="{9D8B030D-6E8A-4147-A177-3AD203B41FA5}">
                      <a16:colId xmlns:a16="http://schemas.microsoft.com/office/drawing/2014/main" val="1921445485"/>
                    </a:ext>
                  </a:extLst>
                </a:gridCol>
                <a:gridCol w="3398068">
                  <a:extLst>
                    <a:ext uri="{9D8B030D-6E8A-4147-A177-3AD203B41FA5}">
                      <a16:colId xmlns:a16="http://schemas.microsoft.com/office/drawing/2014/main" val="3054225919"/>
                    </a:ext>
                  </a:extLst>
                </a:gridCol>
              </a:tblGrid>
              <a:tr h="261714">
                <a:tc>
                  <a:txBody>
                    <a:bodyPr/>
                    <a:lstStyle/>
                    <a:p>
                      <a:pPr>
                        <a:spcAft>
                          <a:spcPts val="0"/>
                        </a:spcAft>
                      </a:pPr>
                      <a:r>
                        <a:rPr lang="en-IN" sz="1400">
                          <a:effectLst/>
                        </a:rPr>
                        <a:t>Protocol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Technology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Standard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2302379"/>
                  </a:ext>
                </a:extLst>
              </a:tr>
              <a:tr h="1046859">
                <a:tc>
                  <a:txBody>
                    <a:bodyPr/>
                    <a:lstStyle/>
                    <a:p>
                      <a:pPr>
                        <a:spcAft>
                          <a:spcPts val="0"/>
                        </a:spcAft>
                      </a:pPr>
                      <a:r>
                        <a:rPr lang="en-IN" sz="1400">
                          <a:effectLst/>
                        </a:rPr>
                        <a:t>A network protocol defines rules and conventions for communication between network devices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Activity of designing and constructing and maintaining communication system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A standard is a document that specifies something that has the overwhelming support and agreement of the standards making body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0881944"/>
                  </a:ext>
                </a:extLst>
              </a:tr>
              <a:tr h="261714">
                <a:tc>
                  <a:txBody>
                    <a:bodyPr/>
                    <a:lstStyle/>
                    <a:p>
                      <a:pPr>
                        <a:spcAft>
                          <a:spcPts val="0"/>
                        </a:spcAft>
                      </a:pPr>
                      <a:r>
                        <a:rPr lang="en-IN" sz="1400">
                          <a:effectLst/>
                        </a:rPr>
                        <a:t>Examples Protocols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Examples of Technology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Examples of standard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0661632"/>
                  </a:ext>
                </a:extLst>
              </a:tr>
              <a:tr h="1832003">
                <a:tc>
                  <a:txBody>
                    <a:bodyPr/>
                    <a:lstStyle/>
                    <a:p>
                      <a:pPr marL="342900" lvl="0" indent="-342900">
                        <a:spcAft>
                          <a:spcPts val="0"/>
                        </a:spcAft>
                        <a:buFont typeface="Wingdings" panose="05000000000000000000" pitchFamily="2" charset="2"/>
                        <a:buChar char=""/>
                      </a:pPr>
                      <a:r>
                        <a:rPr lang="en-IN" sz="1400" dirty="0">
                          <a:effectLst/>
                        </a:rPr>
                        <a:t>IP</a:t>
                      </a:r>
                    </a:p>
                    <a:p>
                      <a:pPr marL="342900" lvl="0" indent="-342900">
                        <a:spcAft>
                          <a:spcPts val="0"/>
                        </a:spcAft>
                        <a:buFont typeface="Wingdings" panose="05000000000000000000" pitchFamily="2" charset="2"/>
                        <a:buChar char=""/>
                      </a:pPr>
                      <a:r>
                        <a:rPr lang="en-IN" sz="1400" dirty="0">
                          <a:effectLst/>
                        </a:rPr>
                        <a:t>TCP</a:t>
                      </a:r>
                    </a:p>
                    <a:p>
                      <a:pPr marL="342900" lvl="0" indent="-342900">
                        <a:spcAft>
                          <a:spcPts val="0"/>
                        </a:spcAft>
                        <a:buFont typeface="Wingdings" panose="05000000000000000000" pitchFamily="2" charset="2"/>
                        <a:buChar char=""/>
                      </a:pPr>
                      <a:r>
                        <a:rPr lang="en-IN" sz="1400" dirty="0">
                          <a:effectLst/>
                        </a:rPr>
                        <a:t>UDP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sz="1400" dirty="0">
                          <a:effectLst/>
                        </a:rPr>
                        <a:t>FTP</a:t>
                      </a:r>
                    </a:p>
                    <a:p>
                      <a:pPr marL="342900" lvl="0" indent="-342900">
                        <a:spcAft>
                          <a:spcPts val="0"/>
                        </a:spcAft>
                        <a:buFont typeface="Wingdings" panose="05000000000000000000" pitchFamily="2" charset="2"/>
                        <a:buChar char=""/>
                      </a:pPr>
                      <a:r>
                        <a:rPr lang="en-IN" sz="1400" dirty="0">
                          <a:effectLst/>
                        </a:rPr>
                        <a:t>HTTP</a:t>
                      </a:r>
                    </a:p>
                    <a:p>
                      <a:pPr marL="342900" lvl="0" indent="-342900">
                        <a:spcAft>
                          <a:spcPts val="0"/>
                        </a:spcAft>
                        <a:buFont typeface="Wingdings" panose="05000000000000000000" pitchFamily="2" charset="2"/>
                        <a:buChar char=""/>
                      </a:pPr>
                      <a:r>
                        <a:rPr lang="en-IN" sz="1400" dirty="0">
                          <a:effectLst/>
                        </a:rPr>
                        <a:t>MQTT</a:t>
                      </a:r>
                    </a:p>
                    <a:p>
                      <a:pPr marL="342900" lvl="0" indent="-342900">
                        <a:spcAft>
                          <a:spcPts val="0"/>
                        </a:spcAft>
                        <a:buFont typeface="Wingdings" panose="05000000000000000000" pitchFamily="2" charset="2"/>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COAP</a:t>
                      </a:r>
                    </a:p>
                  </a:txBody>
                  <a:tcPr marL="68580" marR="68580" marT="0" marB="0"/>
                </a:tc>
                <a:tc>
                  <a:txBody>
                    <a:bodyPr/>
                    <a:lstStyle/>
                    <a:p>
                      <a:pPr marL="342900" lvl="0" indent="-342900">
                        <a:spcAft>
                          <a:spcPts val="0"/>
                        </a:spcAft>
                        <a:buFont typeface="Wingdings" panose="05000000000000000000" pitchFamily="2" charset="2"/>
                        <a:buChar char=""/>
                      </a:pPr>
                      <a:r>
                        <a:rPr lang="en-IN" sz="1400">
                          <a:effectLst/>
                        </a:rPr>
                        <a:t>Wi-Fi</a:t>
                      </a:r>
                    </a:p>
                    <a:p>
                      <a:pPr marL="342900" lvl="0" indent="-342900">
                        <a:spcAft>
                          <a:spcPts val="0"/>
                        </a:spcAft>
                        <a:buFont typeface="Wingdings" panose="05000000000000000000" pitchFamily="2" charset="2"/>
                        <a:buChar char=""/>
                      </a:pPr>
                      <a:r>
                        <a:rPr lang="en-IN" sz="1400">
                          <a:effectLst/>
                        </a:rPr>
                        <a:t>Bluetooth</a:t>
                      </a:r>
                    </a:p>
                    <a:p>
                      <a:pPr marL="342900" lvl="0" indent="-342900">
                        <a:spcAft>
                          <a:spcPts val="0"/>
                        </a:spcAft>
                        <a:buFont typeface="Wingdings" panose="05000000000000000000" pitchFamily="2" charset="2"/>
                        <a:buChar char=""/>
                      </a:pPr>
                      <a:r>
                        <a:rPr lang="en-IN" sz="1400">
                          <a:effectLst/>
                        </a:rPr>
                        <a:t>ZigBee</a:t>
                      </a:r>
                    </a:p>
                    <a:p>
                      <a:pPr marL="342900" lvl="0" indent="-342900">
                        <a:spcAft>
                          <a:spcPts val="0"/>
                        </a:spcAft>
                        <a:buFont typeface="Wingdings" panose="05000000000000000000" pitchFamily="2" charset="2"/>
                        <a:buChar char=""/>
                      </a:pPr>
                      <a:r>
                        <a:rPr lang="en-IN" sz="1400">
                          <a:effectLst/>
                        </a:rPr>
                        <a:t>NFC</a:t>
                      </a:r>
                    </a:p>
                    <a:p>
                      <a:pPr marL="342900" lvl="0" indent="-342900">
                        <a:spcAft>
                          <a:spcPts val="0"/>
                        </a:spcAft>
                        <a:buFont typeface="Wingdings" panose="05000000000000000000" pitchFamily="2" charset="2"/>
                        <a:buChar char=""/>
                      </a:pPr>
                      <a:r>
                        <a:rPr lang="en-IN" sz="1400">
                          <a:effectLst/>
                        </a:rPr>
                        <a:t>WiMax</a:t>
                      </a:r>
                    </a:p>
                    <a:p>
                      <a:pPr marL="342900" lvl="0" indent="-342900">
                        <a:spcAft>
                          <a:spcPts val="0"/>
                        </a:spcAft>
                        <a:buFont typeface="Wingdings" panose="05000000000000000000" pitchFamily="2" charset="2"/>
                        <a:buChar char=""/>
                      </a:pPr>
                      <a:r>
                        <a:rPr lang="en-IN" sz="1400">
                          <a:effectLst/>
                        </a:rPr>
                        <a:t>GSM</a:t>
                      </a:r>
                    </a:p>
                    <a:p>
                      <a:pPr marL="342900" lvl="0" indent="-342900">
                        <a:spcAft>
                          <a:spcPts val="0"/>
                        </a:spcAft>
                        <a:buFont typeface="Wingdings" panose="05000000000000000000" pitchFamily="2" charset="2"/>
                        <a:buChar char=""/>
                      </a:pPr>
                      <a:r>
                        <a:rPr lang="en-IN" sz="1400">
                          <a:effectLst/>
                        </a:rPr>
                        <a:t>CDMA</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IEEE 802.11 a/b/g (</a:t>
                      </a:r>
                      <a:r>
                        <a:rPr lang="en-IN" sz="1400" dirty="0" err="1">
                          <a:effectLst/>
                        </a:rPr>
                        <a:t>WiFi,Bluetooth</a:t>
                      </a:r>
                      <a:r>
                        <a:rPr lang="en-IN" sz="1400" dirty="0">
                          <a:effectLst/>
                        </a:rPr>
                        <a:t>)</a:t>
                      </a:r>
                    </a:p>
                    <a:p>
                      <a:pPr>
                        <a:spcAft>
                          <a:spcPts val="0"/>
                        </a:spcAft>
                      </a:pPr>
                      <a:r>
                        <a:rPr lang="en-IN" sz="1400" dirty="0">
                          <a:effectLst/>
                        </a:rPr>
                        <a:t>802.15 (</a:t>
                      </a:r>
                      <a:r>
                        <a:rPr lang="en-IN" sz="1400" dirty="0" err="1">
                          <a:effectLst/>
                        </a:rPr>
                        <a:t>ZigBee,NFC,GSM</a:t>
                      </a:r>
                      <a:r>
                        <a:rPr lang="en-IN" sz="1400" dirty="0">
                          <a:effectLst/>
                        </a:rPr>
                        <a:t>)</a:t>
                      </a:r>
                    </a:p>
                    <a:p>
                      <a:pPr>
                        <a:spcAft>
                          <a:spcPts val="0"/>
                        </a:spcAft>
                      </a:pPr>
                      <a:r>
                        <a:rPr lang="en-IN" sz="1400" dirty="0">
                          <a:effectLst/>
                        </a:rPr>
                        <a:t>802.16</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1682275"/>
                  </a:ext>
                </a:extLst>
              </a:tr>
            </a:tbl>
          </a:graphicData>
        </a:graphic>
      </p:graphicFrame>
    </p:spTree>
    <p:extLst>
      <p:ext uri="{BB962C8B-B14F-4D97-AF65-F5344CB8AC3E}">
        <p14:creationId xmlns:p14="http://schemas.microsoft.com/office/powerpoint/2010/main" val="1085996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IOT - Protocols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13E9E34-969C-4E77-A74B-B32FD7AD0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1703704"/>
            <a:ext cx="10500360" cy="4331335"/>
          </a:xfrm>
          <a:prstGeom prst="rect">
            <a:avLst/>
          </a:prstGeom>
        </p:spPr>
      </p:pic>
    </p:spTree>
    <p:extLst>
      <p:ext uri="{BB962C8B-B14F-4D97-AF65-F5344CB8AC3E}">
        <p14:creationId xmlns:p14="http://schemas.microsoft.com/office/powerpoint/2010/main" val="2516213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Restful HTTP</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41</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1041730-80FC-4DD5-9143-E9DA41875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57" y="2600325"/>
            <a:ext cx="10289070" cy="2941024"/>
          </a:xfrm>
          <a:prstGeom prst="rect">
            <a:avLst/>
          </a:prstGeom>
        </p:spPr>
      </p:pic>
    </p:spTree>
    <p:extLst>
      <p:ext uri="{BB962C8B-B14F-4D97-AF65-F5344CB8AC3E}">
        <p14:creationId xmlns:p14="http://schemas.microsoft.com/office/powerpoint/2010/main" val="3876965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Restful HTTP</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42</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C002347-8465-43BF-B502-476D91866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683" y="1892492"/>
            <a:ext cx="10044908" cy="4085616"/>
          </a:xfrm>
          <a:prstGeom prst="rect">
            <a:avLst/>
          </a:prstGeom>
        </p:spPr>
      </p:pic>
    </p:spTree>
    <p:extLst>
      <p:ext uri="{BB962C8B-B14F-4D97-AF65-F5344CB8AC3E}">
        <p14:creationId xmlns:p14="http://schemas.microsoft.com/office/powerpoint/2010/main" val="2567684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Restful HTTP – Hands-on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70000" lnSpcReduction="20000"/>
          </a:bodyPr>
          <a:lstStyle/>
          <a:p>
            <a:pPr marL="0" indent="0">
              <a:buNone/>
            </a:pPr>
            <a:endParaRPr lang="en-IN" dirty="0">
              <a:latin typeface="Arial" panose="020B0604020202020204" pitchFamily="34" charset="0"/>
              <a:cs typeface="Arial" panose="020B0604020202020204" pitchFamily="34" charset="0"/>
              <a:hlinkClick r:id="rId2"/>
            </a:endParaRPr>
          </a:p>
          <a:p>
            <a:pPr marL="0" indent="0">
              <a:buNone/>
            </a:pPr>
            <a:r>
              <a:rPr lang="en-IN" dirty="0">
                <a:latin typeface="Arial" panose="020B0604020202020204" pitchFamily="34" charset="0"/>
                <a:cs typeface="Arial" panose="020B0604020202020204" pitchFamily="34" charset="0"/>
                <a:hlinkClick r:id="rId2"/>
              </a:rPr>
              <a:t>https://jsonplaceholder.typicode.com/</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Get method</a:t>
            </a:r>
          </a:p>
          <a:p>
            <a:pPr marL="0" indent="0">
              <a:buNone/>
            </a:pPr>
            <a:r>
              <a:rPr lang="en-IN" dirty="0">
                <a:latin typeface="Arial" panose="020B0604020202020204" pitchFamily="34" charset="0"/>
                <a:cs typeface="Arial" panose="020B0604020202020204" pitchFamily="34" charset="0"/>
                <a:hlinkClick r:id="rId3"/>
              </a:rPr>
              <a:t>https://jsonplaceholder.typicode.com/user</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Get method with id</a:t>
            </a:r>
          </a:p>
          <a:p>
            <a:pPr marL="0" indent="0">
              <a:buNone/>
            </a:pPr>
            <a:r>
              <a:rPr lang="en-IN" dirty="0">
                <a:latin typeface="Arial" panose="020B0604020202020204" pitchFamily="34" charset="0"/>
                <a:cs typeface="Arial" panose="020B0604020202020204" pitchFamily="34" charset="0"/>
                <a:hlinkClick r:id="rId3"/>
              </a:rPr>
              <a:t>https://jsonplaceholder.typicode.com/user</a:t>
            </a:r>
            <a:r>
              <a:rPr lang="en-IN" dirty="0">
                <a:latin typeface="Arial" panose="020B0604020202020204" pitchFamily="34" charset="0"/>
                <a:cs typeface="Arial" panose="020B0604020202020204" pitchFamily="34" charset="0"/>
              </a:rPr>
              <a:t>/1</a:t>
            </a: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hlinkClick r:id="rId4"/>
              </a:rPr>
              <a:t>https://openweathermap.org/api</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http://api.openweathermap.org/data/2.5/weather?q=London&amp;APPID=384db1ce93218e20fd384d3016372238</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43</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04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(Message Queue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Telemetry Transport)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t>MQTT stands for MQ Telemetry Transport. It is a publish/subscribe, extremely simple and lightweight messaging protocol, designed for constrained devices and low-bandwidth, high-latency or unreliable networks. The design principles are to minimise network bandwidth and device resource requirements whilst also attempting to ensure reliability and some degree of assurance of delivery. These principles also turn out to make the protocol ideal of the emerging “machine-to-machine” (M2M) or “Internet of Things” world of connected devices, and for mobile applications where bandwidth and battery power are at a premium.</a:t>
            </a:r>
          </a:p>
          <a:p>
            <a:r>
              <a:rPr lang="en-IN" dirty="0">
                <a:latin typeface="Arial" panose="020B0604020202020204" pitchFamily="34" charset="0"/>
                <a:cs typeface="Arial" panose="020B0604020202020204" pitchFamily="34" charset="0"/>
              </a:rPr>
              <a:t>http://mqtt.org/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008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(Message Queue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Telemetry Transport)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Lightweight message queuing and transport protocol</a:t>
            </a:r>
          </a:p>
          <a:p>
            <a:r>
              <a:rPr lang="en-IN" sz="11200" dirty="0">
                <a:latin typeface="Arial" panose="020B0604020202020204" pitchFamily="34" charset="0"/>
                <a:cs typeface="Arial" panose="020B0604020202020204" pitchFamily="34" charset="0"/>
              </a:rPr>
              <a:t>Low overhead (2 bytes header) for low network bandwidth applications</a:t>
            </a:r>
          </a:p>
          <a:p>
            <a:r>
              <a:rPr lang="en-IN" sz="11200" dirty="0">
                <a:latin typeface="Arial" panose="020B0604020202020204" pitchFamily="34" charset="0"/>
                <a:cs typeface="Arial" panose="020B0604020202020204" pitchFamily="34" charset="0"/>
              </a:rPr>
              <a:t>Publish/Subscribe (Pub Sub0 model</a:t>
            </a:r>
          </a:p>
          <a:p>
            <a:r>
              <a:rPr lang="en-IN" sz="11200" dirty="0">
                <a:latin typeface="Arial" panose="020B0604020202020204" pitchFamily="34" charset="0"/>
                <a:cs typeface="Arial" panose="020B0604020202020204" pitchFamily="34" charset="0"/>
              </a:rPr>
              <a:t>Simple protocol, aimed at low power and low footprint implementation (</a:t>
            </a:r>
            <a:r>
              <a:rPr lang="en-IN" sz="11200" dirty="0" err="1">
                <a:latin typeface="Arial" panose="020B0604020202020204" pitchFamily="34" charset="0"/>
                <a:cs typeface="Arial" panose="020B0604020202020204" pitchFamily="34" charset="0"/>
              </a:rPr>
              <a:t>e,g</a:t>
            </a:r>
            <a:r>
              <a:rPr lang="en-IN" sz="11200" dirty="0">
                <a:latin typeface="Arial" panose="020B0604020202020204" pitchFamily="34" charset="0"/>
                <a:cs typeface="Arial" panose="020B0604020202020204" pitchFamily="34" charset="0"/>
              </a:rPr>
              <a:t>. WSN-Wireless Sensor Networks)</a:t>
            </a:r>
          </a:p>
          <a:p>
            <a:r>
              <a:rPr lang="en-IN" sz="11200" dirty="0">
                <a:latin typeface="Arial" panose="020B0604020202020204" pitchFamily="34" charset="0"/>
                <a:cs typeface="Arial" panose="020B0604020202020204" pitchFamily="34" charset="0"/>
              </a:rPr>
              <a:t>Runs on connection-oriented transport(TCP)</a:t>
            </a:r>
          </a:p>
          <a:p>
            <a:r>
              <a:rPr lang="en-IN" sz="11200" dirty="0">
                <a:latin typeface="Arial" panose="020B0604020202020204" pitchFamily="34" charset="0"/>
                <a:cs typeface="Arial" panose="020B0604020202020204" pitchFamily="34" charset="0"/>
              </a:rPr>
              <a:t>Sensor and actor nodes communicate with applications through the MQTT message broker</a:t>
            </a: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993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17F883C-86B2-445F-98C3-880ABB483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136" y="2181154"/>
            <a:ext cx="9971101" cy="3839817"/>
          </a:xfrm>
          <a:prstGeom prst="rect">
            <a:avLst/>
          </a:prstGeom>
        </p:spPr>
      </p:pic>
    </p:spTree>
    <p:extLst>
      <p:ext uri="{BB962C8B-B14F-4D97-AF65-F5344CB8AC3E}">
        <p14:creationId xmlns:p14="http://schemas.microsoft.com/office/powerpoint/2010/main" val="1455366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85D80C4-3C0A-44E6-B869-9AA40419A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 y="1719262"/>
            <a:ext cx="10500360" cy="4457701"/>
          </a:xfrm>
          <a:prstGeom prst="rect">
            <a:avLst/>
          </a:prstGeom>
        </p:spPr>
      </p:pic>
    </p:spTree>
    <p:extLst>
      <p:ext uri="{BB962C8B-B14F-4D97-AF65-F5344CB8AC3E}">
        <p14:creationId xmlns:p14="http://schemas.microsoft.com/office/powerpoint/2010/main" val="380480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B77C53E-9B0F-4B55-BEE2-6D719AA98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74" y="1561514"/>
            <a:ext cx="10500360" cy="4724986"/>
          </a:xfrm>
          <a:prstGeom prst="rect">
            <a:avLst/>
          </a:prstGeom>
        </p:spPr>
      </p:pic>
    </p:spTree>
    <p:extLst>
      <p:ext uri="{BB962C8B-B14F-4D97-AF65-F5344CB8AC3E}">
        <p14:creationId xmlns:p14="http://schemas.microsoft.com/office/powerpoint/2010/main" val="2062784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 Quality Of Service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85000" lnSpcReduction="20000"/>
          </a:bodyPr>
          <a:lstStyle/>
          <a:p>
            <a:pPr algn="l"/>
            <a:r>
              <a:rPr lang="en-US" b="0" i="0" dirty="0">
                <a:solidFill>
                  <a:srgbClr val="202124"/>
                </a:solidFill>
                <a:effectLst/>
                <a:latin typeface="arial" panose="020B0604020202020204" pitchFamily="34" charset="0"/>
              </a:rPr>
              <a:t>Quality of Service (QoS) in MQTT messaging is </a:t>
            </a:r>
            <a:r>
              <a:rPr lang="en-US" b="1" i="0" dirty="0">
                <a:solidFill>
                  <a:srgbClr val="202124"/>
                </a:solidFill>
                <a:effectLst/>
                <a:latin typeface="arial" panose="020B0604020202020204" pitchFamily="34" charset="0"/>
              </a:rPr>
              <a:t>an agreement between sender and receiver on the guarantee of delivering a message</a:t>
            </a:r>
            <a:r>
              <a:rPr lang="en-US" b="0" i="0" dirty="0">
                <a:solidFill>
                  <a:srgbClr val="202124"/>
                </a:solidFill>
                <a:effectLst/>
                <a:latin typeface="arial" panose="020B0604020202020204" pitchFamily="34" charset="0"/>
              </a:rPr>
              <a:t>. </a:t>
            </a:r>
          </a:p>
          <a:p>
            <a:pPr algn="l"/>
            <a:r>
              <a:rPr lang="en-US" b="0" i="0" dirty="0">
                <a:solidFill>
                  <a:srgbClr val="202124"/>
                </a:solidFill>
                <a:effectLst/>
                <a:latin typeface="arial" panose="020B0604020202020204" pitchFamily="34" charset="0"/>
              </a:rPr>
              <a:t>There are three levels of QoS: 0 - at most once. 1 - at least once. 2 - exactly once.</a:t>
            </a:r>
          </a:p>
          <a:p>
            <a:pPr algn="l"/>
            <a:endParaRPr lang="en-US" b="0" i="0" dirty="0">
              <a:solidFill>
                <a:srgbClr val="122834"/>
              </a:solidFill>
              <a:effectLst/>
              <a:latin typeface="Open Sans" panose="020B0606030504020204" pitchFamily="34" charset="0"/>
            </a:endParaRPr>
          </a:p>
          <a:p>
            <a:pPr algn="l"/>
            <a:r>
              <a:rPr lang="en-US" b="0" i="0" dirty="0">
                <a:solidFill>
                  <a:srgbClr val="122834"/>
                </a:solidFill>
                <a:effectLst/>
                <a:latin typeface="Open Sans" panose="020B0606030504020204" pitchFamily="34" charset="0"/>
              </a:rPr>
              <a:t>When a client (e.g. a remote IoT device) is publishing to a broker, the client determines the QoS level for that message. When the broker sends the message to a subscribing client, the QoS set by the first client for that message is used again.</a:t>
            </a:r>
          </a:p>
          <a:p>
            <a:pPr algn="l"/>
            <a:r>
              <a:rPr lang="en-US" b="0" i="0" dirty="0">
                <a:solidFill>
                  <a:srgbClr val="122834"/>
                </a:solidFill>
                <a:effectLst/>
                <a:latin typeface="Open Sans" panose="020B0606030504020204" pitchFamily="34" charset="0"/>
              </a:rPr>
              <a:t>So effectively the original publisher of any message determines the QoS of the message all the way to the final recipients.</a:t>
            </a:r>
          </a:p>
          <a:p>
            <a:pPr algn="l"/>
            <a:r>
              <a:rPr lang="en-US" b="0" i="0" dirty="0">
                <a:solidFill>
                  <a:srgbClr val="202124"/>
                </a:solidFill>
                <a:effectLst/>
                <a:latin typeface="arial" panose="020B0604020202020204" pitchFamily="34" charset="0"/>
              </a:rPr>
              <a:t>https://assetwolf.com/learn/mqtt-qos-understanding-quality-of-service</a:t>
            </a:r>
          </a:p>
          <a:p>
            <a:br>
              <a:rPr lang="en-US" b="0" i="0" dirty="0">
                <a:solidFill>
                  <a:srgbClr val="202124"/>
                </a:solidFill>
                <a:effectLst/>
                <a:latin typeface="arial" panose="020B0604020202020204" pitchFamily="34" charset="0"/>
              </a:rPr>
            </a:b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09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IoT Protocols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IoT end node/device requirements</a:t>
            </a:r>
          </a:p>
          <a:p>
            <a:pPr lvl="1"/>
            <a:r>
              <a:rPr lang="en-IN" sz="10800" dirty="0">
                <a:latin typeface="Arial" panose="020B0604020202020204" pitchFamily="34" charset="0"/>
                <a:cs typeface="Arial" panose="020B0604020202020204" pitchFamily="34" charset="0"/>
              </a:rPr>
              <a:t>Scalable</a:t>
            </a:r>
          </a:p>
          <a:p>
            <a:pPr lvl="1"/>
            <a:r>
              <a:rPr lang="en-IN" sz="10800" dirty="0">
                <a:latin typeface="Arial" panose="020B0604020202020204" pitchFamily="34" charset="0"/>
                <a:cs typeface="Arial" panose="020B0604020202020204" pitchFamily="34" charset="0"/>
              </a:rPr>
              <a:t>Secure</a:t>
            </a:r>
          </a:p>
          <a:p>
            <a:pPr lvl="1"/>
            <a:r>
              <a:rPr lang="en-IN" sz="10800" dirty="0">
                <a:latin typeface="Arial" panose="020B0604020202020204" pitchFamily="34" charset="0"/>
                <a:cs typeface="Arial" panose="020B0604020202020204" pitchFamily="34" charset="0"/>
              </a:rPr>
              <a:t>End node addressability</a:t>
            </a:r>
          </a:p>
          <a:p>
            <a:pPr lvl="1"/>
            <a:r>
              <a:rPr lang="en-IN" sz="10800" dirty="0">
                <a:latin typeface="Arial" panose="020B0604020202020204" pitchFamily="34" charset="0"/>
                <a:cs typeface="Arial" panose="020B0604020202020204" pitchFamily="34" charset="0"/>
              </a:rPr>
              <a:t>Low power</a:t>
            </a:r>
          </a:p>
          <a:p>
            <a:pPr lvl="1"/>
            <a:r>
              <a:rPr lang="en-IN" sz="10800" dirty="0">
                <a:latin typeface="Arial" panose="020B0604020202020204" pitchFamily="34" charset="0"/>
                <a:cs typeface="Arial" panose="020B0604020202020204" pitchFamily="34" charset="0"/>
              </a:rPr>
              <a:t>Limited memory</a:t>
            </a:r>
          </a:p>
          <a:p>
            <a:pPr lvl="1"/>
            <a:r>
              <a:rPr lang="en-IN" sz="10800" dirty="0">
                <a:latin typeface="Arial" panose="020B0604020202020204" pitchFamily="34" charset="0"/>
                <a:cs typeface="Arial" panose="020B0604020202020204" pitchFamily="34" charset="0"/>
              </a:rPr>
              <a:t>Low cost</a:t>
            </a:r>
          </a:p>
          <a:p>
            <a:pPr lvl="1"/>
            <a:r>
              <a:rPr lang="en-IN" sz="10800" dirty="0">
                <a:latin typeface="Arial" panose="020B0604020202020204" pitchFamily="34" charset="0"/>
                <a:cs typeface="Arial" panose="020B0604020202020204" pitchFamily="34" charset="0"/>
              </a:rPr>
              <a:t>Lightweight connection</a:t>
            </a:r>
          </a:p>
          <a:p>
            <a:endParaRPr lang="en-IN" sz="112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164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 Quality Of Service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E643512-AD62-4829-8F2F-D20D2BAFC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1434906"/>
            <a:ext cx="10622280" cy="3924886"/>
          </a:xfrm>
          <a:prstGeom prst="rect">
            <a:avLst/>
          </a:prstGeom>
        </p:spPr>
      </p:pic>
      <p:sp>
        <p:nvSpPr>
          <p:cNvPr id="6" name="Rectangle 5">
            <a:extLst>
              <a:ext uri="{FF2B5EF4-FFF2-40B4-BE49-F238E27FC236}">
                <a16:creationId xmlns:a16="http://schemas.microsoft.com/office/drawing/2014/main" id="{6C507B6B-5E15-444F-BF86-0703A7EDB14C}"/>
              </a:ext>
            </a:extLst>
          </p:cNvPr>
          <p:cNvSpPr/>
          <p:nvPr/>
        </p:nvSpPr>
        <p:spPr>
          <a:xfrm>
            <a:off x="853440" y="5512417"/>
            <a:ext cx="10288172" cy="369332"/>
          </a:xfrm>
          <a:prstGeom prst="rect">
            <a:avLst/>
          </a:prstGeom>
        </p:spPr>
        <p:txBody>
          <a:bodyPr wrap="square">
            <a:spAutoFit/>
          </a:bodyPr>
          <a:lstStyle/>
          <a:p>
            <a:r>
              <a:rPr lang="en-IN" dirty="0"/>
              <a:t>http://www.steves-internet-guide.com/understanding-mqtt-qos-levels-part-1/</a:t>
            </a:r>
          </a:p>
        </p:txBody>
      </p:sp>
    </p:spTree>
    <p:extLst>
      <p:ext uri="{BB962C8B-B14F-4D97-AF65-F5344CB8AC3E}">
        <p14:creationId xmlns:p14="http://schemas.microsoft.com/office/powerpoint/2010/main" val="2962440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 Features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70000" lnSpcReduction="20000"/>
          </a:bodyPr>
          <a:lstStyle/>
          <a:p>
            <a:r>
              <a:rPr lang="en-IN" sz="2400" dirty="0">
                <a:latin typeface="Arial" panose="020B0604020202020204" pitchFamily="34" charset="0"/>
                <a:cs typeface="Arial" panose="020B0604020202020204" pitchFamily="34" charset="0"/>
              </a:rPr>
              <a:t>Open</a:t>
            </a:r>
          </a:p>
          <a:p>
            <a:pPr lvl="1"/>
            <a:r>
              <a:rPr lang="en-IN" dirty="0">
                <a:latin typeface="Arial" panose="020B0604020202020204" pitchFamily="34" charset="0"/>
                <a:cs typeface="Arial" panose="020B0604020202020204" pitchFamily="34" charset="0"/>
              </a:rPr>
              <a:t>Invented by IBM and </a:t>
            </a:r>
            <a:r>
              <a:rPr lang="en-IN" dirty="0" err="1">
                <a:latin typeface="Arial" panose="020B0604020202020204" pitchFamily="34" charset="0"/>
                <a:cs typeface="Arial" panose="020B0604020202020204" pitchFamily="34" charset="0"/>
              </a:rPr>
              <a:t>Eurotech</a:t>
            </a:r>
            <a:endParaRPr lang="en-IN"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MQTT client code (C and Java) donated to the Eclipse “</a:t>
            </a:r>
            <a:r>
              <a:rPr lang="en-IN" dirty="0" err="1">
                <a:latin typeface="Arial" panose="020B0604020202020204" pitchFamily="34" charset="0"/>
                <a:cs typeface="Arial" panose="020B0604020202020204" pitchFamily="34" charset="0"/>
              </a:rPr>
              <a:t>Paho</a:t>
            </a:r>
            <a:r>
              <a:rPr lang="en-IN" dirty="0">
                <a:latin typeface="Arial" panose="020B0604020202020204" pitchFamily="34" charset="0"/>
                <a:cs typeface="Arial" panose="020B0604020202020204" pitchFamily="34" charset="0"/>
              </a:rPr>
              <a:t>” M2M project</a:t>
            </a:r>
          </a:p>
          <a:p>
            <a:pPr marL="228600" lvl="1">
              <a:spcBef>
                <a:spcPts val="1000"/>
              </a:spcBef>
            </a:pPr>
            <a:r>
              <a:rPr lang="en-IN" dirty="0">
                <a:latin typeface="Arial" panose="020B0604020202020204" pitchFamily="34" charset="0"/>
                <a:cs typeface="Arial" panose="020B0604020202020204" pitchFamily="34" charset="0"/>
              </a:rPr>
              <a:t>Reliable</a:t>
            </a:r>
          </a:p>
          <a:p>
            <a:pPr lvl="2"/>
            <a:r>
              <a:rPr lang="en-IN" dirty="0">
                <a:latin typeface="Arial" panose="020B0604020202020204" pitchFamily="34" charset="0"/>
                <a:cs typeface="Arial" panose="020B0604020202020204" pitchFamily="34" charset="0"/>
              </a:rPr>
              <a:t>Three quality of Service</a:t>
            </a:r>
          </a:p>
          <a:p>
            <a:pPr marL="228600" lvl="1">
              <a:spcBef>
                <a:spcPts val="1000"/>
              </a:spcBef>
            </a:pPr>
            <a:r>
              <a:rPr lang="en-IN" dirty="0">
                <a:latin typeface="Arial" panose="020B0604020202020204" pitchFamily="34" charset="0"/>
                <a:cs typeface="Arial" panose="020B0604020202020204" pitchFamily="34" charset="0"/>
              </a:rPr>
              <a:t>Lean</a:t>
            </a:r>
          </a:p>
          <a:p>
            <a:pPr lvl="1"/>
            <a:r>
              <a:rPr lang="en-IN" dirty="0">
                <a:latin typeface="Arial" panose="020B0604020202020204" pitchFamily="34" charset="0"/>
                <a:cs typeface="Arial" panose="020B0604020202020204" pitchFamily="34" charset="0"/>
              </a:rPr>
              <a:t>Minimized on-the-wire format</a:t>
            </a:r>
          </a:p>
          <a:p>
            <a:pPr lvl="1"/>
            <a:r>
              <a:rPr lang="en-IN" dirty="0">
                <a:latin typeface="Arial" panose="020B0604020202020204" pitchFamily="34" charset="0"/>
                <a:cs typeface="Arial" panose="020B0604020202020204" pitchFamily="34" charset="0"/>
              </a:rPr>
              <a:t>Smallest possible packet size is  2 bytes</a:t>
            </a:r>
          </a:p>
          <a:p>
            <a:pPr lvl="1"/>
            <a:r>
              <a:rPr lang="en-IN" dirty="0">
                <a:latin typeface="Arial" panose="020B0604020202020204" pitchFamily="34" charset="0"/>
                <a:cs typeface="Arial" panose="020B0604020202020204" pitchFamily="34" charset="0"/>
              </a:rPr>
              <a:t>No application message header</a:t>
            </a:r>
          </a:p>
          <a:p>
            <a:pPr lvl="1"/>
            <a:r>
              <a:rPr lang="en-IN" dirty="0">
                <a:latin typeface="Arial" panose="020B0604020202020204" pitchFamily="34" charset="0"/>
                <a:cs typeface="Arial" panose="020B0604020202020204" pitchFamily="34" charset="0"/>
              </a:rPr>
              <a:t>Reduced complexity/footprint</a:t>
            </a:r>
          </a:p>
          <a:p>
            <a:pPr lvl="1"/>
            <a:r>
              <a:rPr lang="en-IN" dirty="0" err="1">
                <a:latin typeface="Arial" panose="020B0604020202020204" pitchFamily="34" charset="0"/>
                <a:cs typeface="Arial" panose="020B0604020202020204" pitchFamily="34" charset="0"/>
              </a:rPr>
              <a:t>Clients:c</a:t>
            </a:r>
            <a:r>
              <a:rPr lang="en-IN" dirty="0">
                <a:latin typeface="Arial" panose="020B0604020202020204" pitchFamily="34" charset="0"/>
                <a:cs typeface="Arial" panose="020B0604020202020204" pitchFamily="34" charset="0"/>
              </a:rPr>
              <a:t>=30 kb java=100kb</a:t>
            </a:r>
          </a:p>
          <a:p>
            <a:pPr marL="228600" lvl="1">
              <a:spcBef>
                <a:spcPts val="1000"/>
              </a:spcBef>
            </a:pPr>
            <a:r>
              <a:rPr lang="en-IN" dirty="0">
                <a:latin typeface="Arial" panose="020B0604020202020204" pitchFamily="34" charset="0"/>
                <a:cs typeface="Arial" panose="020B0604020202020204" pitchFamily="34" charset="0"/>
              </a:rPr>
              <a:t>Simple</a:t>
            </a:r>
          </a:p>
          <a:p>
            <a:pPr lvl="1"/>
            <a:r>
              <a:rPr lang="en-IN" dirty="0">
                <a:latin typeface="Arial" panose="020B0604020202020204" pitchFamily="34" charset="0"/>
                <a:cs typeface="Arial" panose="020B0604020202020204" pitchFamily="34" charset="0"/>
              </a:rPr>
              <a:t>	Simple/minimal pub/sub message semantic s</a:t>
            </a:r>
          </a:p>
          <a:p>
            <a:pPr lvl="2"/>
            <a:r>
              <a:rPr lang="en-IN" dirty="0">
                <a:latin typeface="Arial" panose="020B0604020202020204" pitchFamily="34" charset="0"/>
                <a:cs typeface="Arial" panose="020B0604020202020204" pitchFamily="34" charset="0"/>
              </a:rPr>
              <a:t>Asynchronous (“push”) delivery</a:t>
            </a:r>
          </a:p>
          <a:p>
            <a:pPr lvl="2"/>
            <a:r>
              <a:rPr lang="en-IN" dirty="0">
                <a:latin typeface="Arial" panose="020B0604020202020204" pitchFamily="34" charset="0"/>
                <a:cs typeface="Arial" panose="020B0604020202020204" pitchFamily="34" charset="0"/>
              </a:rPr>
              <a:t>Simple set of  verbs – connect,publish,subscribe and disconnect</a:t>
            </a:r>
          </a:p>
          <a:p>
            <a:pPr marL="457200" lvl="1"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51</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356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 Case Study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457200" lvl="1"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52</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ADBE5B1-0EE1-4D3E-84CC-B44C4C5A7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71" y="1588774"/>
            <a:ext cx="9903655" cy="4827343"/>
          </a:xfrm>
          <a:prstGeom prst="rect">
            <a:avLst/>
          </a:prstGeom>
        </p:spPr>
      </p:pic>
    </p:spTree>
    <p:extLst>
      <p:ext uri="{BB962C8B-B14F-4D97-AF65-F5344CB8AC3E}">
        <p14:creationId xmlns:p14="http://schemas.microsoft.com/office/powerpoint/2010/main" val="1676989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Brokers/Servers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62500" lnSpcReduction="20000"/>
          </a:bodyPr>
          <a:lstStyle/>
          <a:p>
            <a:r>
              <a:rPr lang="en-IN" sz="2400" dirty="0">
                <a:latin typeface="Arial" panose="020B0604020202020204" pitchFamily="34" charset="0"/>
                <a:cs typeface="Arial" panose="020B0604020202020204" pitchFamily="34" charset="0"/>
              </a:rPr>
              <a:t>Commercial</a:t>
            </a:r>
          </a:p>
          <a:p>
            <a:pPr lvl="1"/>
            <a:r>
              <a:rPr lang="en-IN" dirty="0">
                <a:latin typeface="Arial" panose="020B0604020202020204" pitchFamily="34" charset="0"/>
                <a:cs typeface="Arial" panose="020B0604020202020204" pitchFamily="34" charset="0"/>
              </a:rPr>
              <a:t>IBM</a:t>
            </a:r>
          </a:p>
          <a:p>
            <a:pPr lvl="1"/>
            <a:r>
              <a:rPr lang="en-IN" dirty="0">
                <a:latin typeface="Arial" panose="020B0604020202020204" pitchFamily="34" charset="0"/>
                <a:cs typeface="Arial" panose="020B0604020202020204" pitchFamily="34" charset="0"/>
              </a:rPr>
              <a:t>Software AG</a:t>
            </a:r>
          </a:p>
          <a:p>
            <a:pPr lvl="1"/>
            <a:r>
              <a:rPr lang="en-IN" dirty="0" err="1">
                <a:latin typeface="Arial" panose="020B0604020202020204" pitchFamily="34" charset="0"/>
                <a:cs typeface="Arial" panose="020B0604020202020204" pitchFamily="34" charset="0"/>
              </a:rPr>
              <a:t>dcSQuare</a:t>
            </a:r>
            <a:endParaRPr lang="en-IN" dirty="0">
              <a:latin typeface="Arial" panose="020B0604020202020204" pitchFamily="34" charset="0"/>
              <a:cs typeface="Arial" panose="020B0604020202020204" pitchFamily="34" charset="0"/>
            </a:endParaRPr>
          </a:p>
          <a:p>
            <a:pPr marL="457200" lvl="1" indent="0">
              <a:buNone/>
            </a:pPr>
            <a:endParaRPr lang="en-IN" dirty="0">
              <a:latin typeface="Arial" panose="020B0604020202020204" pitchFamily="34" charset="0"/>
              <a:cs typeface="Arial" panose="020B0604020202020204" pitchFamily="34" charset="0"/>
            </a:endParaRPr>
          </a:p>
          <a:p>
            <a:pPr marL="228600" lvl="1">
              <a:spcBef>
                <a:spcPts val="1000"/>
              </a:spcBef>
            </a:pPr>
            <a:r>
              <a:rPr lang="en-IN" dirty="0">
                <a:latin typeface="Arial" panose="020B0604020202020204" pitchFamily="34" charset="0"/>
                <a:cs typeface="Arial" panose="020B0604020202020204" pitchFamily="34" charset="0"/>
              </a:rPr>
              <a:t>Open Source or free download</a:t>
            </a:r>
          </a:p>
          <a:p>
            <a:pPr marL="685800" lvl="2">
              <a:spcBef>
                <a:spcPts val="1000"/>
              </a:spcBef>
            </a:pPr>
            <a:r>
              <a:rPr lang="en-IN" dirty="0" err="1">
                <a:latin typeface="Arial" panose="020B0604020202020204" pitchFamily="34" charset="0"/>
                <a:cs typeface="Arial" panose="020B0604020202020204" pitchFamily="34" charset="0"/>
              </a:rPr>
              <a:t>Mosquitto</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hlinkClick r:id="rId2"/>
              </a:rPr>
              <a:t>https://mosquitto.org/</a:t>
            </a:r>
            <a:r>
              <a:rPr lang="en-IN" dirty="0">
                <a:latin typeface="Arial" panose="020B0604020202020204" pitchFamily="34" charset="0"/>
                <a:cs typeface="Arial" panose="020B0604020202020204" pitchFamily="34" charset="0"/>
              </a:rPr>
              <a:t>). Client – Chrome add-on – </a:t>
            </a:r>
            <a:r>
              <a:rPr lang="en-IN" dirty="0" err="1">
                <a:latin typeface="Arial" panose="020B0604020202020204" pitchFamily="34" charset="0"/>
                <a:cs typeface="Arial" panose="020B0604020202020204" pitchFamily="34" charset="0"/>
              </a:rPr>
              <a:t>MQTTLens</a:t>
            </a:r>
            <a:endParaRPr lang="en-IN" dirty="0">
              <a:latin typeface="Arial" panose="020B0604020202020204" pitchFamily="34" charset="0"/>
              <a:cs typeface="Arial" panose="020B0604020202020204" pitchFamily="34" charset="0"/>
            </a:endParaRPr>
          </a:p>
          <a:p>
            <a:pPr marL="685800" lvl="2">
              <a:spcBef>
                <a:spcPts val="1000"/>
              </a:spcBef>
            </a:pPr>
            <a:r>
              <a:rPr lang="en-IN" dirty="0" err="1">
                <a:latin typeface="Arial" panose="020B0604020202020204" pitchFamily="34" charset="0"/>
                <a:cs typeface="Arial" panose="020B0604020202020204" pitchFamily="34" charset="0"/>
              </a:rPr>
              <a:t>mosquitto_sub</a:t>
            </a:r>
            <a:r>
              <a:rPr lang="en-IN" dirty="0">
                <a:latin typeface="Arial" panose="020B0604020202020204" pitchFamily="34" charset="0"/>
                <a:cs typeface="Arial" panose="020B0604020202020204" pitchFamily="34" charset="0"/>
              </a:rPr>
              <a:t> -h test.mosquitto.org -p 1883 -t “test”</a:t>
            </a:r>
          </a:p>
          <a:p>
            <a:pPr marL="685800" lvl="2">
              <a:spcBef>
                <a:spcPts val="1000"/>
              </a:spcBef>
            </a:pPr>
            <a:r>
              <a:rPr lang="en-IN" dirty="0" err="1">
                <a:latin typeface="Arial" panose="020B0604020202020204" pitchFamily="34" charset="0"/>
                <a:cs typeface="Arial" panose="020B0604020202020204" pitchFamily="34" charset="0"/>
              </a:rPr>
              <a:t>mosquitto_pub</a:t>
            </a:r>
            <a:r>
              <a:rPr lang="en-IN" dirty="0">
                <a:latin typeface="Arial" panose="020B0604020202020204" pitchFamily="34" charset="0"/>
                <a:cs typeface="Arial" panose="020B0604020202020204" pitchFamily="34" charset="0"/>
              </a:rPr>
              <a:t> -h test.mosquitto.org -p 1883 -t “test” –m “this is for testing”</a:t>
            </a:r>
          </a:p>
          <a:p>
            <a:pPr marL="685800" lvl="2">
              <a:spcBef>
                <a:spcPts val="1000"/>
              </a:spcBef>
            </a:pPr>
            <a:r>
              <a:rPr lang="en-IN" dirty="0">
                <a:latin typeface="Arial" panose="020B0604020202020204" pitchFamily="34" charset="0"/>
                <a:cs typeface="Arial" panose="020B0604020202020204" pitchFamily="34" charset="0"/>
              </a:rPr>
              <a:t>RSMB</a:t>
            </a:r>
          </a:p>
          <a:p>
            <a:pPr marL="685800" lvl="2">
              <a:spcBef>
                <a:spcPts val="1000"/>
              </a:spcBef>
            </a:pPr>
            <a:r>
              <a:rPr lang="en-IN" dirty="0" err="1">
                <a:latin typeface="Arial" panose="020B0604020202020204" pitchFamily="34" charset="0"/>
                <a:cs typeface="Arial" panose="020B0604020202020204" pitchFamily="34" charset="0"/>
              </a:rPr>
              <a:t>ActiveMQ</a:t>
            </a:r>
            <a:endParaRPr lang="en-IN" dirty="0">
              <a:latin typeface="Arial" panose="020B0604020202020204" pitchFamily="34" charset="0"/>
              <a:cs typeface="Arial" panose="020B0604020202020204" pitchFamily="34" charset="0"/>
            </a:endParaRPr>
          </a:p>
          <a:p>
            <a:pPr marL="685800" lvl="2">
              <a:spcBef>
                <a:spcPts val="1000"/>
              </a:spcBef>
            </a:pPr>
            <a:r>
              <a:rPr lang="en-IN" dirty="0">
                <a:latin typeface="Arial" panose="020B0604020202020204" pitchFamily="34" charset="0"/>
                <a:cs typeface="Arial" panose="020B0604020202020204" pitchFamily="34" charset="0"/>
              </a:rPr>
              <a:t>Apollo</a:t>
            </a:r>
          </a:p>
          <a:p>
            <a:pPr marL="685800" lvl="2">
              <a:spcBef>
                <a:spcPts val="1000"/>
              </a:spcBef>
            </a:pPr>
            <a:r>
              <a:rPr lang="en-IN" dirty="0">
                <a:latin typeface="Arial" panose="020B0604020202020204" pitchFamily="34" charset="0"/>
                <a:cs typeface="Arial" panose="020B0604020202020204" pitchFamily="34" charset="0"/>
              </a:rPr>
              <a:t>RabbitMQ</a:t>
            </a:r>
          </a:p>
          <a:p>
            <a:pPr marL="685800" lvl="2">
              <a:spcBef>
                <a:spcPts val="1000"/>
              </a:spcBef>
            </a:pPr>
            <a:r>
              <a:rPr lang="en-IN" dirty="0">
                <a:latin typeface="Arial" panose="020B0604020202020204" pitchFamily="34" charset="0"/>
                <a:cs typeface="Arial" panose="020B0604020202020204" pitchFamily="34" charset="0"/>
              </a:rPr>
              <a:t>Mqtt.js</a:t>
            </a:r>
          </a:p>
          <a:p>
            <a:pPr marL="685800" lvl="2">
              <a:spcBef>
                <a:spcPts val="1000"/>
              </a:spcBef>
            </a:pPr>
            <a:r>
              <a:rPr lang="en-IN" dirty="0" err="1">
                <a:latin typeface="Arial" panose="020B0604020202020204" pitchFamily="34" charset="0"/>
                <a:cs typeface="Arial" panose="020B0604020202020204" pitchFamily="34" charset="0"/>
              </a:rPr>
              <a:t>eMQTT</a:t>
            </a: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53</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945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92500" lnSpcReduction="20000"/>
          </a:bodyPr>
          <a:lstStyle/>
          <a:p>
            <a:pPr marL="1371600" lvl="2" indent="-457200">
              <a:buAutoNum type="arabicPeriod"/>
            </a:pPr>
            <a:endParaRPr lang="en-IN" dirty="0">
              <a:latin typeface="Arial" panose="020B0604020202020204" pitchFamily="34" charset="0"/>
              <a:cs typeface="Arial" panose="020B0604020202020204" pitchFamily="34" charset="0"/>
            </a:endParaRPr>
          </a:p>
          <a:p>
            <a:pPr marL="1371600" lvl="2" indent="-457200">
              <a:buAutoNum type="arabicPeriod"/>
            </a:pPr>
            <a:r>
              <a:rPr lang="en-IN" dirty="0">
                <a:latin typeface="Arial" panose="020B0604020202020204" pitchFamily="34" charset="0"/>
                <a:cs typeface="Arial" panose="020B0604020202020204" pitchFamily="34" charset="0"/>
              </a:rPr>
              <a:t>Download and install </a:t>
            </a:r>
            <a:r>
              <a:rPr lang="en-IN" dirty="0" err="1">
                <a:latin typeface="Arial" panose="020B0604020202020204" pitchFamily="34" charset="0"/>
                <a:cs typeface="Arial" panose="020B0604020202020204" pitchFamily="34" charset="0"/>
              </a:rPr>
              <a:t>mosquitto</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mqtt</a:t>
            </a:r>
            <a:r>
              <a:rPr lang="en-IN" dirty="0">
                <a:latin typeface="Arial" panose="020B0604020202020204" pitchFamily="34" charset="0"/>
                <a:cs typeface="Arial" panose="020B0604020202020204" pitchFamily="34" charset="0"/>
              </a:rPr>
              <a:t> broker</a:t>
            </a:r>
          </a:p>
          <a:p>
            <a:pPr marL="914400" lvl="2" indent="0">
              <a:buNone/>
            </a:pP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hlinkClick r:id="rId2"/>
              </a:rPr>
              <a:t>https://mosquitto.org/download/</a:t>
            </a:r>
            <a:endParaRPr lang="en-IN" dirty="0">
              <a:latin typeface="Arial" panose="020B0604020202020204" pitchFamily="34" charset="0"/>
              <a:cs typeface="Arial" panose="020B0604020202020204" pitchFamily="34" charset="0"/>
            </a:endParaRPr>
          </a:p>
          <a:p>
            <a:pPr marL="1828800" lvl="4" indent="0">
              <a:buNone/>
            </a:pPr>
            <a:r>
              <a:rPr lang="en-US" b="0" i="0" dirty="0">
                <a:solidFill>
                  <a:srgbClr val="363636"/>
                </a:solidFill>
                <a:effectLst/>
                <a:highlight>
                  <a:srgbClr val="FFFFFF"/>
                </a:highlight>
                <a:latin typeface="BlinkMacSystemFont"/>
              </a:rPr>
              <a:t>Windows</a:t>
            </a:r>
          </a:p>
          <a:p>
            <a:pPr marL="1828800" lvl="4" indent="0">
              <a:buNone/>
            </a:pPr>
            <a:r>
              <a:rPr lang="en-US" b="0" i="0" u="none" strike="noStrike" dirty="0">
                <a:solidFill>
                  <a:srgbClr val="7A91C1"/>
                </a:solidFill>
                <a:effectLst/>
                <a:highlight>
                  <a:srgbClr val="FFFFFF"/>
                </a:highlight>
                <a:latin typeface="BlinkMacSystemFont"/>
                <a:hlinkClick r:id="rId3"/>
              </a:rPr>
              <a:t>mosquitto-2.0.18a-install-windows-x64.exe</a:t>
            </a:r>
            <a:r>
              <a:rPr lang="en-US" b="0" i="0" dirty="0">
                <a:solidFill>
                  <a:srgbClr val="4A4A4A"/>
                </a:solidFill>
                <a:effectLst/>
                <a:highlight>
                  <a:srgbClr val="FFFFFF"/>
                </a:highlight>
                <a:latin typeface="BlinkMacSystemFont"/>
              </a:rPr>
              <a:t> (64-bit build, Windows Vista and up, built with Visual Studio Community 2019</a:t>
            </a:r>
          </a:p>
          <a:p>
            <a:pPr marL="1371600" lvl="2" indent="-457200">
              <a:buAutoNum type="arabicPeriod" startAt="2"/>
            </a:pPr>
            <a:r>
              <a:rPr lang="en-US" sz="2100" dirty="0">
                <a:latin typeface="Arial" panose="020B0604020202020204" pitchFamily="34" charset="0"/>
                <a:cs typeface="Arial" panose="020B0604020202020204" pitchFamily="34" charset="0"/>
              </a:rPr>
              <a:t>Verify whether </a:t>
            </a:r>
            <a:r>
              <a:rPr lang="en-US" sz="2100" dirty="0" err="1">
                <a:latin typeface="Arial" panose="020B0604020202020204" pitchFamily="34" charset="0"/>
                <a:cs typeface="Arial" panose="020B0604020202020204" pitchFamily="34" charset="0"/>
              </a:rPr>
              <a:t>mosquitto</a:t>
            </a:r>
            <a:r>
              <a:rPr lang="en-US" sz="2100" dirty="0">
                <a:latin typeface="Arial" panose="020B0604020202020204" pitchFamily="34" charset="0"/>
                <a:cs typeface="Arial" panose="020B0604020202020204" pitchFamily="34" charset="0"/>
              </a:rPr>
              <a:t> is running using windows search – services – mosquito</a:t>
            </a:r>
          </a:p>
          <a:p>
            <a:pPr marL="1371600" lvl="2" indent="-457200">
              <a:buAutoNum type="arabicPeriod" startAt="2"/>
            </a:pPr>
            <a:r>
              <a:rPr lang="en-US" sz="2100" dirty="0">
                <a:latin typeface="Arial" panose="020B0604020202020204" pitchFamily="34" charset="0"/>
                <a:cs typeface="Arial" panose="020B0604020202020204" pitchFamily="34" charset="0"/>
              </a:rPr>
              <a:t>Stop the </a:t>
            </a:r>
            <a:r>
              <a:rPr lang="en-US" sz="2100" dirty="0" err="1">
                <a:latin typeface="Arial" panose="020B0604020202020204" pitchFamily="34" charset="0"/>
                <a:cs typeface="Arial" panose="020B0604020202020204" pitchFamily="34" charset="0"/>
              </a:rPr>
              <a:t>mosquitto</a:t>
            </a:r>
            <a:r>
              <a:rPr lang="en-US" sz="2100" dirty="0">
                <a:latin typeface="Arial" panose="020B0604020202020204" pitchFamily="34" charset="0"/>
                <a:cs typeface="Arial" panose="020B0604020202020204" pitchFamily="34" charset="0"/>
              </a:rPr>
              <a:t> service</a:t>
            </a:r>
          </a:p>
          <a:p>
            <a:pPr marL="1371600" lvl="2" indent="-457200">
              <a:buAutoNum type="arabicPeriod" startAt="2"/>
            </a:pPr>
            <a:r>
              <a:rPr lang="en-US" sz="2100" dirty="0">
                <a:latin typeface="Arial" panose="020B0604020202020204" pitchFamily="34" charset="0"/>
                <a:cs typeface="Arial" panose="020B0604020202020204" pitchFamily="34" charset="0"/>
              </a:rPr>
              <a:t>Run mosquito from command prompt</a:t>
            </a:r>
          </a:p>
          <a:p>
            <a:pPr marL="914400" lvl="2" indent="0">
              <a:buNone/>
            </a:pP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Cmd</a:t>
            </a:r>
            <a:r>
              <a:rPr lang="en-US" sz="2100" dirty="0">
                <a:latin typeface="Arial" panose="020B0604020202020204" pitchFamily="34" charset="0"/>
                <a:cs typeface="Arial" panose="020B0604020202020204" pitchFamily="34" charset="0"/>
              </a:rPr>
              <a:t> to C:\Program Files\</a:t>
            </a:r>
            <a:r>
              <a:rPr lang="en-US" sz="2100" dirty="0" err="1">
                <a:latin typeface="Arial" panose="020B0604020202020204" pitchFamily="34" charset="0"/>
                <a:cs typeface="Arial" panose="020B0604020202020204" pitchFamily="34" charset="0"/>
              </a:rPr>
              <a:t>mosquitto</a:t>
            </a:r>
            <a:endParaRPr lang="en-US" sz="2100" dirty="0">
              <a:latin typeface="Arial" panose="020B0604020202020204" pitchFamily="34" charset="0"/>
              <a:cs typeface="Arial" panose="020B0604020202020204" pitchFamily="34" charset="0"/>
            </a:endParaRPr>
          </a:p>
          <a:p>
            <a:pPr marL="1828800" lvl="4" indent="0">
              <a:buNone/>
            </a:pPr>
            <a:r>
              <a:rPr lang="en-US" b="0" i="0" dirty="0">
                <a:solidFill>
                  <a:srgbClr val="4A4A4A"/>
                </a:solidFill>
                <a:effectLst/>
                <a:highlight>
                  <a:srgbClr val="FFFFFF"/>
                </a:highlight>
                <a:latin typeface="BlinkMacSystemFont"/>
              </a:rPr>
              <a:t>Type mosquito</a:t>
            </a:r>
          </a:p>
          <a:p>
            <a:pPr marL="1828800" lvl="4" indent="0">
              <a:buNone/>
            </a:pPr>
            <a:endParaRPr lang="en-US" b="0" i="0" dirty="0">
              <a:solidFill>
                <a:srgbClr val="4A4A4A"/>
              </a:solidFill>
              <a:effectLst/>
              <a:highlight>
                <a:srgbClr val="FFFFFF"/>
              </a:highlight>
              <a:latin typeface="BlinkMacSystemFont"/>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499302D-BA33-3829-AE5C-171D4DEB4007}"/>
              </a:ext>
            </a:extLst>
          </p:cNvPr>
          <p:cNvPicPr>
            <a:picLocks noChangeAspect="1"/>
          </p:cNvPicPr>
          <p:nvPr/>
        </p:nvPicPr>
        <p:blipFill>
          <a:blip r:embed="rId4"/>
          <a:stretch>
            <a:fillRect/>
          </a:stretch>
        </p:blipFill>
        <p:spPr>
          <a:xfrm>
            <a:off x="4431244" y="4267200"/>
            <a:ext cx="6920436" cy="2338635"/>
          </a:xfrm>
          <a:prstGeom prst="rect">
            <a:avLst/>
          </a:prstGeom>
        </p:spPr>
      </p:pic>
    </p:spTree>
    <p:extLst>
      <p:ext uri="{BB962C8B-B14F-4D97-AF65-F5344CB8AC3E}">
        <p14:creationId xmlns:p14="http://schemas.microsoft.com/office/powerpoint/2010/main" val="3970401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92500" lnSpcReduction="20000"/>
          </a:bodyPr>
          <a:lstStyle/>
          <a:p>
            <a:pPr marL="1828800" lvl="4" indent="0">
              <a:buNone/>
            </a:pPr>
            <a:r>
              <a:rPr lang="en-US" b="0" i="0" dirty="0">
                <a:solidFill>
                  <a:srgbClr val="4A4A4A"/>
                </a:solidFill>
                <a:effectLst/>
                <a:highlight>
                  <a:srgbClr val="FFFFFF"/>
                </a:highlight>
                <a:latin typeface="BlinkMacSystemFont"/>
              </a:rPr>
              <a:t>6. Subscribe to a topic</a:t>
            </a:r>
          </a:p>
          <a:p>
            <a:pPr marL="1828800" lvl="4" indent="0">
              <a:buNone/>
            </a:pPr>
            <a:r>
              <a:rPr lang="en-US" dirty="0">
                <a:solidFill>
                  <a:srgbClr val="4A4A4A"/>
                </a:solidFill>
                <a:highlight>
                  <a:srgbClr val="FFFFFF"/>
                </a:highlight>
                <a:latin typeface="BlinkMacSystemFont"/>
              </a:rPr>
              <a:t>Open another terminal and </a:t>
            </a:r>
            <a:r>
              <a:rPr lang="en-US" dirty="0" err="1">
                <a:solidFill>
                  <a:srgbClr val="4A4A4A"/>
                </a:solidFill>
                <a:highlight>
                  <a:srgbClr val="FFFFFF"/>
                </a:highlight>
                <a:latin typeface="BlinkMacSystemFont"/>
              </a:rPr>
              <a:t>cmd</a:t>
            </a:r>
            <a:r>
              <a:rPr lang="en-US" dirty="0">
                <a:solidFill>
                  <a:srgbClr val="4A4A4A"/>
                </a:solidFill>
                <a:highlight>
                  <a:srgbClr val="FFFFFF"/>
                </a:highlight>
                <a:latin typeface="BlinkMacSystemFont"/>
              </a:rPr>
              <a:t> to C:\Program Files\mosquito</a:t>
            </a:r>
          </a:p>
          <a:p>
            <a:pPr marL="1828800" lvl="4" indent="0">
              <a:buNone/>
            </a:pPr>
            <a:r>
              <a:rPr lang="en-US" b="0" i="0" dirty="0">
                <a:solidFill>
                  <a:srgbClr val="4A4A4A"/>
                </a:solidFill>
                <a:effectLst/>
                <a:highlight>
                  <a:srgbClr val="FFFFFF"/>
                </a:highlight>
                <a:latin typeface="BlinkMacSystemFont"/>
              </a:rPr>
              <a:t>Type </a:t>
            </a:r>
            <a:r>
              <a:rPr lang="en-US" b="0" i="0" dirty="0" err="1">
                <a:solidFill>
                  <a:srgbClr val="4A4A4A"/>
                </a:solidFill>
                <a:effectLst/>
                <a:highlight>
                  <a:srgbClr val="FFFFFF"/>
                </a:highlight>
                <a:latin typeface="BlinkMacSystemFont"/>
              </a:rPr>
              <a:t>mosquitto_sub</a:t>
            </a:r>
            <a:r>
              <a:rPr lang="en-US" b="0" i="0" dirty="0">
                <a:solidFill>
                  <a:srgbClr val="4A4A4A"/>
                </a:solidFill>
                <a:effectLst/>
                <a:highlight>
                  <a:srgbClr val="FFFFFF"/>
                </a:highlight>
                <a:latin typeface="BlinkMacSystemFont"/>
              </a:rPr>
              <a:t> -h localhost -p 1883 -t "topic”</a:t>
            </a:r>
          </a:p>
          <a:p>
            <a:pPr marL="1828800" lvl="4" indent="0">
              <a:buNone/>
            </a:pPr>
            <a:endParaRPr lang="en-US" dirty="0">
              <a:solidFill>
                <a:srgbClr val="4A4A4A"/>
              </a:solidFill>
              <a:highlight>
                <a:srgbClr val="FFFFFF"/>
              </a:highlight>
              <a:latin typeface="BlinkMacSystemFont"/>
            </a:endParaRPr>
          </a:p>
          <a:p>
            <a:pPr marL="1828800" lvl="4" indent="0">
              <a:buNone/>
            </a:pPr>
            <a:r>
              <a:rPr lang="en-US" b="0" i="0" dirty="0">
                <a:solidFill>
                  <a:srgbClr val="4A4A4A"/>
                </a:solidFill>
                <a:effectLst/>
                <a:highlight>
                  <a:srgbClr val="FFFFFF"/>
                </a:highlight>
                <a:latin typeface="BlinkMacSystemFont"/>
              </a:rPr>
              <a:t>7. Publish a topic</a:t>
            </a:r>
          </a:p>
          <a:p>
            <a:pPr marL="1828800" lvl="4" indent="0">
              <a:buNone/>
            </a:pPr>
            <a:r>
              <a:rPr lang="en-US" dirty="0">
                <a:solidFill>
                  <a:srgbClr val="4A4A4A"/>
                </a:solidFill>
                <a:highlight>
                  <a:srgbClr val="FFFFFF"/>
                </a:highlight>
                <a:latin typeface="BlinkMacSystemFont"/>
              </a:rPr>
              <a:t>Open another terminal and </a:t>
            </a:r>
            <a:r>
              <a:rPr lang="en-US" dirty="0" err="1">
                <a:solidFill>
                  <a:srgbClr val="4A4A4A"/>
                </a:solidFill>
                <a:highlight>
                  <a:srgbClr val="FFFFFF"/>
                </a:highlight>
                <a:latin typeface="BlinkMacSystemFont"/>
              </a:rPr>
              <a:t>cmd</a:t>
            </a:r>
            <a:r>
              <a:rPr lang="en-US" dirty="0">
                <a:solidFill>
                  <a:srgbClr val="4A4A4A"/>
                </a:solidFill>
                <a:highlight>
                  <a:srgbClr val="FFFFFF"/>
                </a:highlight>
                <a:latin typeface="BlinkMacSystemFont"/>
              </a:rPr>
              <a:t> to C:\Program Files\mosquito</a:t>
            </a:r>
          </a:p>
          <a:p>
            <a:pPr marL="1828800" lvl="4" indent="0">
              <a:buNone/>
            </a:pPr>
            <a:r>
              <a:rPr lang="en-US" b="0" i="0" dirty="0">
                <a:solidFill>
                  <a:srgbClr val="4A4A4A"/>
                </a:solidFill>
                <a:effectLst/>
                <a:highlight>
                  <a:srgbClr val="FFFFFF"/>
                </a:highlight>
                <a:latin typeface="BlinkMacSystemFont"/>
              </a:rPr>
              <a:t>Type </a:t>
            </a:r>
            <a:r>
              <a:rPr lang="en-US" b="0" i="0" dirty="0" err="1">
                <a:solidFill>
                  <a:srgbClr val="4A4A4A"/>
                </a:solidFill>
                <a:effectLst/>
                <a:highlight>
                  <a:srgbClr val="FFFFFF"/>
                </a:highlight>
                <a:latin typeface="BlinkMacSystemFont"/>
              </a:rPr>
              <a:t>mosquitto_pub</a:t>
            </a:r>
            <a:r>
              <a:rPr lang="en-US" b="0" i="0" dirty="0">
                <a:solidFill>
                  <a:srgbClr val="4A4A4A"/>
                </a:solidFill>
                <a:effectLst/>
                <a:highlight>
                  <a:srgbClr val="FFFFFF"/>
                </a:highlight>
                <a:latin typeface="BlinkMacSystemFont"/>
              </a:rPr>
              <a:t> -h localhost -p 1883 -t "topic" -m "Hello World“</a:t>
            </a:r>
          </a:p>
          <a:p>
            <a:pPr marL="1828800" lvl="4" indent="0">
              <a:buNone/>
            </a:pPr>
            <a:r>
              <a:rPr lang="en-US" b="0" i="0" dirty="0">
                <a:solidFill>
                  <a:srgbClr val="4A4A4A"/>
                </a:solidFill>
                <a:effectLst/>
                <a:highlight>
                  <a:srgbClr val="FFFFFF"/>
                </a:highlight>
                <a:latin typeface="BlinkMacSystemFont"/>
              </a:rPr>
              <a:t>8. Check the subscriber whether you have received the message</a:t>
            </a: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r>
              <a:rPr lang="en-US" b="0" i="0" dirty="0">
                <a:solidFill>
                  <a:srgbClr val="4A4A4A"/>
                </a:solidFill>
                <a:effectLst/>
                <a:highlight>
                  <a:srgbClr val="FFFFFF"/>
                </a:highlight>
                <a:latin typeface="BlinkMacSystemFont"/>
              </a:rPr>
              <a:t> </a:t>
            </a:r>
          </a:p>
          <a:p>
            <a:pPr marL="1828800" lvl="4" indent="0">
              <a:buNone/>
            </a:pPr>
            <a:endParaRPr lang="en-US" b="0" i="0" dirty="0">
              <a:solidFill>
                <a:srgbClr val="4A4A4A"/>
              </a:solidFill>
              <a:effectLst/>
              <a:highlight>
                <a:srgbClr val="FFFFFF"/>
              </a:highlight>
              <a:latin typeface="BlinkMacSystemFont"/>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3227A5D-C933-4B57-31B9-F943F7B44F54}"/>
              </a:ext>
            </a:extLst>
          </p:cNvPr>
          <p:cNvPicPr>
            <a:picLocks noChangeAspect="1"/>
          </p:cNvPicPr>
          <p:nvPr/>
        </p:nvPicPr>
        <p:blipFill>
          <a:blip r:embed="rId2"/>
          <a:stretch>
            <a:fillRect/>
          </a:stretch>
        </p:blipFill>
        <p:spPr>
          <a:xfrm>
            <a:off x="2766522" y="4133758"/>
            <a:ext cx="7020905" cy="1314633"/>
          </a:xfrm>
          <a:prstGeom prst="rect">
            <a:avLst/>
          </a:prstGeom>
        </p:spPr>
      </p:pic>
    </p:spTree>
    <p:extLst>
      <p:ext uri="{BB962C8B-B14F-4D97-AF65-F5344CB8AC3E}">
        <p14:creationId xmlns:p14="http://schemas.microsoft.com/office/powerpoint/2010/main" val="2163237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76646-7554-1B5D-DC29-74E3DE14C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14145A-E839-65AF-F676-F0E0847C340F}"/>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a:t>
            </a:r>
          </a:p>
        </p:txBody>
      </p:sp>
      <p:sp>
        <p:nvSpPr>
          <p:cNvPr id="3" name="Content Placeholder 2">
            <a:extLst>
              <a:ext uri="{FF2B5EF4-FFF2-40B4-BE49-F238E27FC236}">
                <a16:creationId xmlns:a16="http://schemas.microsoft.com/office/drawing/2014/main" id="{03FFEC58-EEFD-6DF7-4A21-9F6100131CDC}"/>
              </a:ext>
            </a:extLst>
          </p:cNvPr>
          <p:cNvSpPr>
            <a:spLocks noGrp="1"/>
          </p:cNvSpPr>
          <p:nvPr>
            <p:ph idx="1"/>
          </p:nvPr>
        </p:nvSpPr>
        <p:spPr>
          <a:xfrm>
            <a:off x="853440" y="1707644"/>
            <a:ext cx="10500360" cy="4469319"/>
          </a:xfrm>
        </p:spPr>
        <p:txBody>
          <a:bodyPr>
            <a:normAutofit lnSpcReduction="10000"/>
          </a:bodyPr>
          <a:lstStyle/>
          <a:p>
            <a:pPr marL="2171700" lvl="4" indent="-342900">
              <a:buAutoNum type="arabicPeriod"/>
            </a:pPr>
            <a:r>
              <a:rPr lang="en-US" dirty="0">
                <a:solidFill>
                  <a:srgbClr val="4A4A4A"/>
                </a:solidFill>
                <a:latin typeface="BlinkMacSystemFont"/>
              </a:rPr>
              <a:t>Message for home automation</a:t>
            </a:r>
          </a:p>
          <a:p>
            <a:pPr marL="2171700" lvl="4" indent="-342900">
              <a:buAutoNum type="arabicPeriod"/>
            </a:pPr>
            <a:r>
              <a:rPr lang="en-US" dirty="0">
                <a:solidFill>
                  <a:srgbClr val="4A4A4A"/>
                </a:solidFill>
                <a:latin typeface="BlinkMacSystemFont"/>
              </a:rPr>
              <a:t>Subscribe</a:t>
            </a:r>
          </a:p>
          <a:p>
            <a:pPr marL="1828800" lvl="4" indent="0">
              <a:buNone/>
            </a:pPr>
            <a:r>
              <a:rPr lang="en-US" dirty="0" err="1">
                <a:solidFill>
                  <a:srgbClr val="4A4A4A"/>
                </a:solidFill>
                <a:latin typeface="BlinkMacSystemFont"/>
              </a:rPr>
              <a:t>mosquitto_sub</a:t>
            </a:r>
            <a:r>
              <a:rPr lang="en-US" dirty="0">
                <a:solidFill>
                  <a:srgbClr val="4A4A4A"/>
                </a:solidFill>
                <a:latin typeface="BlinkMacSystemFont"/>
              </a:rPr>
              <a:t> -h localhost -p 1883 -t "home/room1/sensor”</a:t>
            </a:r>
          </a:p>
          <a:p>
            <a:pPr marL="1828800" lvl="4" indent="0">
              <a:buNone/>
            </a:pPr>
            <a:r>
              <a:rPr lang="en-US" dirty="0">
                <a:solidFill>
                  <a:srgbClr val="4A4A4A"/>
                </a:solidFill>
                <a:latin typeface="BlinkMacSystemFont"/>
              </a:rPr>
              <a:t>3.Publish</a:t>
            </a:r>
          </a:p>
          <a:p>
            <a:pPr marL="1828800" lvl="4" indent="0">
              <a:buNone/>
            </a:pPr>
            <a:r>
              <a:rPr lang="en-US" dirty="0" err="1">
                <a:solidFill>
                  <a:srgbClr val="4A4A4A"/>
                </a:solidFill>
                <a:latin typeface="BlinkMacSystemFont"/>
              </a:rPr>
              <a:t>mosquitto_pub</a:t>
            </a:r>
            <a:r>
              <a:rPr lang="en-US" dirty="0">
                <a:solidFill>
                  <a:srgbClr val="4A4A4A"/>
                </a:solidFill>
                <a:latin typeface="BlinkMacSystemFont"/>
              </a:rPr>
              <a:t> -h localhost -p 1883 -t "home/room1/sensor" -m "{\"</a:t>
            </a:r>
            <a:r>
              <a:rPr lang="en-US" dirty="0" err="1">
                <a:solidFill>
                  <a:srgbClr val="4A4A4A"/>
                </a:solidFill>
                <a:latin typeface="BlinkMacSystemFont"/>
              </a:rPr>
              <a:t>roomtemp</a:t>
            </a:r>
            <a:r>
              <a:rPr lang="en-US" dirty="0">
                <a:solidFill>
                  <a:srgbClr val="4A4A4A"/>
                </a:solidFill>
                <a:latin typeface="BlinkMacSystemFont"/>
              </a:rPr>
              <a:t>\":28.5, \"humidity\":65}“</a:t>
            </a: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r>
              <a:rPr lang="en-US" b="0" i="0" dirty="0">
                <a:solidFill>
                  <a:srgbClr val="4A4A4A"/>
                </a:solidFill>
                <a:effectLst/>
                <a:highlight>
                  <a:srgbClr val="FFFFFF"/>
                </a:highlight>
                <a:latin typeface="BlinkMacSystemFont"/>
              </a:rPr>
              <a:t> </a:t>
            </a:r>
          </a:p>
          <a:p>
            <a:pPr marL="1828800" lvl="4" indent="0">
              <a:buNone/>
            </a:pPr>
            <a:endParaRPr lang="en-US" b="0" i="0" dirty="0">
              <a:solidFill>
                <a:srgbClr val="4A4A4A"/>
              </a:solidFill>
              <a:effectLst/>
              <a:highlight>
                <a:srgbClr val="FFFFFF"/>
              </a:highlight>
              <a:latin typeface="BlinkMacSystemFont"/>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65957093-8F95-8288-B2BB-DBFDA1EA2C9D}"/>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CD8BFB5A-CAE2-4C1F-8042-0E4F8ED13B42}"/>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56</a:t>
            </a:fld>
            <a:endParaRPr lang="en-IN" dirty="0"/>
          </a:p>
        </p:txBody>
      </p:sp>
      <p:cxnSp>
        <p:nvCxnSpPr>
          <p:cNvPr id="30" name="Straight Arrow Connector 29">
            <a:extLst>
              <a:ext uri="{FF2B5EF4-FFF2-40B4-BE49-F238E27FC236}">
                <a16:creationId xmlns:a16="http://schemas.microsoft.com/office/drawing/2014/main" id="{146057C2-5447-FBF1-6E0C-8A371E18B037}"/>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122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 – Python program</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pPr marL="2171700" lvl="4" indent="-342900">
              <a:buAutoNum type="arabicPeriod"/>
            </a:pPr>
            <a:r>
              <a:rPr lang="en-US" sz="6200" b="0" i="0" dirty="0">
                <a:solidFill>
                  <a:srgbClr val="4A4A4A"/>
                </a:solidFill>
                <a:effectLst/>
                <a:highlight>
                  <a:srgbClr val="FFFFFF"/>
                </a:highlight>
                <a:latin typeface="BlinkMacSystemFont"/>
              </a:rPr>
              <a:t>Create </a:t>
            </a:r>
            <a:r>
              <a:rPr lang="en-US" sz="6200" b="0" i="0" dirty="0" err="1">
                <a:solidFill>
                  <a:srgbClr val="4A4A4A"/>
                </a:solidFill>
                <a:effectLst/>
                <a:highlight>
                  <a:srgbClr val="FFFFFF"/>
                </a:highlight>
                <a:latin typeface="BlinkMacSystemFont"/>
              </a:rPr>
              <a:t>mqtt</a:t>
            </a:r>
            <a:r>
              <a:rPr lang="en-US" sz="6200" dirty="0" err="1">
                <a:solidFill>
                  <a:srgbClr val="4A4A4A"/>
                </a:solidFill>
                <a:highlight>
                  <a:srgbClr val="FFFFFF"/>
                </a:highlight>
                <a:latin typeface="BlinkMacSystemFont"/>
              </a:rPr>
              <a:t>demo</a:t>
            </a:r>
            <a:r>
              <a:rPr lang="en-US" sz="6200" dirty="0">
                <a:solidFill>
                  <a:srgbClr val="4A4A4A"/>
                </a:solidFill>
                <a:highlight>
                  <a:srgbClr val="FFFFFF"/>
                </a:highlight>
                <a:latin typeface="BlinkMacSystemFont"/>
              </a:rPr>
              <a:t> folder</a:t>
            </a:r>
          </a:p>
          <a:p>
            <a:pPr marL="2171700" lvl="4" indent="-342900">
              <a:buAutoNum type="arabicPeriod"/>
            </a:pPr>
            <a:r>
              <a:rPr lang="en-US" sz="6200" dirty="0">
                <a:solidFill>
                  <a:srgbClr val="4A4A4A"/>
                </a:solidFill>
                <a:highlight>
                  <a:srgbClr val="FFFFFF"/>
                </a:highlight>
                <a:latin typeface="BlinkMacSystemFont"/>
              </a:rPr>
              <a:t>c</a:t>
            </a:r>
            <a:r>
              <a:rPr lang="en-US" sz="6200" b="0" i="0" dirty="0">
                <a:solidFill>
                  <a:srgbClr val="4A4A4A"/>
                </a:solidFill>
                <a:effectLst/>
                <a:highlight>
                  <a:srgbClr val="FFFFFF"/>
                </a:highlight>
                <a:latin typeface="BlinkMacSystemFont"/>
              </a:rPr>
              <a:t>d to </a:t>
            </a:r>
            <a:r>
              <a:rPr lang="en-US" sz="6200" b="0" i="0" dirty="0" err="1">
                <a:solidFill>
                  <a:srgbClr val="4A4A4A"/>
                </a:solidFill>
                <a:effectLst/>
                <a:highlight>
                  <a:srgbClr val="FFFFFF"/>
                </a:highlight>
                <a:latin typeface="BlinkMacSystemFont"/>
              </a:rPr>
              <a:t>mqttdemo</a:t>
            </a:r>
            <a:r>
              <a:rPr lang="en-US" sz="6200" b="0" i="0" dirty="0">
                <a:solidFill>
                  <a:srgbClr val="4A4A4A"/>
                </a:solidFill>
                <a:effectLst/>
                <a:highlight>
                  <a:srgbClr val="FFFFFF"/>
                </a:highlight>
                <a:latin typeface="BlinkMacSystemFont"/>
              </a:rPr>
              <a:t> folder</a:t>
            </a:r>
          </a:p>
          <a:p>
            <a:pPr marL="2171700" lvl="4" indent="-342900">
              <a:buAutoNum type="arabicPeriod"/>
            </a:pPr>
            <a:r>
              <a:rPr lang="en-US" sz="6200" dirty="0">
                <a:solidFill>
                  <a:srgbClr val="4A4A4A"/>
                </a:solidFill>
                <a:highlight>
                  <a:srgbClr val="FFFFFF"/>
                </a:highlight>
                <a:latin typeface="BlinkMacSystemFont"/>
              </a:rPr>
              <a:t>Create virtual environment using python –m </a:t>
            </a:r>
            <a:r>
              <a:rPr lang="en-US" sz="6200" dirty="0" err="1">
                <a:solidFill>
                  <a:srgbClr val="4A4A4A"/>
                </a:solidFill>
                <a:highlight>
                  <a:srgbClr val="FFFFFF"/>
                </a:highlight>
                <a:latin typeface="BlinkMacSystemFont"/>
              </a:rPr>
              <a:t>venv</a:t>
            </a:r>
            <a:r>
              <a:rPr lang="en-US" sz="6200" dirty="0">
                <a:solidFill>
                  <a:srgbClr val="4A4A4A"/>
                </a:solidFill>
                <a:highlight>
                  <a:srgbClr val="FFFFFF"/>
                </a:highlight>
                <a:latin typeface="BlinkMacSystemFont"/>
              </a:rPr>
              <a:t> </a:t>
            </a:r>
            <a:r>
              <a:rPr lang="en-US" sz="6200" dirty="0" err="1">
                <a:solidFill>
                  <a:srgbClr val="4A4A4A"/>
                </a:solidFill>
                <a:highlight>
                  <a:srgbClr val="FFFFFF"/>
                </a:highlight>
                <a:latin typeface="BlinkMacSystemFont"/>
              </a:rPr>
              <a:t>venv</a:t>
            </a:r>
            <a:endParaRPr lang="en-US" sz="6200" dirty="0">
              <a:solidFill>
                <a:srgbClr val="4A4A4A"/>
              </a:solidFill>
              <a:highlight>
                <a:srgbClr val="FFFFFF"/>
              </a:highlight>
              <a:latin typeface="BlinkMacSystemFont"/>
            </a:endParaRPr>
          </a:p>
          <a:p>
            <a:pPr marL="2171700" lvl="4" indent="-342900">
              <a:buAutoNum type="arabicPeriod"/>
            </a:pPr>
            <a:r>
              <a:rPr lang="en-US" sz="6200" b="0" i="0" dirty="0">
                <a:solidFill>
                  <a:srgbClr val="4A4A4A"/>
                </a:solidFill>
                <a:effectLst/>
                <a:highlight>
                  <a:srgbClr val="FFFFFF"/>
                </a:highlight>
                <a:latin typeface="BlinkMacSystemFont"/>
              </a:rPr>
              <a:t>Active virtual environment using .\</a:t>
            </a:r>
            <a:r>
              <a:rPr lang="en-US" sz="6200" b="0" i="0" dirty="0" err="1">
                <a:solidFill>
                  <a:srgbClr val="4A4A4A"/>
                </a:solidFill>
                <a:effectLst/>
                <a:highlight>
                  <a:srgbClr val="FFFFFF"/>
                </a:highlight>
                <a:latin typeface="BlinkMacSystemFont"/>
              </a:rPr>
              <a:t>venv</a:t>
            </a:r>
            <a:r>
              <a:rPr lang="en-US" sz="6200" b="0" i="0" dirty="0">
                <a:solidFill>
                  <a:srgbClr val="4A4A4A"/>
                </a:solidFill>
                <a:effectLst/>
                <a:highlight>
                  <a:srgbClr val="FFFFFF"/>
                </a:highlight>
                <a:latin typeface="BlinkMacSystemFont"/>
              </a:rPr>
              <a:t>\Scripts\activ</a:t>
            </a:r>
            <a:r>
              <a:rPr lang="en-US" sz="6200" dirty="0">
                <a:solidFill>
                  <a:srgbClr val="4A4A4A"/>
                </a:solidFill>
                <a:highlight>
                  <a:srgbClr val="FFFFFF"/>
                </a:highlight>
                <a:latin typeface="BlinkMacSystemFont"/>
              </a:rPr>
              <a:t>ate</a:t>
            </a:r>
          </a:p>
          <a:p>
            <a:pPr marL="2171700" lvl="4" indent="-342900">
              <a:buAutoNum type="arabicPeriod"/>
            </a:pPr>
            <a:r>
              <a:rPr lang="en-US" sz="6200" b="0" i="0" dirty="0">
                <a:solidFill>
                  <a:srgbClr val="4A4A4A"/>
                </a:solidFill>
                <a:effectLst/>
                <a:highlight>
                  <a:srgbClr val="FFFFFF"/>
                </a:highlight>
                <a:latin typeface="BlinkMacSystemFont"/>
              </a:rPr>
              <a:t>Install </a:t>
            </a:r>
            <a:r>
              <a:rPr lang="en-US" sz="6200" b="0" i="0" dirty="0" err="1">
                <a:solidFill>
                  <a:srgbClr val="4A4A4A"/>
                </a:solidFill>
                <a:effectLst/>
                <a:highlight>
                  <a:srgbClr val="FFFFFF"/>
                </a:highlight>
                <a:latin typeface="BlinkMacSystemFont"/>
              </a:rPr>
              <a:t>paho-mqtt</a:t>
            </a:r>
            <a:r>
              <a:rPr lang="en-US" sz="6200" b="0" i="0" dirty="0">
                <a:solidFill>
                  <a:srgbClr val="4A4A4A"/>
                </a:solidFill>
                <a:effectLst/>
                <a:highlight>
                  <a:srgbClr val="FFFFFF"/>
                </a:highlight>
                <a:latin typeface="BlinkMacSystemFont"/>
              </a:rPr>
              <a:t> using </a:t>
            </a:r>
          </a:p>
          <a:p>
            <a:pPr marL="1828800" lvl="4" indent="0">
              <a:buNone/>
            </a:pPr>
            <a:r>
              <a:rPr lang="en-US" sz="6200" b="0" i="0" dirty="0">
                <a:solidFill>
                  <a:srgbClr val="4A4A4A"/>
                </a:solidFill>
                <a:effectLst/>
                <a:highlight>
                  <a:srgbClr val="FFFFFF"/>
                </a:highlight>
                <a:latin typeface="BlinkMacSystemFont"/>
              </a:rPr>
              <a:t>	pip install </a:t>
            </a:r>
            <a:r>
              <a:rPr lang="en-US" sz="6200" b="0" i="0" dirty="0" err="1">
                <a:solidFill>
                  <a:srgbClr val="4A4A4A"/>
                </a:solidFill>
                <a:effectLst/>
                <a:highlight>
                  <a:srgbClr val="FFFFFF"/>
                </a:highlight>
                <a:latin typeface="BlinkMacSystemFont"/>
              </a:rPr>
              <a:t>paho-mqtt</a:t>
            </a:r>
            <a:endParaRPr lang="en-US" sz="6200" b="0" i="0" dirty="0">
              <a:solidFill>
                <a:srgbClr val="4A4A4A"/>
              </a:solidFill>
              <a:effectLst/>
              <a:highlight>
                <a:srgbClr val="FFFFFF"/>
              </a:highlight>
              <a:latin typeface="BlinkMacSystemFont"/>
            </a:endParaRPr>
          </a:p>
          <a:p>
            <a:pPr marL="1828800" lvl="4" indent="0">
              <a:buNone/>
            </a:pPr>
            <a:r>
              <a:rPr lang="en-US" sz="6200" dirty="0">
                <a:solidFill>
                  <a:srgbClr val="4A4A4A"/>
                </a:solidFill>
                <a:highlight>
                  <a:srgbClr val="FFFFFF"/>
                </a:highlight>
                <a:latin typeface="BlinkMacSystemFont"/>
              </a:rPr>
              <a:t>6. Create mqttdemo_publish.py </a:t>
            </a:r>
          </a:p>
          <a:p>
            <a:pPr marL="1828800" lvl="4" indent="0">
              <a:buNone/>
            </a:pPr>
            <a:r>
              <a:rPr lang="en-US" sz="6200" b="0" i="0" dirty="0">
                <a:solidFill>
                  <a:srgbClr val="4A4A4A"/>
                </a:solidFill>
                <a:effectLst/>
                <a:highlight>
                  <a:srgbClr val="FFFFFF"/>
                </a:highlight>
                <a:latin typeface="BlinkMacSystemFont"/>
              </a:rPr>
              <a:t>7. Create mqttdemo_subscribe.py</a:t>
            </a:r>
          </a:p>
          <a:p>
            <a:pPr marL="1828800" lvl="4" indent="0">
              <a:buNone/>
            </a:pPr>
            <a:r>
              <a:rPr lang="en-US" sz="6200" b="0" i="0" dirty="0">
                <a:solidFill>
                  <a:srgbClr val="4A4A4A"/>
                </a:solidFill>
                <a:effectLst/>
                <a:highlight>
                  <a:srgbClr val="FFFFFF"/>
                </a:highlight>
                <a:latin typeface="BlinkMacSystemFont"/>
              </a:rPr>
              <a:t>8. Ensure that </a:t>
            </a:r>
            <a:r>
              <a:rPr lang="en-US" sz="6200" b="0" i="0" dirty="0" err="1">
                <a:solidFill>
                  <a:srgbClr val="4A4A4A"/>
                </a:solidFill>
                <a:effectLst/>
                <a:highlight>
                  <a:srgbClr val="FFFFFF"/>
                </a:highlight>
                <a:latin typeface="BlinkMacSystemFont"/>
              </a:rPr>
              <a:t>mosquitto</a:t>
            </a:r>
            <a:r>
              <a:rPr lang="en-US" sz="6200" b="0" i="0" dirty="0">
                <a:solidFill>
                  <a:srgbClr val="4A4A4A"/>
                </a:solidFill>
                <a:effectLst/>
                <a:highlight>
                  <a:srgbClr val="FFFFFF"/>
                </a:highlight>
                <a:latin typeface="BlinkMacSystemFont"/>
              </a:rPr>
              <a:t> broker is running</a:t>
            </a:r>
          </a:p>
          <a:p>
            <a:pPr marL="1828800" lvl="4" indent="0">
              <a:buNone/>
            </a:pPr>
            <a:r>
              <a:rPr lang="en-US" sz="6200" dirty="0">
                <a:solidFill>
                  <a:srgbClr val="4A4A4A"/>
                </a:solidFill>
                <a:highlight>
                  <a:srgbClr val="FFFFFF"/>
                </a:highlight>
                <a:latin typeface="BlinkMacSystemFont"/>
              </a:rPr>
              <a:t>8. Run both the programs using </a:t>
            </a:r>
          </a:p>
          <a:p>
            <a:pPr marL="1828800" lvl="4" indent="0">
              <a:buNone/>
            </a:pPr>
            <a:r>
              <a:rPr lang="en-US" sz="6200" dirty="0">
                <a:solidFill>
                  <a:srgbClr val="4A4A4A"/>
                </a:solidFill>
                <a:highlight>
                  <a:srgbClr val="FFFFFF"/>
                </a:highlight>
                <a:latin typeface="BlinkMacSystemFont"/>
              </a:rPr>
              <a:t>python mqttdemo_publish</a:t>
            </a:r>
            <a:r>
              <a:rPr lang="en-US" sz="6200">
                <a:solidFill>
                  <a:srgbClr val="4A4A4A"/>
                </a:solidFill>
                <a:highlight>
                  <a:srgbClr val="FFFFFF"/>
                </a:highlight>
                <a:latin typeface="BlinkMacSystemFont"/>
              </a:rPr>
              <a:t>.py</a:t>
            </a:r>
            <a:endParaRPr lang="en-US" sz="6200" dirty="0">
              <a:solidFill>
                <a:srgbClr val="4A4A4A"/>
              </a:solidFill>
              <a:highlight>
                <a:srgbClr val="FFFFFF"/>
              </a:highlight>
              <a:latin typeface="BlinkMacSystemFont"/>
            </a:endParaRPr>
          </a:p>
          <a:p>
            <a:pPr marL="1828800" lvl="4" indent="0">
              <a:buNone/>
            </a:pPr>
            <a:r>
              <a:rPr lang="en-US" sz="6200" dirty="0">
                <a:solidFill>
                  <a:srgbClr val="4A4A4A"/>
                </a:solidFill>
                <a:highlight>
                  <a:srgbClr val="FFFFFF"/>
                </a:highlight>
                <a:latin typeface="BlinkMacSystemFont"/>
              </a:rPr>
              <a:t>python mqttdemo_subscribe.py</a:t>
            </a:r>
          </a:p>
          <a:p>
            <a:pPr marL="1828800" lvl="4" indent="0">
              <a:buNone/>
            </a:pPr>
            <a:endParaRPr lang="en-US" dirty="0">
              <a:solidFill>
                <a:srgbClr val="4A4A4A"/>
              </a:solidFill>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r>
              <a:rPr lang="en-US" b="0" i="0" dirty="0">
                <a:solidFill>
                  <a:srgbClr val="4A4A4A"/>
                </a:solidFill>
                <a:effectLst/>
                <a:highlight>
                  <a:srgbClr val="FFFFFF"/>
                </a:highlight>
                <a:latin typeface="BlinkMacSystemFont"/>
              </a:rPr>
              <a:t> </a:t>
            </a:r>
          </a:p>
          <a:p>
            <a:pPr marL="1828800" lvl="4" indent="0">
              <a:buNone/>
            </a:pPr>
            <a:endParaRPr lang="en-US" b="0" i="0" dirty="0">
              <a:solidFill>
                <a:srgbClr val="4A4A4A"/>
              </a:solidFill>
              <a:effectLst/>
              <a:highlight>
                <a:srgbClr val="FFFFFF"/>
              </a:highlight>
              <a:latin typeface="BlinkMacSystemFont"/>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760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 – Python program</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Autofit/>
          </a:bodyPr>
          <a:lstStyle/>
          <a:p>
            <a:pPr marL="1828800" lvl="4" indent="0">
              <a:buNone/>
            </a:pPr>
            <a:r>
              <a:rPr lang="en-US" sz="1600" b="1" u="sng" dirty="0">
                <a:solidFill>
                  <a:srgbClr val="4A4A4A"/>
                </a:solidFill>
                <a:highlight>
                  <a:srgbClr val="FFFFFF"/>
                </a:highlight>
                <a:latin typeface="BlinkMacSystemFont"/>
              </a:rPr>
              <a:t>mqtt_publish.py</a:t>
            </a:r>
          </a:p>
          <a:p>
            <a:pPr marL="1828800" lvl="4" indent="0">
              <a:buNone/>
            </a:pPr>
            <a:r>
              <a:rPr lang="en-US" sz="1200" dirty="0">
                <a:solidFill>
                  <a:srgbClr val="4A4A4A"/>
                </a:solidFill>
                <a:highlight>
                  <a:srgbClr val="FFFFFF"/>
                </a:highlight>
                <a:latin typeface="BlinkMacSystemFont"/>
              </a:rPr>
              <a:t>import </a:t>
            </a:r>
            <a:r>
              <a:rPr lang="en-US" sz="1200" dirty="0" err="1">
                <a:solidFill>
                  <a:srgbClr val="4A4A4A"/>
                </a:solidFill>
                <a:highlight>
                  <a:srgbClr val="FFFFFF"/>
                </a:highlight>
                <a:latin typeface="BlinkMacSystemFont"/>
              </a:rPr>
              <a:t>paho.mqtt.client</a:t>
            </a:r>
            <a:r>
              <a:rPr lang="en-US" sz="1200" dirty="0">
                <a:solidFill>
                  <a:srgbClr val="4A4A4A"/>
                </a:solidFill>
                <a:highlight>
                  <a:srgbClr val="FFFFFF"/>
                </a:highlight>
                <a:latin typeface="BlinkMacSystemFont"/>
              </a:rPr>
              <a:t> as </a:t>
            </a:r>
            <a:r>
              <a:rPr lang="en-US" sz="1200" dirty="0" err="1">
                <a:solidFill>
                  <a:srgbClr val="4A4A4A"/>
                </a:solidFill>
                <a:highlight>
                  <a:srgbClr val="FFFFFF"/>
                </a:highlight>
                <a:latin typeface="BlinkMacSystemFont"/>
              </a:rPr>
              <a:t>mqtt</a:t>
            </a:r>
            <a:endParaRPr lang="en-US" sz="1200" dirty="0">
              <a:solidFill>
                <a:srgbClr val="4A4A4A"/>
              </a:solidFill>
              <a:highlight>
                <a:srgbClr val="FFFFFF"/>
              </a:highlight>
              <a:latin typeface="BlinkMacSystemFont"/>
            </a:endParaRPr>
          </a:p>
          <a:p>
            <a:pPr marL="1828800" lvl="4" indent="0">
              <a:buNone/>
            </a:pPr>
            <a:r>
              <a:rPr lang="en-US" sz="1200" dirty="0">
                <a:solidFill>
                  <a:srgbClr val="4A4A4A"/>
                </a:solidFill>
                <a:highlight>
                  <a:srgbClr val="FFFFFF"/>
                </a:highlight>
                <a:latin typeface="BlinkMacSystemFont"/>
              </a:rPr>
              <a:t>import time</a:t>
            </a:r>
          </a:p>
          <a:p>
            <a:pPr marL="1828800" lvl="4" indent="0">
              <a:buNone/>
            </a:pPr>
            <a:r>
              <a:rPr lang="en-US" sz="1200" dirty="0">
                <a:solidFill>
                  <a:srgbClr val="4A4A4A"/>
                </a:solidFill>
                <a:highlight>
                  <a:srgbClr val="FFFFFF"/>
                </a:highlight>
                <a:latin typeface="BlinkMacSystemFont"/>
              </a:rPr>
              <a:t># Define the callback functions</a:t>
            </a:r>
          </a:p>
          <a:p>
            <a:pPr marL="1828800" lvl="4" indent="0">
              <a:buNone/>
            </a:pPr>
            <a:r>
              <a:rPr lang="en-US" sz="1200" dirty="0">
                <a:solidFill>
                  <a:srgbClr val="4A4A4A"/>
                </a:solidFill>
                <a:highlight>
                  <a:srgbClr val="FFFFFF"/>
                </a:highlight>
                <a:latin typeface="BlinkMacSystemFont"/>
              </a:rPr>
              <a:t>def </a:t>
            </a:r>
            <a:r>
              <a:rPr lang="en-US" sz="1200" dirty="0" err="1">
                <a:solidFill>
                  <a:srgbClr val="4A4A4A"/>
                </a:solidFill>
                <a:highlight>
                  <a:srgbClr val="FFFFFF"/>
                </a:highlight>
                <a:latin typeface="BlinkMacSystemFont"/>
              </a:rPr>
              <a:t>on_connect</a:t>
            </a:r>
            <a:r>
              <a:rPr lang="en-US" sz="1200" dirty="0">
                <a:solidFill>
                  <a:srgbClr val="4A4A4A"/>
                </a:solidFill>
                <a:highlight>
                  <a:srgbClr val="FFFFFF"/>
                </a:highlight>
                <a:latin typeface="BlinkMacSystemFont"/>
              </a:rPr>
              <a:t>(client, </a:t>
            </a:r>
            <a:r>
              <a:rPr lang="en-US" sz="1200" dirty="0" err="1">
                <a:solidFill>
                  <a:srgbClr val="4A4A4A"/>
                </a:solidFill>
                <a:highlight>
                  <a:srgbClr val="FFFFFF"/>
                </a:highlight>
                <a:latin typeface="BlinkMacSystemFont"/>
              </a:rPr>
              <a:t>userdata</a:t>
            </a:r>
            <a:r>
              <a:rPr lang="en-US" sz="1200" dirty="0">
                <a:solidFill>
                  <a:srgbClr val="4A4A4A"/>
                </a:solidFill>
                <a:highlight>
                  <a:srgbClr val="FFFFFF"/>
                </a:highlight>
                <a:latin typeface="BlinkMacSystemFont"/>
              </a:rPr>
              <a:t>, flags, </a:t>
            </a:r>
            <a:r>
              <a:rPr lang="en-US" sz="1200" dirty="0" err="1">
                <a:solidFill>
                  <a:srgbClr val="4A4A4A"/>
                </a:solidFill>
                <a:highlight>
                  <a:srgbClr val="FFFFFF"/>
                </a:highlight>
                <a:latin typeface="BlinkMacSystemFont"/>
              </a:rPr>
              <a:t>rc</a:t>
            </a:r>
            <a:r>
              <a:rPr lang="en-US" sz="1200" dirty="0">
                <a:solidFill>
                  <a:srgbClr val="4A4A4A"/>
                </a:solidFill>
                <a:highlight>
                  <a:srgbClr val="FFFFFF"/>
                </a:highlight>
                <a:latin typeface="BlinkMacSystemFont"/>
              </a:rPr>
              <a:t>):</a:t>
            </a:r>
          </a:p>
          <a:p>
            <a:pPr marL="1828800" lvl="4" indent="0">
              <a:buNone/>
            </a:pPr>
            <a:r>
              <a:rPr lang="en-US" sz="1200" dirty="0">
                <a:solidFill>
                  <a:srgbClr val="4A4A4A"/>
                </a:solidFill>
                <a:highlight>
                  <a:srgbClr val="FFFFFF"/>
                </a:highlight>
                <a:latin typeface="BlinkMacSystemFont"/>
              </a:rPr>
              <a:t>    if </a:t>
            </a:r>
            <a:r>
              <a:rPr lang="en-US" sz="1200" dirty="0" err="1">
                <a:solidFill>
                  <a:srgbClr val="4A4A4A"/>
                </a:solidFill>
                <a:highlight>
                  <a:srgbClr val="FFFFFF"/>
                </a:highlight>
                <a:latin typeface="BlinkMacSystemFont"/>
              </a:rPr>
              <a:t>rc</a:t>
            </a:r>
            <a:r>
              <a:rPr lang="en-US" sz="1200" dirty="0">
                <a:solidFill>
                  <a:srgbClr val="4A4A4A"/>
                </a:solidFill>
                <a:highlight>
                  <a:srgbClr val="FFFFFF"/>
                </a:highlight>
                <a:latin typeface="BlinkMacSystemFont"/>
              </a:rPr>
              <a:t> == 0:</a:t>
            </a:r>
          </a:p>
          <a:p>
            <a:pPr marL="1828800" lvl="4" indent="0">
              <a:buNone/>
            </a:pPr>
            <a:r>
              <a:rPr lang="en-US" sz="1200" dirty="0">
                <a:solidFill>
                  <a:srgbClr val="4A4A4A"/>
                </a:solidFill>
                <a:highlight>
                  <a:srgbClr val="FFFFFF"/>
                </a:highlight>
                <a:latin typeface="BlinkMacSystemFont"/>
              </a:rPr>
              <a:t>        print("Connected successfully")</a:t>
            </a:r>
          </a:p>
          <a:p>
            <a:pPr marL="1828800" lvl="4" indent="0">
              <a:buNone/>
            </a:pPr>
            <a:r>
              <a:rPr lang="en-US" sz="1200" dirty="0">
                <a:solidFill>
                  <a:srgbClr val="4A4A4A"/>
                </a:solidFill>
                <a:highlight>
                  <a:srgbClr val="FFFFFF"/>
                </a:highlight>
                <a:latin typeface="BlinkMacSystemFont"/>
              </a:rPr>
              <a:t>        #client.subscribe("test/topic")</a:t>
            </a:r>
          </a:p>
          <a:p>
            <a:pPr marL="1828800" lvl="4" indent="0">
              <a:buNone/>
            </a:pPr>
            <a:r>
              <a:rPr lang="en-US" sz="1200" dirty="0">
                <a:solidFill>
                  <a:srgbClr val="4A4A4A"/>
                </a:solidFill>
                <a:highlight>
                  <a:srgbClr val="FFFFFF"/>
                </a:highlight>
                <a:latin typeface="BlinkMacSystemFont"/>
              </a:rPr>
              <a:t>    else:</a:t>
            </a:r>
          </a:p>
          <a:p>
            <a:pPr marL="1828800" lvl="4" indent="0">
              <a:buNone/>
            </a:pPr>
            <a:r>
              <a:rPr lang="en-US" sz="1200" dirty="0">
                <a:solidFill>
                  <a:srgbClr val="4A4A4A"/>
                </a:solidFill>
                <a:highlight>
                  <a:srgbClr val="FFFFFF"/>
                </a:highlight>
                <a:latin typeface="BlinkMacSystemFont"/>
              </a:rPr>
              <a:t>        print(</a:t>
            </a:r>
            <a:r>
              <a:rPr lang="en-US" sz="1200" dirty="0" err="1">
                <a:solidFill>
                  <a:srgbClr val="4A4A4A"/>
                </a:solidFill>
                <a:highlight>
                  <a:srgbClr val="FFFFFF"/>
                </a:highlight>
                <a:latin typeface="BlinkMacSystemFont"/>
              </a:rPr>
              <a:t>f"Connect</a:t>
            </a:r>
            <a:r>
              <a:rPr lang="en-US" sz="1200" dirty="0">
                <a:solidFill>
                  <a:srgbClr val="4A4A4A"/>
                </a:solidFill>
                <a:highlight>
                  <a:srgbClr val="FFFFFF"/>
                </a:highlight>
                <a:latin typeface="BlinkMacSystemFont"/>
              </a:rPr>
              <a:t> failed with result code {</a:t>
            </a:r>
            <a:r>
              <a:rPr lang="en-US" sz="1200" dirty="0" err="1">
                <a:solidFill>
                  <a:srgbClr val="4A4A4A"/>
                </a:solidFill>
                <a:highlight>
                  <a:srgbClr val="FFFFFF"/>
                </a:highlight>
                <a:latin typeface="BlinkMacSystemFont"/>
              </a:rPr>
              <a:t>rc</a:t>
            </a:r>
            <a:r>
              <a:rPr lang="en-US" sz="1200" dirty="0">
                <a:solidFill>
                  <a:srgbClr val="4A4A4A"/>
                </a:solidFill>
                <a:highlight>
                  <a:srgbClr val="FFFFFF"/>
                </a:highlight>
                <a:latin typeface="BlinkMacSystemFont"/>
              </a:rPr>
              <a:t>}")</a:t>
            </a:r>
          </a:p>
          <a:p>
            <a:pPr marL="1828800" lvl="4" indent="0">
              <a:buNone/>
            </a:pPr>
            <a:r>
              <a:rPr lang="en-US" sz="1200" dirty="0">
                <a:solidFill>
                  <a:srgbClr val="4A4A4A"/>
                </a:solidFill>
                <a:highlight>
                  <a:srgbClr val="FFFFFF"/>
                </a:highlight>
                <a:latin typeface="BlinkMacSystemFont"/>
              </a:rPr>
              <a:t>def </a:t>
            </a:r>
            <a:r>
              <a:rPr lang="en-US" sz="1200" dirty="0" err="1">
                <a:solidFill>
                  <a:srgbClr val="4A4A4A"/>
                </a:solidFill>
                <a:highlight>
                  <a:srgbClr val="FFFFFF"/>
                </a:highlight>
                <a:latin typeface="BlinkMacSystemFont"/>
              </a:rPr>
              <a:t>on_message</a:t>
            </a:r>
            <a:r>
              <a:rPr lang="en-US" sz="1200" dirty="0">
                <a:solidFill>
                  <a:srgbClr val="4A4A4A"/>
                </a:solidFill>
                <a:highlight>
                  <a:srgbClr val="FFFFFF"/>
                </a:highlight>
                <a:latin typeface="BlinkMacSystemFont"/>
              </a:rPr>
              <a:t>(client, </a:t>
            </a:r>
            <a:r>
              <a:rPr lang="en-US" sz="1200" dirty="0" err="1">
                <a:solidFill>
                  <a:srgbClr val="4A4A4A"/>
                </a:solidFill>
                <a:highlight>
                  <a:srgbClr val="FFFFFF"/>
                </a:highlight>
                <a:latin typeface="BlinkMacSystemFont"/>
              </a:rPr>
              <a:t>userdata</a:t>
            </a:r>
            <a:r>
              <a:rPr lang="en-US" sz="1200" dirty="0">
                <a:solidFill>
                  <a:srgbClr val="4A4A4A"/>
                </a:solidFill>
                <a:highlight>
                  <a:srgbClr val="FFFFFF"/>
                </a:highlight>
                <a:latin typeface="BlinkMacSystemFont"/>
              </a:rPr>
              <a:t>, msg):</a:t>
            </a:r>
          </a:p>
          <a:p>
            <a:pPr marL="1828800" lvl="4" indent="0">
              <a:buNone/>
            </a:pPr>
            <a:r>
              <a:rPr lang="en-US" sz="1200" dirty="0">
                <a:solidFill>
                  <a:srgbClr val="4A4A4A"/>
                </a:solidFill>
                <a:highlight>
                  <a:srgbClr val="FFFFFF"/>
                </a:highlight>
                <a:latin typeface="BlinkMacSystemFont"/>
              </a:rPr>
              <a:t>    print(</a:t>
            </a:r>
            <a:r>
              <a:rPr lang="en-US" sz="1200" dirty="0" err="1">
                <a:solidFill>
                  <a:srgbClr val="4A4A4A"/>
                </a:solidFill>
                <a:highlight>
                  <a:srgbClr val="FFFFFF"/>
                </a:highlight>
                <a:latin typeface="BlinkMacSystemFont"/>
              </a:rPr>
              <a:t>f"Message</a:t>
            </a:r>
            <a:r>
              <a:rPr lang="en-US" sz="1200" dirty="0">
                <a:solidFill>
                  <a:srgbClr val="4A4A4A"/>
                </a:solidFill>
                <a:highlight>
                  <a:srgbClr val="FFFFFF"/>
                </a:highlight>
                <a:latin typeface="BlinkMacSystemFont"/>
              </a:rPr>
              <a:t> received: {</a:t>
            </a:r>
            <a:r>
              <a:rPr lang="en-US" sz="1200" dirty="0" err="1">
                <a:solidFill>
                  <a:srgbClr val="4A4A4A"/>
                </a:solidFill>
                <a:highlight>
                  <a:srgbClr val="FFFFFF"/>
                </a:highlight>
                <a:latin typeface="BlinkMacSystemFont"/>
              </a:rPr>
              <a:t>msg.topic</a:t>
            </a:r>
            <a:r>
              <a:rPr lang="en-US" sz="1200" dirty="0">
                <a:solidFill>
                  <a:srgbClr val="4A4A4A"/>
                </a:solidFill>
                <a:highlight>
                  <a:srgbClr val="FFFFFF"/>
                </a:highlight>
                <a:latin typeface="BlinkMacSystemFont"/>
              </a:rPr>
              <a:t>} {</a:t>
            </a:r>
            <a:r>
              <a:rPr lang="en-US" sz="1200" dirty="0" err="1">
                <a:solidFill>
                  <a:srgbClr val="4A4A4A"/>
                </a:solidFill>
                <a:highlight>
                  <a:srgbClr val="FFFFFF"/>
                </a:highlight>
                <a:latin typeface="BlinkMacSystemFont"/>
              </a:rPr>
              <a:t>msg.payload.decode</a:t>
            </a:r>
            <a:r>
              <a:rPr lang="en-US" sz="1200" dirty="0">
                <a:solidFill>
                  <a:srgbClr val="4A4A4A"/>
                </a:solidFill>
                <a:highlight>
                  <a:srgbClr val="FFFFFF"/>
                </a:highlight>
                <a:latin typeface="BlinkMacSystemFont"/>
              </a:rPr>
              <a:t>()}")</a:t>
            </a:r>
          </a:p>
          <a:p>
            <a:pPr marL="1828800" lvl="4" indent="0">
              <a:buNone/>
            </a:pPr>
            <a:r>
              <a:rPr lang="en-US" sz="1200" dirty="0">
                <a:solidFill>
                  <a:srgbClr val="4A4A4A"/>
                </a:solidFill>
                <a:highlight>
                  <a:srgbClr val="FFFFFF"/>
                </a:highlight>
                <a:latin typeface="BlinkMacSystemFont"/>
              </a:rPr>
              <a:t># Create an MQTT client instance</a:t>
            </a:r>
          </a:p>
          <a:p>
            <a:pPr marL="1828800" lvl="4" indent="0">
              <a:buNone/>
            </a:pPr>
            <a:r>
              <a:rPr lang="en-US" sz="1200" dirty="0">
                <a:solidFill>
                  <a:srgbClr val="4A4A4A"/>
                </a:solidFill>
                <a:highlight>
                  <a:srgbClr val="FFFFFF"/>
                </a:highlight>
                <a:latin typeface="BlinkMacSystemFont"/>
              </a:rPr>
              <a:t>client = </a:t>
            </a:r>
            <a:r>
              <a:rPr lang="en-US" sz="1200" dirty="0" err="1">
                <a:solidFill>
                  <a:srgbClr val="4A4A4A"/>
                </a:solidFill>
                <a:highlight>
                  <a:srgbClr val="FFFFFF"/>
                </a:highlight>
                <a:latin typeface="BlinkMacSystemFont"/>
              </a:rPr>
              <a:t>mqtt.Client</a:t>
            </a:r>
            <a:r>
              <a:rPr lang="en-US" sz="1200" dirty="0">
                <a:solidFill>
                  <a:srgbClr val="4A4A4A"/>
                </a:solidFill>
                <a:highlight>
                  <a:srgbClr val="FFFFFF"/>
                </a:highlight>
                <a:latin typeface="BlinkMacSystemFont"/>
              </a:rPr>
              <a:t>()</a:t>
            </a:r>
          </a:p>
          <a:p>
            <a:pPr marL="1828800" lvl="4" indent="0">
              <a:buNone/>
            </a:pPr>
            <a:r>
              <a:rPr lang="en-US" sz="1200" dirty="0">
                <a:solidFill>
                  <a:srgbClr val="4A4A4A"/>
                </a:solidFill>
                <a:highlight>
                  <a:srgbClr val="FFFFFF"/>
                </a:highlight>
                <a:latin typeface="BlinkMacSystemFont"/>
              </a:rPr>
              <a:t># Assign the callback functions</a:t>
            </a:r>
          </a:p>
          <a:p>
            <a:pPr marL="1828800" lvl="4" indent="0">
              <a:buNone/>
            </a:pPr>
            <a:r>
              <a:rPr lang="en-US" sz="1200" dirty="0" err="1">
                <a:solidFill>
                  <a:srgbClr val="4A4A4A"/>
                </a:solidFill>
                <a:highlight>
                  <a:srgbClr val="FFFFFF"/>
                </a:highlight>
                <a:latin typeface="BlinkMacSystemFont"/>
              </a:rPr>
              <a:t>client.on_connect</a:t>
            </a:r>
            <a:r>
              <a:rPr lang="en-US" sz="1200" dirty="0">
                <a:solidFill>
                  <a:srgbClr val="4A4A4A"/>
                </a:solidFill>
                <a:highlight>
                  <a:srgbClr val="FFFFFF"/>
                </a:highlight>
                <a:latin typeface="BlinkMacSystemFont"/>
              </a:rPr>
              <a:t> = </a:t>
            </a:r>
            <a:r>
              <a:rPr lang="en-US" sz="1200" dirty="0" err="1">
                <a:solidFill>
                  <a:srgbClr val="4A4A4A"/>
                </a:solidFill>
                <a:highlight>
                  <a:srgbClr val="FFFFFF"/>
                </a:highlight>
                <a:latin typeface="BlinkMacSystemFont"/>
              </a:rPr>
              <a:t>on_connect</a:t>
            </a:r>
            <a:endParaRPr lang="en-US" sz="1200" dirty="0">
              <a:solidFill>
                <a:srgbClr val="4A4A4A"/>
              </a:solidFill>
              <a:highlight>
                <a:srgbClr val="FFFFFF"/>
              </a:highlight>
              <a:latin typeface="BlinkMacSystemFont"/>
            </a:endParaRPr>
          </a:p>
          <a:p>
            <a:pPr marL="1828800" lvl="4" indent="0">
              <a:buNone/>
            </a:pPr>
            <a:r>
              <a:rPr lang="en-US" sz="1200" dirty="0" err="1">
                <a:solidFill>
                  <a:srgbClr val="4A4A4A"/>
                </a:solidFill>
                <a:highlight>
                  <a:srgbClr val="FFFFFF"/>
                </a:highlight>
                <a:latin typeface="BlinkMacSystemFont"/>
              </a:rPr>
              <a:t>client.on_message</a:t>
            </a:r>
            <a:r>
              <a:rPr lang="en-US" sz="1200" dirty="0">
                <a:solidFill>
                  <a:srgbClr val="4A4A4A"/>
                </a:solidFill>
                <a:highlight>
                  <a:srgbClr val="FFFFFF"/>
                </a:highlight>
                <a:latin typeface="BlinkMacSystemFont"/>
              </a:rPr>
              <a:t> = </a:t>
            </a:r>
            <a:r>
              <a:rPr lang="en-US" sz="1200" dirty="0" err="1">
                <a:solidFill>
                  <a:srgbClr val="4A4A4A"/>
                </a:solidFill>
                <a:highlight>
                  <a:srgbClr val="FFFFFF"/>
                </a:highlight>
                <a:latin typeface="BlinkMacSystemFont"/>
              </a:rPr>
              <a:t>on_message</a:t>
            </a:r>
            <a:endParaRPr lang="en-US" sz="1200" dirty="0">
              <a:solidFill>
                <a:srgbClr val="4A4A4A"/>
              </a:solidFill>
              <a:highlight>
                <a:srgbClr val="FFFFFF"/>
              </a:highlight>
              <a:latin typeface="BlinkMacSystemFont"/>
            </a:endParaRPr>
          </a:p>
          <a:p>
            <a:pPr marL="1828800" lvl="4" indent="0">
              <a:buNone/>
            </a:pPr>
            <a:r>
              <a:rPr lang="en-US" sz="1200" dirty="0">
                <a:solidFill>
                  <a:srgbClr val="4A4A4A"/>
                </a:solidFill>
                <a:highlight>
                  <a:srgbClr val="FFFFFF"/>
                </a:highlight>
                <a:latin typeface="BlinkMacSystemFont"/>
              </a:rPr>
              <a:t># Connect to the MQTT broker</a:t>
            </a:r>
          </a:p>
          <a:p>
            <a:pPr marL="1828800" lvl="4" indent="0">
              <a:buNone/>
            </a:pPr>
            <a:r>
              <a:rPr lang="en-US" sz="1200" dirty="0">
                <a:solidFill>
                  <a:srgbClr val="4A4A4A"/>
                </a:solidFill>
                <a:highlight>
                  <a:srgbClr val="FFFFFF"/>
                </a:highlight>
                <a:latin typeface="BlinkMacSystemFont"/>
              </a:rPr>
              <a:t>#client.connect("localhost", 1883, 60)</a:t>
            </a:r>
          </a:p>
          <a:p>
            <a:pPr marL="1828800" lvl="4" indent="0">
              <a:buNone/>
            </a:pPr>
            <a:r>
              <a:rPr lang="en-US" sz="1200" dirty="0" err="1">
                <a:solidFill>
                  <a:srgbClr val="4A4A4A"/>
                </a:solidFill>
                <a:highlight>
                  <a:srgbClr val="FFFFFF"/>
                </a:highlight>
                <a:latin typeface="BlinkMacSystemFont"/>
              </a:rPr>
              <a:t>client.connect</a:t>
            </a:r>
            <a:r>
              <a:rPr lang="en-US" sz="1200" dirty="0">
                <a:solidFill>
                  <a:srgbClr val="4A4A4A"/>
                </a:solidFill>
                <a:highlight>
                  <a:srgbClr val="FFFFFF"/>
                </a:highlight>
                <a:latin typeface="BlinkMacSystemFont"/>
              </a:rPr>
              <a:t>("broker.hivemq.com", 1883, 60)</a:t>
            </a:r>
          </a:p>
          <a:p>
            <a:pPr marL="1828800" lvl="4" indent="0">
              <a:buNone/>
            </a:pPr>
            <a:endParaRPr lang="en-US" sz="1400" dirty="0">
              <a:solidFill>
                <a:srgbClr val="4A4A4A"/>
              </a:solidFill>
              <a:highlight>
                <a:srgbClr val="FFFFFF"/>
              </a:highlight>
              <a:latin typeface="BlinkMacSystemFont"/>
            </a:endParaRPr>
          </a:p>
          <a:p>
            <a:pPr marL="1828800" lvl="4" indent="0">
              <a:buNone/>
            </a:pPr>
            <a:endParaRPr lang="en-US" sz="1400" b="0" i="0" dirty="0">
              <a:solidFill>
                <a:srgbClr val="4A4A4A"/>
              </a:solidFill>
              <a:effectLst/>
              <a:highlight>
                <a:srgbClr val="FFFFFF"/>
              </a:highlight>
              <a:latin typeface="BlinkMacSystemFont"/>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457200" lvl="1" indent="0">
              <a:buNone/>
            </a:pPr>
            <a:r>
              <a:rPr lang="en-IN" sz="1400" dirty="0">
                <a:latin typeface="Arial" panose="020B0604020202020204" pitchFamily="34" charset="0"/>
                <a:cs typeface="Arial" panose="020B0604020202020204" pitchFamily="34" charset="0"/>
              </a:rPr>
              <a:t>					</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86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 – Python program</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Autofit/>
          </a:bodyPr>
          <a:lstStyle/>
          <a:p>
            <a:pPr marL="1828800" lvl="4" indent="0">
              <a:buNone/>
            </a:pPr>
            <a:r>
              <a:rPr lang="en-US" sz="1400" dirty="0">
                <a:solidFill>
                  <a:srgbClr val="4A4A4A"/>
                </a:solidFill>
                <a:highlight>
                  <a:srgbClr val="FFFFFF"/>
                </a:highlight>
                <a:latin typeface="BlinkMacSystemFont"/>
              </a:rPr>
              <a:t>#continued from previous slide</a:t>
            </a:r>
          </a:p>
          <a:p>
            <a:pPr marL="1828800" lvl="4" indent="0">
              <a:buNone/>
            </a:pPr>
            <a:r>
              <a:rPr lang="en-US" sz="1400" dirty="0">
                <a:solidFill>
                  <a:srgbClr val="4A4A4A"/>
                </a:solidFill>
                <a:highlight>
                  <a:srgbClr val="FFFFFF"/>
                </a:highlight>
                <a:latin typeface="BlinkMacSystemFont"/>
              </a:rPr>
              <a:t># Start the loop to process network traffic and dispatch callbacks</a:t>
            </a:r>
          </a:p>
          <a:p>
            <a:pPr marL="1828800" lvl="4" indent="0">
              <a:buNone/>
            </a:pPr>
            <a:r>
              <a:rPr lang="en-US" sz="1400" dirty="0" err="1">
                <a:solidFill>
                  <a:srgbClr val="4A4A4A"/>
                </a:solidFill>
                <a:highlight>
                  <a:srgbClr val="FFFFFF"/>
                </a:highlight>
                <a:latin typeface="BlinkMacSystemFont"/>
              </a:rPr>
              <a:t>client.loop_start</a:t>
            </a:r>
            <a:r>
              <a:rPr lang="en-US" sz="1400" dirty="0">
                <a:solidFill>
                  <a:srgbClr val="4A4A4A"/>
                </a:solidFill>
                <a:highlight>
                  <a:srgbClr val="FFFFFF"/>
                </a:highlight>
                <a:latin typeface="BlinkMacSystemFont"/>
              </a:rPr>
              <a:t>()</a:t>
            </a:r>
          </a:p>
          <a:p>
            <a:pPr marL="1828800" lvl="4" indent="0">
              <a:buNone/>
            </a:pPr>
            <a:endParaRPr lang="en-US" sz="1400" dirty="0">
              <a:solidFill>
                <a:srgbClr val="4A4A4A"/>
              </a:solidFill>
              <a:highlight>
                <a:srgbClr val="FFFFFF"/>
              </a:highlight>
              <a:latin typeface="BlinkMacSystemFont"/>
            </a:endParaRPr>
          </a:p>
          <a:p>
            <a:pPr marL="1828800" lvl="4" indent="0">
              <a:buNone/>
            </a:pPr>
            <a:r>
              <a:rPr lang="en-US" sz="1400" dirty="0">
                <a:solidFill>
                  <a:srgbClr val="4A4A4A"/>
                </a:solidFill>
                <a:highlight>
                  <a:srgbClr val="FFFFFF"/>
                </a:highlight>
                <a:latin typeface="BlinkMacSystemFont"/>
              </a:rPr>
              <a:t># Publish a message to the topic</a:t>
            </a:r>
          </a:p>
          <a:p>
            <a:pPr marL="1828800" lvl="4" indent="0">
              <a:buNone/>
            </a:pPr>
            <a:r>
              <a:rPr lang="en-US" sz="1400" dirty="0" err="1">
                <a:solidFill>
                  <a:srgbClr val="4A4A4A"/>
                </a:solidFill>
                <a:highlight>
                  <a:srgbClr val="FFFFFF"/>
                </a:highlight>
                <a:latin typeface="BlinkMacSystemFont"/>
              </a:rPr>
              <a:t>client.publish</a:t>
            </a:r>
            <a:r>
              <a:rPr lang="en-US" sz="1400" dirty="0">
                <a:solidFill>
                  <a:srgbClr val="4A4A4A"/>
                </a:solidFill>
                <a:highlight>
                  <a:srgbClr val="FFFFFF"/>
                </a:highlight>
                <a:latin typeface="BlinkMacSystemFont"/>
              </a:rPr>
              <a:t>("test/topic", "</a:t>
            </a:r>
            <a:r>
              <a:rPr lang="en-US" sz="1400" dirty="0" err="1">
                <a:solidFill>
                  <a:srgbClr val="4A4A4A"/>
                </a:solidFill>
                <a:highlight>
                  <a:srgbClr val="FFFFFF"/>
                </a:highlight>
                <a:latin typeface="BlinkMacSystemFont"/>
              </a:rPr>
              <a:t>message_payload</a:t>
            </a:r>
            <a:r>
              <a:rPr lang="en-US" sz="1400" dirty="0">
                <a:solidFill>
                  <a:srgbClr val="4A4A4A"/>
                </a:solidFill>
                <a:highlight>
                  <a:srgbClr val="FFFFFF"/>
                </a:highlight>
                <a:latin typeface="BlinkMacSystemFont"/>
              </a:rPr>
              <a:t>")</a:t>
            </a:r>
          </a:p>
          <a:p>
            <a:pPr marL="1828800" lvl="4" indent="0">
              <a:buNone/>
            </a:pPr>
            <a:endParaRPr lang="en-US" sz="1400" dirty="0">
              <a:solidFill>
                <a:srgbClr val="4A4A4A"/>
              </a:solidFill>
              <a:highlight>
                <a:srgbClr val="FFFFFF"/>
              </a:highlight>
              <a:latin typeface="BlinkMacSystemFont"/>
            </a:endParaRPr>
          </a:p>
          <a:p>
            <a:pPr marL="1828800" lvl="4" indent="0">
              <a:buNone/>
            </a:pPr>
            <a:r>
              <a:rPr lang="en-US" sz="1400" dirty="0">
                <a:solidFill>
                  <a:srgbClr val="4A4A4A"/>
                </a:solidFill>
                <a:highlight>
                  <a:srgbClr val="FFFFFF"/>
                </a:highlight>
                <a:latin typeface="BlinkMacSystemFont"/>
              </a:rPr>
              <a:t># Add a delay to give the client time to receive the message</a:t>
            </a:r>
          </a:p>
          <a:p>
            <a:pPr marL="1828800" lvl="4" indent="0">
              <a:buNone/>
            </a:pPr>
            <a:r>
              <a:rPr lang="en-US" sz="1400" dirty="0" err="1">
                <a:solidFill>
                  <a:srgbClr val="4A4A4A"/>
                </a:solidFill>
                <a:highlight>
                  <a:srgbClr val="FFFFFF"/>
                </a:highlight>
                <a:latin typeface="BlinkMacSystemFont"/>
              </a:rPr>
              <a:t>time.sleep</a:t>
            </a:r>
            <a:r>
              <a:rPr lang="en-US" sz="1400" dirty="0">
                <a:solidFill>
                  <a:srgbClr val="4A4A4A"/>
                </a:solidFill>
                <a:highlight>
                  <a:srgbClr val="FFFFFF"/>
                </a:highlight>
                <a:latin typeface="BlinkMacSystemFont"/>
              </a:rPr>
              <a:t>(2)</a:t>
            </a:r>
          </a:p>
          <a:p>
            <a:pPr marL="1828800" lvl="4" indent="0">
              <a:buNone/>
            </a:pPr>
            <a:endParaRPr lang="en-US" sz="1400" dirty="0">
              <a:solidFill>
                <a:srgbClr val="4A4A4A"/>
              </a:solidFill>
              <a:highlight>
                <a:srgbClr val="FFFFFF"/>
              </a:highlight>
              <a:latin typeface="BlinkMacSystemFont"/>
            </a:endParaRPr>
          </a:p>
          <a:p>
            <a:pPr marL="1828800" lvl="4" indent="0">
              <a:buNone/>
            </a:pPr>
            <a:r>
              <a:rPr lang="en-US" sz="1400" dirty="0">
                <a:solidFill>
                  <a:srgbClr val="4A4A4A"/>
                </a:solidFill>
                <a:highlight>
                  <a:srgbClr val="FFFFFF"/>
                </a:highlight>
                <a:latin typeface="BlinkMacSystemFont"/>
              </a:rPr>
              <a:t># Stop the loop and disconnect</a:t>
            </a:r>
          </a:p>
          <a:p>
            <a:pPr marL="1828800" lvl="4" indent="0">
              <a:buNone/>
            </a:pPr>
            <a:r>
              <a:rPr lang="en-US" sz="1400" dirty="0" err="1">
                <a:solidFill>
                  <a:srgbClr val="4A4A4A"/>
                </a:solidFill>
                <a:highlight>
                  <a:srgbClr val="FFFFFF"/>
                </a:highlight>
                <a:latin typeface="BlinkMacSystemFont"/>
              </a:rPr>
              <a:t>client.loop_stop</a:t>
            </a:r>
            <a:r>
              <a:rPr lang="en-US" sz="1400" dirty="0">
                <a:solidFill>
                  <a:srgbClr val="4A4A4A"/>
                </a:solidFill>
                <a:highlight>
                  <a:srgbClr val="FFFFFF"/>
                </a:highlight>
                <a:latin typeface="BlinkMacSystemFont"/>
              </a:rPr>
              <a:t>()</a:t>
            </a:r>
          </a:p>
          <a:p>
            <a:pPr marL="1828800" lvl="4" indent="0">
              <a:buNone/>
            </a:pPr>
            <a:r>
              <a:rPr lang="en-US" sz="1400" dirty="0" err="1">
                <a:solidFill>
                  <a:srgbClr val="4A4A4A"/>
                </a:solidFill>
                <a:highlight>
                  <a:srgbClr val="FFFFFF"/>
                </a:highlight>
                <a:latin typeface="BlinkMacSystemFont"/>
              </a:rPr>
              <a:t>client.disconnect</a:t>
            </a:r>
            <a:r>
              <a:rPr lang="en-US" sz="1400" dirty="0">
                <a:solidFill>
                  <a:srgbClr val="4A4A4A"/>
                </a:solidFill>
                <a:highlight>
                  <a:srgbClr val="FFFFFF"/>
                </a:highlight>
                <a:latin typeface="BlinkMacSystemFont"/>
              </a:rPr>
              <a:t>()</a:t>
            </a:r>
          </a:p>
          <a:p>
            <a:pPr marL="1828800" lvl="4" indent="0">
              <a:buNone/>
            </a:pPr>
            <a:endParaRPr lang="en-US" sz="1400" b="0" i="0" dirty="0">
              <a:solidFill>
                <a:srgbClr val="4A4A4A"/>
              </a:solidFill>
              <a:effectLst/>
              <a:highlight>
                <a:srgbClr val="FFFFFF"/>
              </a:highlight>
              <a:latin typeface="BlinkMacSystemFont"/>
            </a:endParaRPr>
          </a:p>
          <a:p>
            <a:pPr marL="1828800" lvl="4" indent="0">
              <a:buNone/>
            </a:pPr>
            <a:endParaRPr lang="en-US" sz="1400" b="0" i="0" dirty="0">
              <a:solidFill>
                <a:srgbClr val="4A4A4A"/>
              </a:solidFill>
              <a:effectLst/>
              <a:highlight>
                <a:srgbClr val="FFFFFF"/>
              </a:highlight>
              <a:latin typeface="BlinkMacSystemFont"/>
            </a:endParaRPr>
          </a:p>
          <a:p>
            <a:pPr marL="1828800" lvl="4" indent="0">
              <a:buNone/>
            </a:pPr>
            <a:endParaRPr lang="en-US" sz="1400" b="0" i="0" dirty="0">
              <a:solidFill>
                <a:srgbClr val="4A4A4A"/>
              </a:solidFill>
              <a:effectLst/>
              <a:highlight>
                <a:srgbClr val="FFFFFF"/>
              </a:highlight>
              <a:latin typeface="BlinkMacSystemFont"/>
            </a:endParaRPr>
          </a:p>
          <a:p>
            <a:pPr marL="1828800" lvl="4" indent="0">
              <a:buNone/>
            </a:pPr>
            <a:endParaRPr lang="en-US" sz="1400" b="0" i="0" dirty="0">
              <a:solidFill>
                <a:srgbClr val="4A4A4A"/>
              </a:solidFill>
              <a:effectLst/>
              <a:highlight>
                <a:srgbClr val="FFFFFF"/>
              </a:highlight>
              <a:latin typeface="BlinkMacSystemFont"/>
            </a:endParaRPr>
          </a:p>
          <a:p>
            <a:pPr marL="1828800" lvl="4" indent="0">
              <a:buNone/>
            </a:pPr>
            <a:r>
              <a:rPr lang="en-US" sz="1400" b="0" i="0" dirty="0">
                <a:solidFill>
                  <a:srgbClr val="4A4A4A"/>
                </a:solidFill>
                <a:effectLst/>
                <a:highlight>
                  <a:srgbClr val="FFFFFF"/>
                </a:highlight>
                <a:latin typeface="BlinkMacSystemFont"/>
              </a:rPr>
              <a:t> </a:t>
            </a:r>
          </a:p>
          <a:p>
            <a:pPr marL="1828800" lvl="4" indent="0">
              <a:buNone/>
            </a:pPr>
            <a:endParaRPr lang="en-US" sz="1400" b="0" i="0" dirty="0">
              <a:solidFill>
                <a:srgbClr val="4A4A4A"/>
              </a:solidFill>
              <a:effectLst/>
              <a:highlight>
                <a:srgbClr val="FFFFFF"/>
              </a:highlight>
              <a:latin typeface="BlinkMacSystemFont"/>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457200" lvl="1" indent="0">
              <a:buNone/>
            </a:pPr>
            <a:r>
              <a:rPr lang="en-IN" sz="1400" dirty="0">
                <a:latin typeface="Arial" panose="020B0604020202020204" pitchFamily="34" charset="0"/>
                <a:cs typeface="Arial" panose="020B0604020202020204" pitchFamily="34" charset="0"/>
              </a:rPr>
              <a:t>					</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51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US" dirty="0">
                <a:latin typeface="Arial" panose="020B0604020202020204" pitchFamily="34" charset="0"/>
                <a:cs typeface="Arial" panose="020B0604020202020204" pitchFamily="34" charset="0"/>
              </a:rPr>
              <a:t>O</a:t>
            </a:r>
            <a:r>
              <a:rPr lang="en-IN" dirty="0">
                <a:latin typeface="Arial" panose="020B0604020202020204" pitchFamily="34" charset="0"/>
                <a:cs typeface="Arial" panose="020B0604020202020204" pitchFamily="34" charset="0"/>
              </a:rPr>
              <a:t>SI Model(Open System Interconnect)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sz="112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4193B5F9-CAF2-79D9-0650-92D0D7FCB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 y="1269590"/>
            <a:ext cx="797242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0983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 – Python program</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Autofit/>
          </a:bodyPr>
          <a:lstStyle/>
          <a:p>
            <a:pPr marL="1828800" lvl="4" indent="0">
              <a:buNone/>
            </a:pPr>
            <a:r>
              <a:rPr lang="en-US" sz="1600" b="1" u="sng" dirty="0">
                <a:solidFill>
                  <a:srgbClr val="4A4A4A"/>
                </a:solidFill>
                <a:highlight>
                  <a:srgbClr val="FFFFFF"/>
                </a:highlight>
                <a:latin typeface="BlinkMacSystemFont"/>
              </a:rPr>
              <a:t>mqtt_subscribe.py</a:t>
            </a:r>
          </a:p>
          <a:p>
            <a:pPr marL="1828800" lvl="4" indent="0">
              <a:buNone/>
            </a:pPr>
            <a:r>
              <a:rPr lang="en-US" sz="1400" dirty="0">
                <a:solidFill>
                  <a:srgbClr val="4A4A4A"/>
                </a:solidFill>
                <a:highlight>
                  <a:srgbClr val="FFFFFF"/>
                </a:highlight>
                <a:latin typeface="BlinkMacSystemFont"/>
              </a:rPr>
              <a:t>import </a:t>
            </a:r>
            <a:r>
              <a:rPr lang="en-US" sz="1400" dirty="0" err="1">
                <a:solidFill>
                  <a:srgbClr val="4A4A4A"/>
                </a:solidFill>
                <a:highlight>
                  <a:srgbClr val="FFFFFF"/>
                </a:highlight>
                <a:latin typeface="BlinkMacSystemFont"/>
              </a:rPr>
              <a:t>paho.mqtt.client</a:t>
            </a:r>
            <a:r>
              <a:rPr lang="en-US" sz="1400" dirty="0">
                <a:solidFill>
                  <a:srgbClr val="4A4A4A"/>
                </a:solidFill>
                <a:highlight>
                  <a:srgbClr val="FFFFFF"/>
                </a:highlight>
                <a:latin typeface="BlinkMacSystemFont"/>
              </a:rPr>
              <a:t> as </a:t>
            </a:r>
            <a:r>
              <a:rPr lang="en-US" sz="1400" dirty="0" err="1">
                <a:solidFill>
                  <a:srgbClr val="4A4A4A"/>
                </a:solidFill>
                <a:highlight>
                  <a:srgbClr val="FFFFFF"/>
                </a:highlight>
                <a:latin typeface="BlinkMacSystemFont"/>
              </a:rPr>
              <a:t>mqtt</a:t>
            </a:r>
            <a:endParaRPr lang="en-US" sz="1400" dirty="0">
              <a:solidFill>
                <a:srgbClr val="4A4A4A"/>
              </a:solidFill>
              <a:highlight>
                <a:srgbClr val="FFFFFF"/>
              </a:highlight>
              <a:latin typeface="BlinkMacSystemFont"/>
            </a:endParaRPr>
          </a:p>
          <a:p>
            <a:pPr marL="1828800" lvl="4" indent="0">
              <a:buNone/>
            </a:pPr>
            <a:r>
              <a:rPr lang="en-US" sz="1400" dirty="0">
                <a:solidFill>
                  <a:srgbClr val="4A4A4A"/>
                </a:solidFill>
                <a:highlight>
                  <a:srgbClr val="FFFFFF"/>
                </a:highlight>
                <a:latin typeface="BlinkMacSystemFont"/>
              </a:rPr>
              <a:t># Define the </a:t>
            </a:r>
            <a:r>
              <a:rPr lang="en-US" sz="1400" dirty="0" err="1">
                <a:solidFill>
                  <a:srgbClr val="4A4A4A"/>
                </a:solidFill>
                <a:highlight>
                  <a:srgbClr val="FFFFFF"/>
                </a:highlight>
                <a:latin typeface="BlinkMacSystemFont"/>
              </a:rPr>
              <a:t>on_message</a:t>
            </a:r>
            <a:r>
              <a:rPr lang="en-US" sz="1400" dirty="0">
                <a:solidFill>
                  <a:srgbClr val="4A4A4A"/>
                </a:solidFill>
                <a:highlight>
                  <a:srgbClr val="FFFFFF"/>
                </a:highlight>
                <a:latin typeface="BlinkMacSystemFont"/>
              </a:rPr>
              <a:t> callback</a:t>
            </a:r>
          </a:p>
          <a:p>
            <a:pPr marL="1828800" lvl="4" indent="0">
              <a:buNone/>
            </a:pPr>
            <a:r>
              <a:rPr lang="en-US" sz="1400" dirty="0">
                <a:solidFill>
                  <a:srgbClr val="4A4A4A"/>
                </a:solidFill>
                <a:highlight>
                  <a:srgbClr val="FFFFFF"/>
                </a:highlight>
                <a:latin typeface="BlinkMacSystemFont"/>
              </a:rPr>
              <a:t>def </a:t>
            </a:r>
            <a:r>
              <a:rPr lang="en-US" sz="1400" dirty="0" err="1">
                <a:solidFill>
                  <a:srgbClr val="4A4A4A"/>
                </a:solidFill>
                <a:highlight>
                  <a:srgbClr val="FFFFFF"/>
                </a:highlight>
                <a:latin typeface="BlinkMacSystemFont"/>
              </a:rPr>
              <a:t>on_message</a:t>
            </a:r>
            <a:r>
              <a:rPr lang="en-US" sz="1400" dirty="0">
                <a:solidFill>
                  <a:srgbClr val="4A4A4A"/>
                </a:solidFill>
                <a:highlight>
                  <a:srgbClr val="FFFFFF"/>
                </a:highlight>
                <a:latin typeface="BlinkMacSystemFont"/>
              </a:rPr>
              <a:t>(client, </a:t>
            </a:r>
            <a:r>
              <a:rPr lang="en-US" sz="1400" dirty="0" err="1">
                <a:solidFill>
                  <a:srgbClr val="4A4A4A"/>
                </a:solidFill>
                <a:highlight>
                  <a:srgbClr val="FFFFFF"/>
                </a:highlight>
                <a:latin typeface="BlinkMacSystemFont"/>
              </a:rPr>
              <a:t>userdata</a:t>
            </a:r>
            <a:r>
              <a:rPr lang="en-US" sz="1400" dirty="0">
                <a:solidFill>
                  <a:srgbClr val="4A4A4A"/>
                </a:solidFill>
                <a:highlight>
                  <a:srgbClr val="FFFFFF"/>
                </a:highlight>
                <a:latin typeface="BlinkMacSystemFont"/>
              </a:rPr>
              <a:t>, message):</a:t>
            </a:r>
          </a:p>
          <a:p>
            <a:pPr marL="1828800" lvl="4" indent="0">
              <a:buNone/>
            </a:pPr>
            <a:r>
              <a:rPr lang="en-US" sz="1400" dirty="0">
                <a:solidFill>
                  <a:srgbClr val="4A4A4A"/>
                </a:solidFill>
                <a:highlight>
                  <a:srgbClr val="FFFFFF"/>
                </a:highlight>
                <a:latin typeface="BlinkMacSystemFont"/>
              </a:rPr>
              <a:t>    print(</a:t>
            </a:r>
            <a:r>
              <a:rPr lang="en-US" sz="1400" dirty="0" err="1">
                <a:solidFill>
                  <a:srgbClr val="4A4A4A"/>
                </a:solidFill>
                <a:highlight>
                  <a:srgbClr val="FFFFFF"/>
                </a:highlight>
                <a:latin typeface="BlinkMacSystemFont"/>
              </a:rPr>
              <a:t>f"Received</a:t>
            </a:r>
            <a:r>
              <a:rPr lang="en-US" sz="1400" dirty="0">
                <a:solidFill>
                  <a:srgbClr val="4A4A4A"/>
                </a:solidFill>
                <a:highlight>
                  <a:srgbClr val="FFFFFF"/>
                </a:highlight>
                <a:latin typeface="BlinkMacSystemFont"/>
              </a:rPr>
              <a:t> message '{</a:t>
            </a:r>
            <a:r>
              <a:rPr lang="en-US" sz="1400" dirty="0" err="1">
                <a:solidFill>
                  <a:srgbClr val="4A4A4A"/>
                </a:solidFill>
                <a:highlight>
                  <a:srgbClr val="FFFFFF"/>
                </a:highlight>
                <a:latin typeface="BlinkMacSystemFont"/>
              </a:rPr>
              <a:t>message.payload.decode</a:t>
            </a:r>
            <a:r>
              <a:rPr lang="en-US" sz="1400" dirty="0">
                <a:solidFill>
                  <a:srgbClr val="4A4A4A"/>
                </a:solidFill>
                <a:highlight>
                  <a:srgbClr val="FFFFFF"/>
                </a:highlight>
                <a:latin typeface="BlinkMacSystemFont"/>
              </a:rPr>
              <a:t>()}' on topic '{</a:t>
            </a:r>
            <a:r>
              <a:rPr lang="en-US" sz="1400" dirty="0" err="1">
                <a:solidFill>
                  <a:srgbClr val="4A4A4A"/>
                </a:solidFill>
                <a:highlight>
                  <a:srgbClr val="FFFFFF"/>
                </a:highlight>
                <a:latin typeface="BlinkMacSystemFont"/>
              </a:rPr>
              <a:t>message.topic</a:t>
            </a:r>
            <a:r>
              <a:rPr lang="en-US" sz="1400" dirty="0">
                <a:solidFill>
                  <a:srgbClr val="4A4A4A"/>
                </a:solidFill>
                <a:highlight>
                  <a:srgbClr val="FFFFFF"/>
                </a:highlight>
                <a:latin typeface="BlinkMacSystemFont"/>
              </a:rPr>
              <a:t>}' with QoS {</a:t>
            </a:r>
            <a:r>
              <a:rPr lang="en-US" sz="1400" dirty="0" err="1">
                <a:solidFill>
                  <a:srgbClr val="4A4A4A"/>
                </a:solidFill>
                <a:highlight>
                  <a:srgbClr val="FFFFFF"/>
                </a:highlight>
                <a:latin typeface="BlinkMacSystemFont"/>
              </a:rPr>
              <a:t>message.qos</a:t>
            </a:r>
            <a:r>
              <a:rPr lang="en-US" sz="1400" dirty="0">
                <a:solidFill>
                  <a:srgbClr val="4A4A4A"/>
                </a:solidFill>
                <a:highlight>
                  <a:srgbClr val="FFFFFF"/>
                </a:highlight>
                <a:latin typeface="BlinkMacSystemFont"/>
              </a:rPr>
              <a:t>}")</a:t>
            </a:r>
          </a:p>
          <a:p>
            <a:pPr marL="1828800" lvl="4" indent="0">
              <a:buNone/>
            </a:pPr>
            <a:r>
              <a:rPr lang="en-US" sz="1400" dirty="0">
                <a:solidFill>
                  <a:srgbClr val="4A4A4A"/>
                </a:solidFill>
                <a:highlight>
                  <a:srgbClr val="FFFFFF"/>
                </a:highlight>
                <a:latin typeface="BlinkMacSystemFont"/>
              </a:rPr>
              <a:t># Create an MQTT client instance</a:t>
            </a:r>
          </a:p>
          <a:p>
            <a:pPr marL="1828800" lvl="4" indent="0">
              <a:buNone/>
            </a:pPr>
            <a:r>
              <a:rPr lang="en-US" sz="1400" dirty="0">
                <a:solidFill>
                  <a:srgbClr val="4A4A4A"/>
                </a:solidFill>
                <a:highlight>
                  <a:srgbClr val="FFFFFF"/>
                </a:highlight>
                <a:latin typeface="BlinkMacSystemFont"/>
              </a:rPr>
              <a:t>client = </a:t>
            </a:r>
            <a:r>
              <a:rPr lang="en-US" sz="1400" dirty="0" err="1">
                <a:solidFill>
                  <a:srgbClr val="4A4A4A"/>
                </a:solidFill>
                <a:highlight>
                  <a:srgbClr val="FFFFFF"/>
                </a:highlight>
                <a:latin typeface="BlinkMacSystemFont"/>
              </a:rPr>
              <a:t>mqtt.Client</a:t>
            </a:r>
            <a:r>
              <a:rPr lang="en-US" sz="1400" dirty="0">
                <a:solidFill>
                  <a:srgbClr val="4A4A4A"/>
                </a:solidFill>
                <a:highlight>
                  <a:srgbClr val="FFFFFF"/>
                </a:highlight>
                <a:latin typeface="BlinkMacSystemFont"/>
              </a:rPr>
              <a:t>()</a:t>
            </a:r>
          </a:p>
          <a:p>
            <a:pPr marL="1828800" lvl="4" indent="0">
              <a:buNone/>
            </a:pPr>
            <a:r>
              <a:rPr lang="en-US" sz="1400" dirty="0">
                <a:solidFill>
                  <a:srgbClr val="4A4A4A"/>
                </a:solidFill>
                <a:highlight>
                  <a:srgbClr val="FFFFFF"/>
                </a:highlight>
                <a:latin typeface="BlinkMacSystemFont"/>
              </a:rPr>
              <a:t># Assign the </a:t>
            </a:r>
            <a:r>
              <a:rPr lang="en-US" sz="1400" dirty="0" err="1">
                <a:solidFill>
                  <a:srgbClr val="4A4A4A"/>
                </a:solidFill>
                <a:highlight>
                  <a:srgbClr val="FFFFFF"/>
                </a:highlight>
                <a:latin typeface="BlinkMacSystemFont"/>
              </a:rPr>
              <a:t>on_message</a:t>
            </a:r>
            <a:r>
              <a:rPr lang="en-US" sz="1400" dirty="0">
                <a:solidFill>
                  <a:srgbClr val="4A4A4A"/>
                </a:solidFill>
                <a:highlight>
                  <a:srgbClr val="FFFFFF"/>
                </a:highlight>
                <a:latin typeface="BlinkMacSystemFont"/>
              </a:rPr>
              <a:t> callback</a:t>
            </a:r>
          </a:p>
          <a:p>
            <a:pPr marL="1828800" lvl="4" indent="0">
              <a:buNone/>
            </a:pPr>
            <a:r>
              <a:rPr lang="en-US" sz="1400" dirty="0" err="1">
                <a:solidFill>
                  <a:srgbClr val="4A4A4A"/>
                </a:solidFill>
                <a:highlight>
                  <a:srgbClr val="FFFFFF"/>
                </a:highlight>
                <a:latin typeface="BlinkMacSystemFont"/>
              </a:rPr>
              <a:t>client.on_message</a:t>
            </a:r>
            <a:r>
              <a:rPr lang="en-US" sz="1400" dirty="0">
                <a:solidFill>
                  <a:srgbClr val="4A4A4A"/>
                </a:solidFill>
                <a:highlight>
                  <a:srgbClr val="FFFFFF"/>
                </a:highlight>
                <a:latin typeface="BlinkMacSystemFont"/>
              </a:rPr>
              <a:t> = </a:t>
            </a:r>
            <a:r>
              <a:rPr lang="en-US" sz="1400" dirty="0" err="1">
                <a:solidFill>
                  <a:srgbClr val="4A4A4A"/>
                </a:solidFill>
                <a:highlight>
                  <a:srgbClr val="FFFFFF"/>
                </a:highlight>
                <a:latin typeface="BlinkMacSystemFont"/>
              </a:rPr>
              <a:t>on_message</a:t>
            </a:r>
            <a:endParaRPr lang="en-US" sz="1400" dirty="0">
              <a:solidFill>
                <a:srgbClr val="4A4A4A"/>
              </a:solidFill>
              <a:highlight>
                <a:srgbClr val="FFFFFF"/>
              </a:highlight>
              <a:latin typeface="BlinkMacSystemFont"/>
            </a:endParaRPr>
          </a:p>
          <a:p>
            <a:pPr marL="1828800" lvl="4" indent="0">
              <a:buNone/>
            </a:pPr>
            <a:r>
              <a:rPr lang="en-US" sz="1400" dirty="0">
                <a:solidFill>
                  <a:srgbClr val="4A4A4A"/>
                </a:solidFill>
                <a:highlight>
                  <a:srgbClr val="FFFFFF"/>
                </a:highlight>
                <a:latin typeface="BlinkMacSystemFont"/>
              </a:rPr>
              <a:t># Connect to the MQTT broker</a:t>
            </a:r>
          </a:p>
          <a:p>
            <a:pPr marL="1828800" lvl="4" indent="0">
              <a:buNone/>
            </a:pPr>
            <a:r>
              <a:rPr lang="en-US" sz="1400" dirty="0" err="1">
                <a:solidFill>
                  <a:srgbClr val="4A4A4A"/>
                </a:solidFill>
                <a:highlight>
                  <a:srgbClr val="FFFFFF"/>
                </a:highlight>
                <a:latin typeface="BlinkMacSystemFont"/>
              </a:rPr>
              <a:t>client.connect</a:t>
            </a:r>
            <a:r>
              <a:rPr lang="en-US" sz="1400" dirty="0">
                <a:solidFill>
                  <a:srgbClr val="4A4A4A"/>
                </a:solidFill>
                <a:highlight>
                  <a:srgbClr val="FFFFFF"/>
                </a:highlight>
                <a:latin typeface="BlinkMacSystemFont"/>
              </a:rPr>
              <a:t>("broker.hivemq.com", 1883, 60)</a:t>
            </a:r>
          </a:p>
          <a:p>
            <a:pPr marL="1828800" lvl="4" indent="0">
              <a:buNone/>
            </a:pPr>
            <a:r>
              <a:rPr lang="en-US" sz="1400" dirty="0">
                <a:solidFill>
                  <a:srgbClr val="4A4A4A"/>
                </a:solidFill>
                <a:highlight>
                  <a:srgbClr val="FFFFFF"/>
                </a:highlight>
                <a:latin typeface="BlinkMacSystemFont"/>
              </a:rPr>
              <a:t>#client.connect("localhost", 1883, 60)</a:t>
            </a:r>
          </a:p>
          <a:p>
            <a:pPr marL="1828800" lvl="4" indent="0">
              <a:buNone/>
            </a:pPr>
            <a:r>
              <a:rPr lang="en-US" sz="1400" dirty="0">
                <a:solidFill>
                  <a:srgbClr val="4A4A4A"/>
                </a:solidFill>
                <a:highlight>
                  <a:srgbClr val="FFFFFF"/>
                </a:highlight>
                <a:latin typeface="BlinkMacSystemFont"/>
              </a:rPr>
              <a:t># Subscribe to a topic</a:t>
            </a:r>
          </a:p>
          <a:p>
            <a:pPr marL="1828800" lvl="4" indent="0">
              <a:buNone/>
            </a:pPr>
            <a:r>
              <a:rPr lang="en-US" sz="1400" dirty="0" err="1">
                <a:solidFill>
                  <a:srgbClr val="4A4A4A"/>
                </a:solidFill>
                <a:highlight>
                  <a:srgbClr val="FFFFFF"/>
                </a:highlight>
                <a:latin typeface="BlinkMacSystemFont"/>
              </a:rPr>
              <a:t>client.subscribe</a:t>
            </a:r>
            <a:r>
              <a:rPr lang="en-US" sz="1400" dirty="0">
                <a:solidFill>
                  <a:srgbClr val="4A4A4A"/>
                </a:solidFill>
                <a:highlight>
                  <a:srgbClr val="FFFFFF"/>
                </a:highlight>
                <a:latin typeface="BlinkMacSystemFont"/>
              </a:rPr>
              <a:t>("test/topic")</a:t>
            </a:r>
          </a:p>
          <a:p>
            <a:pPr marL="1828800" lvl="4" indent="0">
              <a:buNone/>
            </a:pPr>
            <a:r>
              <a:rPr lang="en-US" sz="1400" dirty="0">
                <a:solidFill>
                  <a:srgbClr val="4A4A4A"/>
                </a:solidFill>
                <a:highlight>
                  <a:srgbClr val="FFFFFF"/>
                </a:highlight>
                <a:latin typeface="BlinkMacSystemFont"/>
              </a:rPr>
              <a:t># Start the loop to process received messages</a:t>
            </a:r>
          </a:p>
          <a:p>
            <a:pPr marL="1828800" lvl="4" indent="0">
              <a:buNone/>
            </a:pPr>
            <a:r>
              <a:rPr lang="en-US" sz="1400" dirty="0" err="1">
                <a:solidFill>
                  <a:srgbClr val="4A4A4A"/>
                </a:solidFill>
                <a:highlight>
                  <a:srgbClr val="FFFFFF"/>
                </a:highlight>
                <a:latin typeface="BlinkMacSystemFont"/>
              </a:rPr>
              <a:t>client.loop_start</a:t>
            </a:r>
            <a:r>
              <a:rPr lang="en-US" sz="1400" dirty="0">
                <a:solidFill>
                  <a:srgbClr val="4A4A4A"/>
                </a:solidFill>
                <a:highlight>
                  <a:srgbClr val="FFFFFF"/>
                </a:highlight>
                <a:latin typeface="BlinkMacSystemFont"/>
              </a:rPr>
              <a:t>()</a:t>
            </a:r>
          </a:p>
          <a:p>
            <a:pPr marL="1828800" lvl="4" indent="0">
              <a:buNone/>
            </a:pPr>
            <a:r>
              <a:rPr lang="en-US" sz="1400" dirty="0">
                <a:solidFill>
                  <a:srgbClr val="4A4A4A"/>
                </a:solidFill>
                <a:highlight>
                  <a:srgbClr val="FFFFFF"/>
                </a:highlight>
                <a:latin typeface="BlinkMacSystemFont"/>
              </a:rPr>
              <a:t># Keep the script running</a:t>
            </a:r>
          </a:p>
          <a:p>
            <a:pPr marL="1828800" lvl="4" indent="0">
              <a:buNone/>
            </a:pPr>
            <a:r>
              <a:rPr lang="en-US" sz="1400" dirty="0">
                <a:solidFill>
                  <a:srgbClr val="4A4A4A"/>
                </a:solidFill>
                <a:highlight>
                  <a:srgbClr val="FFFFFF"/>
                </a:highlight>
                <a:latin typeface="BlinkMacSystemFont"/>
              </a:rPr>
              <a:t>import time</a:t>
            </a:r>
          </a:p>
          <a:p>
            <a:pPr marL="1828800" lvl="4" indent="0">
              <a:buNone/>
            </a:pPr>
            <a:r>
              <a:rPr lang="en-US" sz="1400" dirty="0">
                <a:solidFill>
                  <a:srgbClr val="4A4A4A"/>
                </a:solidFill>
                <a:highlight>
                  <a:srgbClr val="FFFFFF"/>
                </a:highlight>
                <a:latin typeface="BlinkMacSystemFont"/>
              </a:rPr>
              <a:t>while True:</a:t>
            </a:r>
          </a:p>
          <a:p>
            <a:pPr marL="1828800" lvl="4" indent="0">
              <a:buNone/>
            </a:pPr>
            <a:r>
              <a:rPr lang="en-US" sz="1400" dirty="0">
                <a:solidFill>
                  <a:srgbClr val="4A4A4A"/>
                </a:solidFill>
                <a:highlight>
                  <a:srgbClr val="FFFFFF"/>
                </a:highlight>
                <a:latin typeface="BlinkMacSystemFont"/>
              </a:rPr>
              <a:t>    </a:t>
            </a:r>
            <a:r>
              <a:rPr lang="en-US" sz="1400" dirty="0" err="1">
                <a:solidFill>
                  <a:srgbClr val="4A4A4A"/>
                </a:solidFill>
                <a:highlight>
                  <a:srgbClr val="FFFFFF"/>
                </a:highlight>
                <a:latin typeface="BlinkMacSystemFont"/>
              </a:rPr>
              <a:t>time.sleep</a:t>
            </a:r>
            <a:r>
              <a:rPr lang="en-US" sz="1400" dirty="0">
                <a:solidFill>
                  <a:srgbClr val="4A4A4A"/>
                </a:solidFill>
                <a:highlight>
                  <a:srgbClr val="FFFFFF"/>
                </a:highlight>
                <a:latin typeface="BlinkMacSystemFont"/>
              </a:rPr>
              <a:t>(1)</a:t>
            </a:r>
          </a:p>
          <a:p>
            <a:pPr marL="1828800" lvl="4" indent="0">
              <a:buNone/>
            </a:pPr>
            <a:endParaRPr lang="en-US" sz="1400" b="0" i="0" dirty="0">
              <a:solidFill>
                <a:srgbClr val="4A4A4A"/>
              </a:solidFill>
              <a:effectLst/>
              <a:highlight>
                <a:srgbClr val="FFFFFF"/>
              </a:highlight>
              <a:latin typeface="BlinkMacSystemFont"/>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457200" lvl="1" indent="0">
              <a:buNone/>
            </a:pPr>
            <a:r>
              <a:rPr lang="en-IN" sz="1400" dirty="0">
                <a:latin typeface="Arial" panose="020B0604020202020204" pitchFamily="34" charset="0"/>
                <a:cs typeface="Arial" panose="020B0604020202020204" pitchFamily="34" charset="0"/>
              </a:rPr>
              <a:t>					</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8516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CoAP</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32500" lnSpcReduction="20000"/>
          </a:bodyPr>
          <a:lstStyle/>
          <a:p>
            <a:r>
              <a:rPr lang="en-IN" sz="11200" dirty="0">
                <a:latin typeface="Arial" panose="020B0604020202020204" pitchFamily="34" charset="0"/>
                <a:cs typeface="Arial" panose="020B0604020202020204" pitchFamily="34" charset="0"/>
              </a:rPr>
              <a:t>Constrained Application Protocol – </a:t>
            </a:r>
            <a:r>
              <a:rPr lang="en-IN" sz="11200" dirty="0" err="1">
                <a:latin typeface="Arial" panose="020B0604020202020204" pitchFamily="34" charset="0"/>
                <a:cs typeface="Arial" panose="020B0604020202020204" pitchFamily="34" charset="0"/>
              </a:rPr>
              <a:t>CoAP</a:t>
            </a:r>
            <a:r>
              <a:rPr lang="en-IN" sz="11200" dirty="0">
                <a:latin typeface="Arial" panose="020B0604020202020204" pitchFamily="34" charset="0"/>
                <a:cs typeface="Arial" panose="020B0604020202020204" pitchFamily="34" charset="0"/>
              </a:rPr>
              <a:t>  is a specialized web transfer protocol</a:t>
            </a:r>
          </a:p>
          <a:p>
            <a:r>
              <a:rPr lang="en-IN" sz="11200" dirty="0">
                <a:latin typeface="Arial" panose="020B0604020202020204" pitchFamily="34" charset="0"/>
                <a:cs typeface="Arial" panose="020B0604020202020204" pitchFamily="34" charset="0"/>
              </a:rPr>
              <a:t>Use with constrained nodes and constrained networks in IOT</a:t>
            </a:r>
          </a:p>
          <a:p>
            <a:r>
              <a:rPr lang="en-IN" sz="11200" dirty="0">
                <a:latin typeface="Arial" panose="020B0604020202020204" pitchFamily="34" charset="0"/>
                <a:cs typeface="Arial" panose="020B0604020202020204" pitchFamily="34" charset="0"/>
              </a:rPr>
              <a:t>The protocol is designed for machine-to-machine (M2M) applications such as</a:t>
            </a:r>
          </a:p>
          <a:p>
            <a:pPr lvl="1"/>
            <a:r>
              <a:rPr lang="en-IN" sz="10800" dirty="0">
                <a:latin typeface="Arial" panose="020B0604020202020204" pitchFamily="34" charset="0"/>
                <a:cs typeface="Arial" panose="020B0604020202020204" pitchFamily="34" charset="0"/>
              </a:rPr>
              <a:t>Smart energy</a:t>
            </a:r>
          </a:p>
          <a:p>
            <a:pPr lvl="1"/>
            <a:r>
              <a:rPr lang="en-IN" sz="10800" dirty="0">
                <a:latin typeface="Arial" panose="020B0604020202020204" pitchFamily="34" charset="0"/>
                <a:cs typeface="Arial" panose="020B0604020202020204" pitchFamily="34" charset="0"/>
              </a:rPr>
              <a:t>Building automation</a:t>
            </a:r>
          </a:p>
          <a:p>
            <a:pPr lvl="1"/>
            <a:r>
              <a:rPr lang="en-IN" sz="10800" dirty="0">
                <a:latin typeface="Arial" panose="020B0604020202020204" pitchFamily="34" charset="0"/>
                <a:cs typeface="Arial" panose="020B0604020202020204" pitchFamily="34" charset="0"/>
              </a:rPr>
              <a:t>And may more</a:t>
            </a: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61</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5498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CoAP</a:t>
            </a:r>
            <a:r>
              <a:rPr lang="en-IN" dirty="0">
                <a:latin typeface="Arial" panose="020B0604020202020204" pitchFamily="34" charset="0"/>
                <a:cs typeface="Arial" panose="020B0604020202020204" pitchFamily="34" charset="0"/>
              </a:rPr>
              <a:t> overview</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32500" lnSpcReduction="20000"/>
          </a:bodyPr>
          <a:lstStyle/>
          <a:p>
            <a:r>
              <a:rPr lang="en-IN" sz="11200" dirty="0">
                <a:latin typeface="Arial" panose="020B0604020202020204" pitchFamily="34" charset="0"/>
                <a:cs typeface="Arial" panose="020B0604020202020204" pitchFamily="34" charset="0"/>
              </a:rPr>
              <a:t>Inspired by HTTP (GET,POST,PUT, DELETE)</a:t>
            </a:r>
          </a:p>
          <a:p>
            <a:r>
              <a:rPr lang="en-IN" sz="11200" dirty="0">
                <a:latin typeface="Arial" panose="020B0604020202020204" pitchFamily="34" charset="0"/>
                <a:cs typeface="Arial" panose="020B0604020202020204" pitchFamily="34" charset="0"/>
              </a:rPr>
              <a:t>1-to-1 communication protocol</a:t>
            </a:r>
          </a:p>
          <a:p>
            <a:r>
              <a:rPr lang="en-IN" sz="11200" dirty="0">
                <a:latin typeface="Arial" panose="020B0604020202020204" pitchFamily="34" charset="0"/>
                <a:cs typeface="Arial" panose="020B0604020202020204" pitchFamily="34" charset="0"/>
              </a:rPr>
              <a:t>Lightweight and energy-efficient</a:t>
            </a:r>
          </a:p>
          <a:p>
            <a:r>
              <a:rPr lang="en-IN" sz="11200" dirty="0">
                <a:latin typeface="Arial" panose="020B0604020202020204" pitchFamily="34" charset="0"/>
                <a:cs typeface="Arial" panose="020B0604020202020204" pitchFamily="34" charset="0"/>
              </a:rPr>
              <a:t>Additional features on top of HTTP:</a:t>
            </a:r>
          </a:p>
          <a:p>
            <a:pPr lvl="1"/>
            <a:r>
              <a:rPr lang="en-IN" sz="10800" dirty="0">
                <a:latin typeface="Arial" panose="020B0604020202020204" pitchFamily="34" charset="0"/>
                <a:cs typeface="Arial" panose="020B0604020202020204" pitchFamily="34" charset="0"/>
              </a:rPr>
              <a:t>Observe</a:t>
            </a:r>
          </a:p>
          <a:p>
            <a:pPr lvl="1"/>
            <a:r>
              <a:rPr lang="en-IN" sz="10800" dirty="0">
                <a:latin typeface="Arial" panose="020B0604020202020204" pitchFamily="34" charset="0"/>
                <a:cs typeface="Arial" panose="020B0604020202020204" pitchFamily="34" charset="0"/>
              </a:rPr>
              <a:t>Discovery</a:t>
            </a:r>
          </a:p>
          <a:p>
            <a:r>
              <a:rPr lang="en-IN" sz="11200" dirty="0">
                <a:latin typeface="Arial" panose="020B0604020202020204" pitchFamily="34" charset="0"/>
                <a:cs typeface="Arial" panose="020B0604020202020204" pitchFamily="34" charset="0"/>
              </a:rPr>
              <a:t>QoS</a:t>
            </a:r>
          </a:p>
          <a:p>
            <a:pPr lvl="1"/>
            <a:r>
              <a:rPr lang="en-IN" sz="10800" dirty="0">
                <a:latin typeface="Arial" panose="020B0604020202020204" pitchFamily="34" charset="0"/>
                <a:cs typeface="Arial" panose="020B0604020202020204" pitchFamily="34" charset="0"/>
              </a:rPr>
              <a:t>Confirmable messages</a:t>
            </a:r>
          </a:p>
          <a:p>
            <a:pPr lvl="1"/>
            <a:r>
              <a:rPr lang="en-IN" sz="10800" dirty="0">
                <a:latin typeface="Arial" panose="020B0604020202020204" pitchFamily="34" charset="0"/>
                <a:cs typeface="Arial" panose="020B0604020202020204" pitchFamily="34" charset="0"/>
              </a:rPr>
              <a:t>Non-confirmable messages (fire and forget)</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62</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466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CoAP</a:t>
            </a:r>
            <a:r>
              <a:rPr lang="en-IN" dirty="0">
                <a:latin typeface="Arial" panose="020B0604020202020204" pitchFamily="34" charset="0"/>
                <a:cs typeface="Arial" panose="020B0604020202020204" pitchFamily="34" charset="0"/>
              </a:rPr>
              <a:t> feature</a:t>
            </a:r>
          </a:p>
        </p:txBody>
      </p:sp>
      <p:pic>
        <p:nvPicPr>
          <p:cNvPr id="8" name="Content Placeholder 7">
            <a:extLst>
              <a:ext uri="{FF2B5EF4-FFF2-40B4-BE49-F238E27FC236}">
                <a16:creationId xmlns:a16="http://schemas.microsoft.com/office/drawing/2014/main" id="{FA3E1682-EB55-4DDD-988E-D051060D1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440" y="1868695"/>
            <a:ext cx="10058848" cy="4116682"/>
          </a:xfrm>
        </p:spPr>
      </p:pic>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63</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4731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CoAP</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B077475-7EC8-4F7F-BC78-61BD72C68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1709737"/>
            <a:ext cx="9678572" cy="4339371"/>
          </a:xfrm>
          <a:prstGeom prst="rect">
            <a:avLst/>
          </a:prstGeom>
        </p:spPr>
      </p:pic>
    </p:spTree>
    <p:extLst>
      <p:ext uri="{BB962C8B-B14F-4D97-AF65-F5344CB8AC3E}">
        <p14:creationId xmlns:p14="http://schemas.microsoft.com/office/powerpoint/2010/main" val="28019446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CoAP</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58D1A5E-836F-4754-8826-B9653E8E4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12" y="1538157"/>
            <a:ext cx="10086975" cy="4486405"/>
          </a:xfrm>
          <a:prstGeom prst="rect">
            <a:avLst/>
          </a:prstGeom>
        </p:spPr>
      </p:pic>
    </p:spTree>
    <p:extLst>
      <p:ext uri="{BB962C8B-B14F-4D97-AF65-F5344CB8AC3E}">
        <p14:creationId xmlns:p14="http://schemas.microsoft.com/office/powerpoint/2010/main" val="12265964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vs </a:t>
            </a:r>
            <a:r>
              <a:rPr lang="en-IN" dirty="0" err="1">
                <a:latin typeface="Arial" panose="020B0604020202020204" pitchFamily="34" charset="0"/>
                <a:cs typeface="Arial" panose="020B0604020202020204" pitchFamily="34" charset="0"/>
              </a:rPr>
              <a:t>CoAP</a:t>
            </a:r>
            <a:endParaRPr lang="en-IN"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7D48FA4F-B8FC-4DE5-B86D-913267550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166" y="1868694"/>
            <a:ext cx="10163634" cy="4269573"/>
          </a:xfrm>
        </p:spPr>
      </p:pic>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1446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Comparison of IOT protocol</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7E7BA6B9-507A-4349-8E85-F60E64257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172" y="1855678"/>
            <a:ext cx="10903810" cy="4107766"/>
          </a:xfrm>
        </p:spPr>
      </p:pic>
    </p:spTree>
    <p:extLst>
      <p:ext uri="{BB962C8B-B14F-4D97-AF65-F5344CB8AC3E}">
        <p14:creationId xmlns:p14="http://schemas.microsoft.com/office/powerpoint/2010/main" val="17234629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References</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88A3E52-19C4-F53E-A34D-0AD974B7F9C2}"/>
              </a:ext>
            </a:extLst>
          </p:cNvPr>
          <p:cNvSpPr>
            <a:spLocks noGrp="1"/>
          </p:cNvSpPr>
          <p:nvPr>
            <p:ph idx="1"/>
          </p:nvPr>
        </p:nvSpPr>
        <p:spPr/>
        <p:txBody>
          <a:bodyPr/>
          <a:lstStyle/>
          <a:p>
            <a:r>
              <a:rPr lang="en-US" dirty="0">
                <a:hlinkClick r:id="rId2"/>
              </a:rPr>
              <a:t>Edge Computing - https://www.youtube.com/watch?v=yRBe9YYCGw4</a:t>
            </a:r>
            <a:endParaRPr lang="en-US" dirty="0"/>
          </a:p>
          <a:p>
            <a:r>
              <a:rPr lang="en-US" dirty="0"/>
              <a:t>Right Protocol - https://www.youtube.com/watch?v=7eNU4rvdTC0&amp;t=194s</a:t>
            </a:r>
          </a:p>
          <a:p>
            <a:r>
              <a:rPr lang="en-US" dirty="0"/>
              <a:t>Zigbee - </a:t>
            </a:r>
            <a:r>
              <a:rPr lang="en-US" dirty="0">
                <a:hlinkClick r:id="rId3"/>
              </a:rPr>
              <a:t>https://www.youtube.com/watch?v=QXV_HgGO--g</a:t>
            </a:r>
            <a:endParaRPr lang="en-US" dirty="0"/>
          </a:p>
          <a:p>
            <a:r>
              <a:rPr lang="en-US" dirty="0"/>
              <a:t>NB-IOT  - </a:t>
            </a:r>
            <a:r>
              <a:rPr lang="en-US" dirty="0">
                <a:hlinkClick r:id="rId4"/>
              </a:rPr>
              <a:t>https://www.youtube.com/watch?v=F2YTUwh5-qE</a:t>
            </a:r>
            <a:endParaRPr lang="en-US" dirty="0"/>
          </a:p>
          <a:p>
            <a:r>
              <a:rPr lang="en-US" dirty="0" err="1"/>
              <a:t>ZigFox</a:t>
            </a:r>
            <a:r>
              <a:rPr lang="en-US" dirty="0"/>
              <a:t> - </a:t>
            </a:r>
            <a:r>
              <a:rPr lang="en-US" dirty="0">
                <a:hlinkClick r:id="rId5"/>
              </a:rPr>
              <a:t>https://www.youtube.com/watch?v=jcYoNvkorOY&amp;t=5s</a:t>
            </a:r>
            <a:endParaRPr lang="en-US" dirty="0"/>
          </a:p>
          <a:p>
            <a:r>
              <a:rPr lang="en-US" dirty="0"/>
              <a:t>BLE -  </a:t>
            </a:r>
            <a:r>
              <a:rPr lang="en-US" dirty="0">
                <a:hlinkClick r:id="rId6"/>
              </a:rPr>
              <a:t>https://www.youtube.com/watch?v=NSkIHdV6NoY</a:t>
            </a:r>
            <a:endParaRPr lang="en-US" dirty="0"/>
          </a:p>
          <a:p>
            <a:r>
              <a:rPr lang="en-US" dirty="0"/>
              <a:t>OSI -  https://www.youtube.com/watch?v=vv4y_uOneC0</a:t>
            </a:r>
          </a:p>
          <a:p>
            <a:endParaRPr lang="en-US" dirty="0"/>
          </a:p>
        </p:txBody>
      </p:sp>
    </p:spTree>
    <p:extLst>
      <p:ext uri="{BB962C8B-B14F-4D97-AF65-F5344CB8AC3E}">
        <p14:creationId xmlns:p14="http://schemas.microsoft.com/office/powerpoint/2010/main" val="10911979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References</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88A3E52-19C4-F53E-A34D-0AD974B7F9C2}"/>
              </a:ext>
            </a:extLst>
          </p:cNvPr>
          <p:cNvSpPr>
            <a:spLocks noGrp="1"/>
          </p:cNvSpPr>
          <p:nvPr>
            <p:ph idx="1"/>
          </p:nvPr>
        </p:nvSpPr>
        <p:spPr/>
        <p:txBody>
          <a:bodyPr>
            <a:normAutofit/>
          </a:bodyPr>
          <a:lstStyle/>
          <a:p>
            <a:r>
              <a:rPr lang="en-US" dirty="0"/>
              <a:t>Zigbee-https://www.youtube.com/watch?v=2KcZcNkRrNU&amp;ab_channel=MAKERDEMY</a:t>
            </a:r>
          </a:p>
          <a:p>
            <a:r>
              <a:rPr lang="en-US" dirty="0">
                <a:hlinkClick r:id="rId2"/>
              </a:rPr>
              <a:t>https://www.youtube.com/watch?v=QXV_HgGO--g&amp;t=14s&amp;ab_channel=MAKERDEMY</a:t>
            </a:r>
            <a:endParaRPr lang="en-US" dirty="0"/>
          </a:p>
          <a:p>
            <a:r>
              <a:rPr lang="en-US" dirty="0"/>
              <a:t>SOC -https://www.geeksforgeeks.org/architecture-of-soc/</a:t>
            </a:r>
          </a:p>
          <a:p>
            <a:r>
              <a:rPr lang="en-US" dirty="0"/>
              <a:t>OSI - https://www.linkedin.com/pulse/osi-model-explained-how-easily-remember-its-7-layers-rahul-jasrotia/</a:t>
            </a:r>
          </a:p>
        </p:txBody>
      </p:sp>
    </p:spTree>
    <p:extLst>
      <p:ext uri="{BB962C8B-B14F-4D97-AF65-F5344CB8AC3E}">
        <p14:creationId xmlns:p14="http://schemas.microsoft.com/office/powerpoint/2010/main" val="202146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Communication Technologies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ZigBee</a:t>
            </a:r>
          </a:p>
          <a:p>
            <a:r>
              <a:rPr lang="en-IN" sz="11200" dirty="0">
                <a:latin typeface="Arial" panose="020B0604020202020204" pitchFamily="34" charset="0"/>
                <a:cs typeface="Arial" panose="020B0604020202020204" pitchFamily="34" charset="0"/>
              </a:rPr>
              <a:t>Z-wave</a:t>
            </a:r>
          </a:p>
          <a:p>
            <a:r>
              <a:rPr lang="en-IN" sz="11200" dirty="0">
                <a:latin typeface="Arial" panose="020B0604020202020204" pitchFamily="34" charset="0"/>
                <a:cs typeface="Arial" panose="020B0604020202020204" pitchFamily="34" charset="0"/>
              </a:rPr>
              <a:t>Bluetooth</a:t>
            </a:r>
          </a:p>
          <a:p>
            <a:r>
              <a:rPr lang="en-IN" sz="11200" dirty="0">
                <a:latin typeface="Arial" panose="020B0604020202020204" pitchFamily="34" charset="0"/>
                <a:cs typeface="Arial" panose="020B0604020202020204" pitchFamily="34" charset="0"/>
              </a:rPr>
              <a:t>Bluetooth Low Energy (BLE)</a:t>
            </a:r>
          </a:p>
          <a:p>
            <a:r>
              <a:rPr lang="en-IN" sz="11200" dirty="0">
                <a:latin typeface="Arial" panose="020B0604020202020204" pitchFamily="34" charset="0"/>
                <a:cs typeface="Arial" panose="020B0604020202020204" pitchFamily="34" charset="0"/>
              </a:rPr>
              <a:t>Wi-Fi</a:t>
            </a:r>
          </a:p>
          <a:p>
            <a:r>
              <a:rPr lang="en-IN" sz="11200" dirty="0">
                <a:latin typeface="Arial" panose="020B0604020202020204" pitchFamily="34" charset="0"/>
                <a:cs typeface="Arial" panose="020B0604020202020204" pitchFamily="34" charset="0"/>
              </a:rPr>
              <a:t>Cellular</a:t>
            </a:r>
          </a:p>
          <a:p>
            <a:r>
              <a:rPr lang="en-IN" sz="11200" dirty="0">
                <a:latin typeface="Arial" panose="020B0604020202020204" pitchFamily="34" charset="0"/>
                <a:cs typeface="Arial" panose="020B0604020202020204" pitchFamily="34" charset="0"/>
              </a:rPr>
              <a:t>6LowPAN</a:t>
            </a:r>
          </a:p>
          <a:p>
            <a:r>
              <a:rPr lang="en-IN" sz="11200" dirty="0" err="1">
                <a:latin typeface="Arial" panose="020B0604020202020204" pitchFamily="34" charset="0"/>
                <a:cs typeface="Arial" panose="020B0604020202020204" pitchFamily="34" charset="0"/>
              </a:rPr>
              <a:t>LoRaWAN</a:t>
            </a:r>
            <a:endParaRPr lang="en-IN" sz="11200" dirty="0">
              <a:latin typeface="Arial" panose="020B0604020202020204" pitchFamily="34" charset="0"/>
              <a:cs typeface="Arial" panose="020B0604020202020204" pitchFamily="34" charset="0"/>
            </a:endParaRPr>
          </a:p>
          <a:p>
            <a:r>
              <a:rPr lang="en-IN" sz="11200" dirty="0" err="1">
                <a:latin typeface="Arial" panose="020B0604020202020204" pitchFamily="34" charset="0"/>
                <a:cs typeface="Arial" panose="020B0604020202020204" pitchFamily="34" charset="0"/>
              </a:rPr>
              <a:t>Sigfox</a:t>
            </a:r>
            <a:endParaRPr lang="en-IN" sz="11200" dirty="0">
              <a:latin typeface="Arial" panose="020B0604020202020204" pitchFamily="34" charset="0"/>
              <a:cs typeface="Arial" panose="020B0604020202020204" pitchFamily="34" charset="0"/>
            </a:endParaRPr>
          </a:p>
          <a:p>
            <a:endParaRPr lang="en-IN" sz="112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4284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References</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70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88A3E52-19C4-F53E-A34D-0AD974B7F9C2}"/>
              </a:ext>
            </a:extLst>
          </p:cNvPr>
          <p:cNvSpPr>
            <a:spLocks noGrp="1"/>
          </p:cNvSpPr>
          <p:nvPr>
            <p:ph idx="1"/>
          </p:nvPr>
        </p:nvSpPr>
        <p:spPr/>
        <p:txBody>
          <a:bodyPr>
            <a:normAutofit lnSpcReduction="10000"/>
          </a:bodyPr>
          <a:lstStyle/>
          <a:p>
            <a:r>
              <a:rPr lang="en-US" dirty="0"/>
              <a:t>Zigbee-</a:t>
            </a:r>
          </a:p>
          <a:p>
            <a:r>
              <a:rPr lang="en-US" dirty="0">
                <a:hlinkClick r:id="rId2"/>
              </a:rPr>
              <a:t>https://www.youtube.com/watch?v=QXV_HgGO--g&amp;t=151s&amp;ab_channel=MAKERDEMY</a:t>
            </a:r>
            <a:endParaRPr lang="en-US" dirty="0"/>
          </a:p>
          <a:p>
            <a:r>
              <a:rPr lang="en-US" dirty="0">
                <a:hlinkClick r:id="rId3"/>
              </a:rPr>
              <a:t>https://www.youtube.com/watch?v=Jmml-2Ge2WI&amp;ab_channel=talkingStuffNetwork</a:t>
            </a:r>
            <a:endParaRPr lang="en-US" dirty="0"/>
          </a:p>
          <a:p>
            <a:r>
              <a:rPr lang="en-US" dirty="0">
                <a:hlinkClick r:id="rId4"/>
              </a:rPr>
              <a:t>https://www.youtube.com/watch?v=UmpDXc3cXbU&amp;ab_channel=EverythingSmartHome</a:t>
            </a:r>
            <a:endParaRPr lang="en-US" dirty="0"/>
          </a:p>
          <a:p>
            <a:r>
              <a:rPr lang="en-US" dirty="0">
                <a:hlinkClick r:id="rId5"/>
              </a:rPr>
              <a:t>https://www.nic.in/blogs/lora-when-iots-talk-with-a-distance/</a:t>
            </a:r>
            <a:endParaRPr lang="en-US" dirty="0"/>
          </a:p>
          <a:p>
            <a:r>
              <a:rPr lang="en-US" dirty="0"/>
              <a:t>https://randomnerdtutorials.com/esp32-lora-rfm95-transceiver-arduino-ide/</a:t>
            </a:r>
          </a:p>
        </p:txBody>
      </p:sp>
    </p:spTree>
    <p:extLst>
      <p:ext uri="{BB962C8B-B14F-4D97-AF65-F5344CB8AC3E}">
        <p14:creationId xmlns:p14="http://schemas.microsoft.com/office/powerpoint/2010/main" val="1704215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K S</a:t>
            </a: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71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ISM bands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2013218"/>
            <a:ext cx="10500360" cy="4163745"/>
          </a:xfrm>
        </p:spPr>
        <p:txBody>
          <a:bodyPr>
            <a:normAutofit/>
          </a:bodyPr>
          <a:lstStyle/>
          <a:p>
            <a:pPr marL="457200" lvl="1" indent="0">
              <a:buNone/>
            </a:pPr>
            <a:r>
              <a:rPr lang="en-IN" sz="96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DED9482-6966-41C6-8A2C-BBDC26D9F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 y="1506756"/>
            <a:ext cx="10386646" cy="5214719"/>
          </a:xfrm>
          <a:prstGeom prst="rect">
            <a:avLst/>
          </a:prstGeom>
        </p:spPr>
      </p:pic>
    </p:spTree>
    <p:extLst>
      <p:ext uri="{BB962C8B-B14F-4D97-AF65-F5344CB8AC3E}">
        <p14:creationId xmlns:p14="http://schemas.microsoft.com/office/powerpoint/2010/main" val="287913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Zigbee in IoT</a:t>
            </a:r>
          </a:p>
        </p:txBody>
      </p:sp>
      <p:sp>
        <p:nvSpPr>
          <p:cNvPr id="3" name="Content Placeholder 2"/>
          <p:cNvSpPr>
            <a:spLocks noGrp="1"/>
          </p:cNvSpPr>
          <p:nvPr>
            <p:ph idx="1"/>
          </p:nvPr>
        </p:nvSpPr>
        <p:spPr/>
        <p:txBody>
          <a:bodyPr/>
          <a:lstStyle/>
          <a:p>
            <a:r>
              <a:t>Zigbee is a low-power, low-data-rate wireless communication protocol commonly used in IoT applications. It is designed for efficient, secure communication in devices requiring minimal power consumption and operating over short ranges.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16025</TotalTime>
  <Words>4362</Words>
  <Application>Microsoft Office PowerPoint</Application>
  <PresentationFormat>Widescreen</PresentationFormat>
  <Paragraphs>706</Paragraphs>
  <Slides>71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arial</vt:lpstr>
      <vt:lpstr>BlinkMacSystemFont</vt:lpstr>
      <vt:lpstr>Calibri</vt:lpstr>
      <vt:lpstr>Calibri Light</vt:lpstr>
      <vt:lpstr>Open Sans</vt:lpstr>
      <vt:lpstr>Times New Roman</vt:lpstr>
      <vt:lpstr>Wingdings</vt:lpstr>
      <vt:lpstr>Office Theme</vt:lpstr>
      <vt:lpstr>Internet Of Things (IoT) Unit 2 –IoT Protocols</vt:lpstr>
      <vt:lpstr>Introduction</vt:lpstr>
      <vt:lpstr>Topics</vt:lpstr>
      <vt:lpstr>IoT Protocols</vt:lpstr>
      <vt:lpstr>IoT Protocols</vt:lpstr>
      <vt:lpstr>OSI Model(Open System Interconnect)</vt:lpstr>
      <vt:lpstr>Communication Technologies</vt:lpstr>
      <vt:lpstr>ISM bands</vt:lpstr>
      <vt:lpstr>Introduction to Zigbee in IoT</vt:lpstr>
      <vt:lpstr>Key Features of Zigbee in IoT</vt:lpstr>
      <vt:lpstr>Zigbee Architecture in IoT</vt:lpstr>
      <vt:lpstr>Use Cases of Zigbee in IoT</vt:lpstr>
      <vt:lpstr>Comparison with Other IoT Protocols</vt:lpstr>
      <vt:lpstr>Zigbee-Summary</vt:lpstr>
      <vt:lpstr>Zigbee Network Topologies</vt:lpstr>
      <vt:lpstr>ZigBee</vt:lpstr>
      <vt:lpstr>ZigBee – Network topology</vt:lpstr>
      <vt:lpstr>ZigBee – Network</vt:lpstr>
      <vt:lpstr>Star Topology</vt:lpstr>
      <vt:lpstr>Tree Topology</vt:lpstr>
      <vt:lpstr>Mesh Topology</vt:lpstr>
      <vt:lpstr>Comparison of Topologies</vt:lpstr>
      <vt:lpstr>Z-Wave</vt:lpstr>
      <vt:lpstr>Introduction to Bluetooth and BLE</vt:lpstr>
      <vt:lpstr>Bluetooth</vt:lpstr>
      <vt:lpstr>BLE</vt:lpstr>
      <vt:lpstr>BLE - Applications</vt:lpstr>
      <vt:lpstr>Key Differences</vt:lpstr>
      <vt:lpstr>Use Cases for IoT</vt:lpstr>
      <vt:lpstr>Summary of Bluetooth vs BLE for IoT</vt:lpstr>
      <vt:lpstr>Wi-Fi</vt:lpstr>
      <vt:lpstr>Cellular</vt:lpstr>
      <vt:lpstr>6LoWPAN</vt:lpstr>
      <vt:lpstr>6LoWPAN</vt:lpstr>
      <vt:lpstr>6LoWPAN</vt:lpstr>
      <vt:lpstr>6LoWPAN</vt:lpstr>
      <vt:lpstr>Sigfox</vt:lpstr>
      <vt:lpstr>LoRaWAN (Long Range Wide Area Network)</vt:lpstr>
      <vt:lpstr>Range vs Data rate</vt:lpstr>
      <vt:lpstr>IOT - Protocols</vt:lpstr>
      <vt:lpstr>Restful HTTP</vt:lpstr>
      <vt:lpstr>Restful HTTP</vt:lpstr>
      <vt:lpstr>Restful HTTP – Hands-on</vt:lpstr>
      <vt:lpstr>MQTT (Message Queue Telemetry Transport)</vt:lpstr>
      <vt:lpstr>MQTT (Message Queue Telemetry Transport)</vt:lpstr>
      <vt:lpstr>MQTT</vt:lpstr>
      <vt:lpstr>MQTT</vt:lpstr>
      <vt:lpstr>MQTT</vt:lpstr>
      <vt:lpstr>MQTT – Quality Of Service</vt:lpstr>
      <vt:lpstr>MQTT – Quality Of Service</vt:lpstr>
      <vt:lpstr>MQTT - Features</vt:lpstr>
      <vt:lpstr>MQTT – Case Study</vt:lpstr>
      <vt:lpstr>MQTT Brokers/Servers</vt:lpstr>
      <vt:lpstr>MQTT Hands-on</vt:lpstr>
      <vt:lpstr>MQTT Hands-on</vt:lpstr>
      <vt:lpstr>MQTT Hands-on</vt:lpstr>
      <vt:lpstr>MQTT Hands-on – Python program</vt:lpstr>
      <vt:lpstr>MQTT Hands-on – Python program</vt:lpstr>
      <vt:lpstr>MQTT Hands-on – Python program</vt:lpstr>
      <vt:lpstr>MQTT Hands-on – Python program</vt:lpstr>
      <vt:lpstr>CoAP</vt:lpstr>
      <vt:lpstr>CoAP overview</vt:lpstr>
      <vt:lpstr>CoAP feature</vt:lpstr>
      <vt:lpstr>CoAP</vt:lpstr>
      <vt:lpstr>CoAP</vt:lpstr>
      <vt:lpstr>MQTT vs CoAP</vt:lpstr>
      <vt:lpstr>Comparison of IOT protocol</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 konandur</cp:lastModifiedBy>
  <cp:revision>631</cp:revision>
  <dcterms:created xsi:type="dcterms:W3CDTF">2017-06-25T15:07:02Z</dcterms:created>
  <dcterms:modified xsi:type="dcterms:W3CDTF">2025-09-02T06:18:43Z</dcterms:modified>
</cp:coreProperties>
</file>