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7"/>
  </p:notesMasterIdLst>
  <p:handoutMasterIdLst>
    <p:handoutMasterId r:id="rId28"/>
  </p:handoutMasterIdLst>
  <p:sldIdLst>
    <p:sldId id="256" r:id="rId2"/>
    <p:sldId id="281" r:id="rId3"/>
    <p:sldId id="257" r:id="rId4"/>
    <p:sldId id="353" r:id="rId5"/>
    <p:sldId id="544" r:id="rId6"/>
    <p:sldId id="344" r:id="rId7"/>
    <p:sldId id="345" r:id="rId8"/>
    <p:sldId id="347" r:id="rId9"/>
    <p:sldId id="346" r:id="rId10"/>
    <p:sldId id="354" r:id="rId11"/>
    <p:sldId id="355" r:id="rId12"/>
    <p:sldId id="531" r:id="rId13"/>
    <p:sldId id="534" r:id="rId14"/>
    <p:sldId id="535" r:id="rId15"/>
    <p:sldId id="537" r:id="rId16"/>
    <p:sldId id="536" r:id="rId17"/>
    <p:sldId id="532" r:id="rId18"/>
    <p:sldId id="533" r:id="rId19"/>
    <p:sldId id="539" r:id="rId20"/>
    <p:sldId id="540" r:id="rId21"/>
    <p:sldId id="545" r:id="rId22"/>
    <p:sldId id="542" r:id="rId23"/>
    <p:sldId id="543" r:id="rId24"/>
    <p:sldId id="538" r:id="rId25"/>
    <p:sldId id="34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55B4A6-F6ED-41A2-91E7-92EA26A78E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a:extLst>
              <a:ext uri="{FF2B5EF4-FFF2-40B4-BE49-F238E27FC236}">
                <a16:creationId xmlns:a16="http://schemas.microsoft.com/office/drawing/2014/main" id="{92E8005F-CED1-4621-9110-C690C6CDC9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BA3DF1-419F-4396-AE23-2FADD3683DAD}" type="datetimeFigureOut">
              <a:rPr lang="en-IN" smtClean="0"/>
              <a:t>02-09-2025</a:t>
            </a:fld>
            <a:endParaRPr lang="en-IN"/>
          </a:p>
        </p:txBody>
      </p:sp>
      <p:sp>
        <p:nvSpPr>
          <p:cNvPr id="4" name="Footer Placeholder 3">
            <a:extLst>
              <a:ext uri="{FF2B5EF4-FFF2-40B4-BE49-F238E27FC236}">
                <a16:creationId xmlns:a16="http://schemas.microsoft.com/office/drawing/2014/main" id="{CAC7E25C-2D8D-41AA-8748-E6D60FE01D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5D82668-E5B5-46EE-9C93-F2CE7B1769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5D8C8-2A11-4FB2-BD5D-E4BDAB38F5ED}" type="slidenum">
              <a:rPr lang="en-IN" smtClean="0"/>
              <a:t>‹#›</a:t>
            </a:fld>
            <a:endParaRPr lang="en-IN"/>
          </a:p>
        </p:txBody>
      </p:sp>
    </p:spTree>
    <p:extLst>
      <p:ext uri="{BB962C8B-B14F-4D97-AF65-F5344CB8AC3E}">
        <p14:creationId xmlns:p14="http://schemas.microsoft.com/office/powerpoint/2010/main" val="2288578213"/>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skill up-skill re-skill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6DFB3-D709-4817-8757-3B1955B6C311}" type="datetimeFigureOut">
              <a:rPr lang="en-IN" smtClean="0"/>
              <a:t>02-09-2025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57952-1A80-46FA-8548-9774038396A1}" type="slidenum">
              <a:rPr lang="en-IN" smtClean="0"/>
              <a:t>‹#›</a:t>
            </a:fld>
            <a:endParaRPr lang="en-IN"/>
          </a:p>
        </p:txBody>
      </p:sp>
    </p:spTree>
    <p:extLst>
      <p:ext uri="{BB962C8B-B14F-4D97-AF65-F5344CB8AC3E}">
        <p14:creationId xmlns:p14="http://schemas.microsoft.com/office/powerpoint/2010/main" val="205741509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C41B-E9E9-489D-B260-27118C51A9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18C4B8-CEE0-48BD-992B-814D7C429E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00E0641-E2DC-4375-B272-231AFBA64930}"/>
              </a:ext>
            </a:extLst>
          </p:cNvPr>
          <p:cNvSpPr>
            <a:spLocks noGrp="1"/>
          </p:cNvSpPr>
          <p:nvPr>
            <p:ph type="dt" sz="half" idx="10"/>
          </p:nvPr>
        </p:nvSpPr>
        <p:spPr/>
        <p:txBody>
          <a:bodyPr/>
          <a:lstStyle/>
          <a:p>
            <a:fld id="{3A6BD9D9-0201-491D-850A-4E48B8CC6FB5}" type="datetime1">
              <a:rPr lang="en-IN" smtClean="0"/>
              <a:t>02-09-2025</a:t>
            </a:fld>
            <a:endParaRPr lang="en-IN"/>
          </a:p>
        </p:txBody>
      </p:sp>
      <p:sp>
        <p:nvSpPr>
          <p:cNvPr id="5" name="Footer Placeholder 4">
            <a:extLst>
              <a:ext uri="{FF2B5EF4-FFF2-40B4-BE49-F238E27FC236}">
                <a16:creationId xmlns:a16="http://schemas.microsoft.com/office/drawing/2014/main" id="{F14D9137-1D30-43E0-932D-1EB873CE09AC}"/>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575AB4F9-BFE1-4F47-8160-278C84DA051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394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CFDE-0066-424F-8AD8-B8B63F4BB3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767B97-FA2A-4591-8DD4-3BF59637522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B81EE0-3A36-4DA0-8C70-B2F55A23D80E}"/>
              </a:ext>
            </a:extLst>
          </p:cNvPr>
          <p:cNvSpPr>
            <a:spLocks noGrp="1"/>
          </p:cNvSpPr>
          <p:nvPr>
            <p:ph type="dt" sz="half" idx="10"/>
          </p:nvPr>
        </p:nvSpPr>
        <p:spPr/>
        <p:txBody>
          <a:bodyPr/>
          <a:lstStyle/>
          <a:p>
            <a:fld id="{75E8E471-E374-414F-ACAE-271604EC180C}" type="datetime1">
              <a:rPr lang="en-IN" smtClean="0"/>
              <a:t>02-09-2025</a:t>
            </a:fld>
            <a:endParaRPr lang="en-IN"/>
          </a:p>
        </p:txBody>
      </p:sp>
      <p:sp>
        <p:nvSpPr>
          <p:cNvPr id="5" name="Footer Placeholder 4">
            <a:extLst>
              <a:ext uri="{FF2B5EF4-FFF2-40B4-BE49-F238E27FC236}">
                <a16:creationId xmlns:a16="http://schemas.microsoft.com/office/drawing/2014/main" id="{2C591D9F-1AA2-4DC0-ABDD-E386B07AD3FD}"/>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69B10BF8-EA9D-4436-8B54-135D36BD0F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73947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2BC0A2-01C6-47DB-93BE-DB08598B6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BC7C24-10B7-4275-A1D4-1C14E61890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7B6E22-37F2-4165-A9BB-2109D041FDF6}"/>
              </a:ext>
            </a:extLst>
          </p:cNvPr>
          <p:cNvSpPr>
            <a:spLocks noGrp="1"/>
          </p:cNvSpPr>
          <p:nvPr>
            <p:ph type="dt" sz="half" idx="10"/>
          </p:nvPr>
        </p:nvSpPr>
        <p:spPr/>
        <p:txBody>
          <a:bodyPr/>
          <a:lstStyle/>
          <a:p>
            <a:fld id="{06209059-F8BB-4ED7-ABCA-C2BF3D4995E6}" type="datetime1">
              <a:rPr lang="en-IN" smtClean="0"/>
              <a:t>02-09-2025</a:t>
            </a:fld>
            <a:endParaRPr lang="en-IN"/>
          </a:p>
        </p:txBody>
      </p:sp>
      <p:sp>
        <p:nvSpPr>
          <p:cNvPr id="5" name="Footer Placeholder 4">
            <a:extLst>
              <a:ext uri="{FF2B5EF4-FFF2-40B4-BE49-F238E27FC236}">
                <a16:creationId xmlns:a16="http://schemas.microsoft.com/office/drawing/2014/main" id="{B056818C-8238-4212-9546-A9BA9398E5E5}"/>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1C8C79E6-8F9D-4249-B9F7-352C3C52836A}"/>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90094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F8CD0-CC09-4685-A6E3-C9BBA661D1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6E0423-F94B-4A20-BA08-6E113BA16B5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F264F-4D1D-42F9-B1ED-BEA4739C0173}"/>
              </a:ext>
            </a:extLst>
          </p:cNvPr>
          <p:cNvSpPr>
            <a:spLocks noGrp="1"/>
          </p:cNvSpPr>
          <p:nvPr>
            <p:ph type="dt" sz="half" idx="10"/>
          </p:nvPr>
        </p:nvSpPr>
        <p:spPr/>
        <p:txBody>
          <a:bodyPr/>
          <a:lstStyle/>
          <a:p>
            <a:fld id="{33585BB6-7F57-4C30-AECB-DA0D27197DA6}" type="datetime1">
              <a:rPr lang="en-IN" smtClean="0"/>
              <a:t>02-09-2025</a:t>
            </a:fld>
            <a:endParaRPr lang="en-IN"/>
          </a:p>
        </p:txBody>
      </p:sp>
      <p:sp>
        <p:nvSpPr>
          <p:cNvPr id="5" name="Footer Placeholder 4">
            <a:extLst>
              <a:ext uri="{FF2B5EF4-FFF2-40B4-BE49-F238E27FC236}">
                <a16:creationId xmlns:a16="http://schemas.microsoft.com/office/drawing/2014/main" id="{F94B44A2-22EA-44B0-B219-7CB71AB849D0}"/>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8008506A-7EAE-470A-B749-0B43FF1F2B85}"/>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6908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D3BCC-6658-4BBB-B1FE-8A51C995B3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D09F01-5596-4590-B4B8-A77BBB859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DF1DB20-F694-46E7-BA2E-E379D0D00061}"/>
              </a:ext>
            </a:extLst>
          </p:cNvPr>
          <p:cNvSpPr>
            <a:spLocks noGrp="1"/>
          </p:cNvSpPr>
          <p:nvPr>
            <p:ph type="dt" sz="half" idx="10"/>
          </p:nvPr>
        </p:nvSpPr>
        <p:spPr/>
        <p:txBody>
          <a:bodyPr/>
          <a:lstStyle/>
          <a:p>
            <a:fld id="{15BC85B2-39A4-4814-A92A-2973CDC9102C}" type="datetime1">
              <a:rPr lang="en-IN" smtClean="0"/>
              <a:t>02-09-2025</a:t>
            </a:fld>
            <a:endParaRPr lang="en-IN"/>
          </a:p>
        </p:txBody>
      </p:sp>
      <p:sp>
        <p:nvSpPr>
          <p:cNvPr id="5" name="Footer Placeholder 4">
            <a:extLst>
              <a:ext uri="{FF2B5EF4-FFF2-40B4-BE49-F238E27FC236}">
                <a16:creationId xmlns:a16="http://schemas.microsoft.com/office/drawing/2014/main" id="{D434FA37-DFF6-49FE-A511-D986E4430CAA}"/>
              </a:ext>
            </a:extLst>
          </p:cNvPr>
          <p:cNvSpPr>
            <a:spLocks noGrp="1"/>
          </p:cNvSpPr>
          <p:nvPr>
            <p:ph type="ftr" sz="quarter" idx="11"/>
          </p:nvPr>
        </p:nvSpPr>
        <p:spPr/>
        <p:txBody>
          <a:bodyPr/>
          <a:lstStyle/>
          <a:p>
            <a:r>
              <a:rPr lang="en-IN"/>
              <a:t>www.kaushalya.tech</a:t>
            </a:r>
          </a:p>
        </p:txBody>
      </p:sp>
      <p:sp>
        <p:nvSpPr>
          <p:cNvPr id="6" name="Slide Number Placeholder 5">
            <a:extLst>
              <a:ext uri="{FF2B5EF4-FFF2-40B4-BE49-F238E27FC236}">
                <a16:creationId xmlns:a16="http://schemas.microsoft.com/office/drawing/2014/main" id="{7FAE922A-582D-412F-8D08-1961EBDE9F54}"/>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68632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A0B4-7DDD-456B-868E-04A488A164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B7254B-1F41-4F92-8B68-9C674549E6F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4EA022-5DE4-44D3-9F22-F814D27A1D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BB7E97-0CE2-40EF-9035-BABECA59DF67}"/>
              </a:ext>
            </a:extLst>
          </p:cNvPr>
          <p:cNvSpPr>
            <a:spLocks noGrp="1"/>
          </p:cNvSpPr>
          <p:nvPr>
            <p:ph type="dt" sz="half" idx="10"/>
          </p:nvPr>
        </p:nvSpPr>
        <p:spPr/>
        <p:txBody>
          <a:bodyPr/>
          <a:lstStyle/>
          <a:p>
            <a:fld id="{E78293A2-8117-48A4-9605-23EE94DF99C3}" type="datetime1">
              <a:rPr lang="en-IN" smtClean="0"/>
              <a:t>02-09-2025</a:t>
            </a:fld>
            <a:endParaRPr lang="en-IN"/>
          </a:p>
        </p:txBody>
      </p:sp>
      <p:sp>
        <p:nvSpPr>
          <p:cNvPr id="6" name="Footer Placeholder 5">
            <a:extLst>
              <a:ext uri="{FF2B5EF4-FFF2-40B4-BE49-F238E27FC236}">
                <a16:creationId xmlns:a16="http://schemas.microsoft.com/office/drawing/2014/main" id="{1CA4F199-F1D8-4F41-9729-74072316AE62}"/>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9B038860-A321-47E1-A901-9A31ACA8B6F2}"/>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15668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A48B7-EEB8-49FB-A0B5-6537290AA8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CDACF7-9B14-4029-B2E7-54EE46CF7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48BA818-DC40-495F-BA3A-ECE379EED7C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E8DDCE-3A75-4288-862A-FEC0EAD1AE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44CC0A-DC5F-415B-8B31-0ABF5A8363C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00FD2E-C50D-41E4-B63A-E027608F6C65}"/>
              </a:ext>
            </a:extLst>
          </p:cNvPr>
          <p:cNvSpPr>
            <a:spLocks noGrp="1"/>
          </p:cNvSpPr>
          <p:nvPr>
            <p:ph type="dt" sz="half" idx="10"/>
          </p:nvPr>
        </p:nvSpPr>
        <p:spPr/>
        <p:txBody>
          <a:bodyPr/>
          <a:lstStyle/>
          <a:p>
            <a:fld id="{5F75C8FC-84AC-4C10-ACC0-BD7AF63F7665}" type="datetime1">
              <a:rPr lang="en-IN" smtClean="0"/>
              <a:t>02-09-2025</a:t>
            </a:fld>
            <a:endParaRPr lang="en-IN"/>
          </a:p>
        </p:txBody>
      </p:sp>
      <p:sp>
        <p:nvSpPr>
          <p:cNvPr id="8" name="Footer Placeholder 7">
            <a:extLst>
              <a:ext uri="{FF2B5EF4-FFF2-40B4-BE49-F238E27FC236}">
                <a16:creationId xmlns:a16="http://schemas.microsoft.com/office/drawing/2014/main" id="{CA3C346B-A211-4AB4-8CD0-78AECC55BE95}"/>
              </a:ext>
            </a:extLst>
          </p:cNvPr>
          <p:cNvSpPr>
            <a:spLocks noGrp="1"/>
          </p:cNvSpPr>
          <p:nvPr>
            <p:ph type="ftr" sz="quarter" idx="11"/>
          </p:nvPr>
        </p:nvSpPr>
        <p:spPr/>
        <p:txBody>
          <a:bodyPr/>
          <a:lstStyle/>
          <a:p>
            <a:r>
              <a:rPr lang="en-IN"/>
              <a:t>www.kaushalya.tech</a:t>
            </a:r>
          </a:p>
        </p:txBody>
      </p:sp>
      <p:sp>
        <p:nvSpPr>
          <p:cNvPr id="9" name="Slide Number Placeholder 8">
            <a:extLst>
              <a:ext uri="{FF2B5EF4-FFF2-40B4-BE49-F238E27FC236}">
                <a16:creationId xmlns:a16="http://schemas.microsoft.com/office/drawing/2014/main" id="{CA3B9F66-7773-41D1-BAC7-1779C683FB7B}"/>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196410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723AA-C80A-48BC-AEC6-7DEB48525D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F2A346-0D1B-4256-9132-CB879CE96A29}"/>
              </a:ext>
            </a:extLst>
          </p:cNvPr>
          <p:cNvSpPr>
            <a:spLocks noGrp="1"/>
          </p:cNvSpPr>
          <p:nvPr>
            <p:ph type="dt" sz="half" idx="10"/>
          </p:nvPr>
        </p:nvSpPr>
        <p:spPr/>
        <p:txBody>
          <a:bodyPr/>
          <a:lstStyle/>
          <a:p>
            <a:fld id="{CFF0B640-F7B0-4E9F-B479-2364AFCFD561}" type="datetime1">
              <a:rPr lang="en-IN" smtClean="0"/>
              <a:t>02-09-2025</a:t>
            </a:fld>
            <a:endParaRPr lang="en-IN"/>
          </a:p>
        </p:txBody>
      </p:sp>
      <p:sp>
        <p:nvSpPr>
          <p:cNvPr id="4" name="Footer Placeholder 3">
            <a:extLst>
              <a:ext uri="{FF2B5EF4-FFF2-40B4-BE49-F238E27FC236}">
                <a16:creationId xmlns:a16="http://schemas.microsoft.com/office/drawing/2014/main" id="{4ED8BFEC-7F4E-42A1-8F8B-C963212FAB32}"/>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EB37053D-177C-48FE-94BB-7D2BD7215589}"/>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359716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B7B5B-8618-4598-A42F-E77A5E7A5185}"/>
              </a:ext>
            </a:extLst>
          </p:cNvPr>
          <p:cNvSpPr>
            <a:spLocks noGrp="1"/>
          </p:cNvSpPr>
          <p:nvPr>
            <p:ph type="dt" sz="half" idx="10"/>
          </p:nvPr>
        </p:nvSpPr>
        <p:spPr/>
        <p:txBody>
          <a:bodyPr/>
          <a:lstStyle/>
          <a:p>
            <a:fld id="{28C955B1-F658-4E21-B29B-5C46404C65AF}" type="datetime1">
              <a:rPr lang="en-IN" smtClean="0"/>
              <a:t>02-09-2025</a:t>
            </a:fld>
            <a:endParaRPr lang="en-IN"/>
          </a:p>
        </p:txBody>
      </p:sp>
      <p:sp>
        <p:nvSpPr>
          <p:cNvPr id="3" name="Footer Placeholder 2">
            <a:extLst>
              <a:ext uri="{FF2B5EF4-FFF2-40B4-BE49-F238E27FC236}">
                <a16:creationId xmlns:a16="http://schemas.microsoft.com/office/drawing/2014/main" id="{0FC4A9AA-34C8-47A8-8FB6-82529E447BBC}"/>
              </a:ext>
            </a:extLst>
          </p:cNvPr>
          <p:cNvSpPr>
            <a:spLocks noGrp="1"/>
          </p:cNvSpPr>
          <p:nvPr>
            <p:ph type="ftr" sz="quarter" idx="11"/>
          </p:nvPr>
        </p:nvSpPr>
        <p:spPr/>
        <p:txBody>
          <a:bodyPr/>
          <a:lstStyle/>
          <a:p>
            <a:r>
              <a:rPr lang="en-IN"/>
              <a:t>www.kaushalya.tech</a:t>
            </a:r>
          </a:p>
        </p:txBody>
      </p:sp>
      <p:sp>
        <p:nvSpPr>
          <p:cNvPr id="4" name="Slide Number Placeholder 3">
            <a:extLst>
              <a:ext uri="{FF2B5EF4-FFF2-40B4-BE49-F238E27FC236}">
                <a16:creationId xmlns:a16="http://schemas.microsoft.com/office/drawing/2014/main" id="{595BD80E-88A3-4F3A-9F53-55EC3AC338B0}"/>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94171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5D3AA-A5E3-4783-9DBA-B91ABD3FA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6D636D-3601-4BD1-ACEB-BBC34281A3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0A2C8-4279-438E-87E0-A01F762623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AB60658-7026-4AFD-BCDA-22137F6C8610}"/>
              </a:ext>
            </a:extLst>
          </p:cNvPr>
          <p:cNvSpPr>
            <a:spLocks noGrp="1"/>
          </p:cNvSpPr>
          <p:nvPr>
            <p:ph type="dt" sz="half" idx="10"/>
          </p:nvPr>
        </p:nvSpPr>
        <p:spPr/>
        <p:txBody>
          <a:bodyPr/>
          <a:lstStyle/>
          <a:p>
            <a:fld id="{1466127A-0CB8-41EB-AC70-2B05AA20CEB4}" type="datetime1">
              <a:rPr lang="en-IN" smtClean="0"/>
              <a:t>02-09-2025</a:t>
            </a:fld>
            <a:endParaRPr lang="en-IN"/>
          </a:p>
        </p:txBody>
      </p:sp>
      <p:sp>
        <p:nvSpPr>
          <p:cNvPr id="6" name="Footer Placeholder 5">
            <a:extLst>
              <a:ext uri="{FF2B5EF4-FFF2-40B4-BE49-F238E27FC236}">
                <a16:creationId xmlns:a16="http://schemas.microsoft.com/office/drawing/2014/main" id="{EEB0149A-2D3F-414A-8383-27F6EC7BF8A7}"/>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E88A4C9F-0C49-4ED0-AEAE-CBB1E79DC9AF}"/>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2051323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D40B7-5D4B-4A58-B13A-74F6D61D6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AFA2D4-EE9C-48E1-87D3-42D611AA0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8C3D02-5D72-4538-BA17-9869B87C7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0D4831-4453-4D03-A9AA-7C6196C82F6E}"/>
              </a:ext>
            </a:extLst>
          </p:cNvPr>
          <p:cNvSpPr>
            <a:spLocks noGrp="1"/>
          </p:cNvSpPr>
          <p:nvPr>
            <p:ph type="dt" sz="half" idx="10"/>
          </p:nvPr>
        </p:nvSpPr>
        <p:spPr/>
        <p:txBody>
          <a:bodyPr/>
          <a:lstStyle/>
          <a:p>
            <a:fld id="{880E169A-C6D0-47B8-83D4-F4CEB7EC43EC}" type="datetime1">
              <a:rPr lang="en-IN" smtClean="0"/>
              <a:t>02-09-2025</a:t>
            </a:fld>
            <a:endParaRPr lang="en-IN"/>
          </a:p>
        </p:txBody>
      </p:sp>
      <p:sp>
        <p:nvSpPr>
          <p:cNvPr id="6" name="Footer Placeholder 5">
            <a:extLst>
              <a:ext uri="{FF2B5EF4-FFF2-40B4-BE49-F238E27FC236}">
                <a16:creationId xmlns:a16="http://schemas.microsoft.com/office/drawing/2014/main" id="{3356C28A-74DE-4994-8DF8-7BF27E18AACF}"/>
              </a:ext>
            </a:extLst>
          </p:cNvPr>
          <p:cNvSpPr>
            <a:spLocks noGrp="1"/>
          </p:cNvSpPr>
          <p:nvPr>
            <p:ph type="ftr" sz="quarter" idx="11"/>
          </p:nvPr>
        </p:nvSpPr>
        <p:spPr/>
        <p:txBody>
          <a:bodyPr/>
          <a:lstStyle/>
          <a:p>
            <a:r>
              <a:rPr lang="en-IN"/>
              <a:t>www.kaushalya.tech</a:t>
            </a:r>
          </a:p>
        </p:txBody>
      </p:sp>
      <p:sp>
        <p:nvSpPr>
          <p:cNvPr id="7" name="Slide Number Placeholder 6">
            <a:extLst>
              <a:ext uri="{FF2B5EF4-FFF2-40B4-BE49-F238E27FC236}">
                <a16:creationId xmlns:a16="http://schemas.microsoft.com/office/drawing/2014/main" id="{F25F87BE-663F-48C0-BE8A-EAA4B76862E8}"/>
              </a:ext>
            </a:extLst>
          </p:cNvPr>
          <p:cNvSpPr>
            <a:spLocks noGrp="1"/>
          </p:cNvSpPr>
          <p:nvPr>
            <p:ph type="sldNum" sz="quarter" idx="12"/>
          </p:nvPr>
        </p:nvSpPr>
        <p:spPr/>
        <p:txBody>
          <a:bodyPr/>
          <a:lstStyle/>
          <a:p>
            <a:fld id="{D300B680-4920-456B-94E7-EB6DEF2EAF04}" type="slidenum">
              <a:rPr lang="en-IN" smtClean="0"/>
              <a:t>‹#›</a:t>
            </a:fld>
            <a:endParaRPr lang="en-IN"/>
          </a:p>
        </p:txBody>
      </p:sp>
    </p:spTree>
    <p:extLst>
      <p:ext uri="{BB962C8B-B14F-4D97-AF65-F5344CB8AC3E}">
        <p14:creationId xmlns:p14="http://schemas.microsoft.com/office/powerpoint/2010/main" val="4266628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61CC49-6A6E-4458-B7D5-F57D53CA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F71B4D-5EE4-4B37-8114-5D368C160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0161EA-61A4-45FE-B63D-DC877E80F9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8274BC-1E24-44A8-9040-DB21F7AFD224}" type="datetime1">
              <a:rPr lang="en-IN" smtClean="0"/>
              <a:t>02-09-2025</a:t>
            </a:fld>
            <a:endParaRPr lang="en-IN"/>
          </a:p>
        </p:txBody>
      </p:sp>
      <p:sp>
        <p:nvSpPr>
          <p:cNvPr id="5" name="Footer Placeholder 4">
            <a:extLst>
              <a:ext uri="{FF2B5EF4-FFF2-40B4-BE49-F238E27FC236}">
                <a16:creationId xmlns:a16="http://schemas.microsoft.com/office/drawing/2014/main" id="{4AC497DB-E57A-4B4A-A292-2720D15BC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www.kaushalya.tech</a:t>
            </a:r>
          </a:p>
        </p:txBody>
      </p:sp>
      <p:sp>
        <p:nvSpPr>
          <p:cNvPr id="6" name="Slide Number Placeholder 5">
            <a:extLst>
              <a:ext uri="{FF2B5EF4-FFF2-40B4-BE49-F238E27FC236}">
                <a16:creationId xmlns:a16="http://schemas.microsoft.com/office/drawing/2014/main" id="{03EC2572-16A3-43B1-A9DF-517466262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0B680-4920-456B-94E7-EB6DEF2EAF04}" type="slidenum">
              <a:rPr lang="en-IN" smtClean="0"/>
              <a:t>‹#›</a:t>
            </a:fld>
            <a:endParaRPr lang="en-IN"/>
          </a:p>
        </p:txBody>
      </p:sp>
    </p:spTree>
    <p:extLst>
      <p:ext uri="{BB962C8B-B14F-4D97-AF65-F5344CB8AC3E}">
        <p14:creationId xmlns:p14="http://schemas.microsoft.com/office/powerpoint/2010/main" val="3337745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okwi.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Automatic_weather_station" TargetMode="External"/><Relationship Id="rId2" Type="http://schemas.openxmlformats.org/officeDocument/2006/relationships/hyperlink" Target="https://www.raspberrypi.org/" TargetMode="External"/><Relationship Id="rId1" Type="http://schemas.openxmlformats.org/officeDocument/2006/relationships/slideLayout" Target="../slideLayouts/slideLayout2.xml"/><Relationship Id="rId6" Type="http://schemas.openxmlformats.org/officeDocument/2006/relationships/hyperlink" Target="https://en.wikipedia.org/wiki/USB" TargetMode="External"/><Relationship Id="rId5" Type="http://schemas.openxmlformats.org/officeDocument/2006/relationships/hyperlink" Target="https://en.wikipedia.org/wiki/HDMI" TargetMode="External"/><Relationship Id="rId4" Type="http://schemas.openxmlformats.org/officeDocument/2006/relationships/hyperlink" Target="https://en.wikipedia.org/wiki/Raspberry_Pi#cite_note-19"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en.wikipedia.org/wiki/Raspberry_Pi#cite_note-21" TargetMode="External"/><Relationship Id="rId3" Type="http://schemas.openxmlformats.org/officeDocument/2006/relationships/hyperlink" Target="https://en.wikipedia.org/wiki/Eben_Upton" TargetMode="External"/><Relationship Id="rId7" Type="http://schemas.openxmlformats.org/officeDocument/2006/relationships/hyperlink" Target="https://en.wikipedia.org/wiki/Pencoed" TargetMode="External"/><Relationship Id="rId2" Type="http://schemas.openxmlformats.org/officeDocument/2006/relationships/hyperlink" Target="https://en.wikipedia.org/wiki/Raspberry_Pi" TargetMode="External"/><Relationship Id="rId1" Type="http://schemas.openxmlformats.org/officeDocument/2006/relationships/slideLayout" Target="../slideLayouts/slideLayout2.xml"/><Relationship Id="rId6" Type="http://schemas.openxmlformats.org/officeDocument/2006/relationships/hyperlink" Target="https://en.wikipedia.org/wiki/Sony" TargetMode="External"/><Relationship Id="rId5" Type="http://schemas.openxmlformats.org/officeDocument/2006/relationships/hyperlink" Target="https://en.wikipedia.org/wiki/Raspberry_Pi#cite_note-20" TargetMode="External"/><Relationship Id="rId10" Type="http://schemas.openxmlformats.org/officeDocument/2006/relationships/hyperlink" Target="https://en.wikipedia.org/wiki/Raspberry_Pi#cite_note-23" TargetMode="External"/><Relationship Id="rId4" Type="http://schemas.openxmlformats.org/officeDocument/2006/relationships/hyperlink" Target="https://en.wikipedia.org/wiki/Chief_executive_officer" TargetMode="External"/><Relationship Id="rId9" Type="http://schemas.openxmlformats.org/officeDocument/2006/relationships/hyperlink" Target="https://en.wikipedia.org/wiki/Raspberry_Pi#cite_note-2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System_on_a_chip" TargetMode="External"/><Relationship Id="rId7" Type="http://schemas.openxmlformats.org/officeDocument/2006/relationships/hyperlink" Target="https://en.wikipedia.org/wiki/RP2040" TargetMode="External"/><Relationship Id="rId2" Type="http://schemas.openxmlformats.org/officeDocument/2006/relationships/hyperlink" Target="https://en.wikipedia.org/wiki/Broadcom" TargetMode="External"/><Relationship Id="rId1" Type="http://schemas.openxmlformats.org/officeDocument/2006/relationships/slideLayout" Target="../slideLayouts/slideLayout2.xml"/><Relationship Id="rId6" Type="http://schemas.openxmlformats.org/officeDocument/2006/relationships/hyperlink" Target="https://en.wikipedia.org/wiki/Integrated_graphics_solution" TargetMode="External"/><Relationship Id="rId5" Type="http://schemas.openxmlformats.org/officeDocument/2006/relationships/hyperlink" Target="https://en.wikipedia.org/wiki/Central_processing_unit" TargetMode="External"/><Relationship Id="rId4" Type="http://schemas.openxmlformats.org/officeDocument/2006/relationships/hyperlink" Target="https://en.wikipedia.org/wiki/ARM_architectur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Raspberry_Pi#cite_note-RapsberryPi3B+Release-26" TargetMode="External"/><Relationship Id="rId3" Type="http://schemas.openxmlformats.org/officeDocument/2006/relationships/hyperlink" Target="https://en.wikipedia.org/wiki/Raspberry_Pi#cite_note-bestseller-383" TargetMode="External"/><Relationship Id="rId7" Type="http://schemas.openxmlformats.org/officeDocument/2006/relationships/hyperlink" Target="https://en.wikipedia.org/wiki/Raspberry_Pi#cite_note-386" TargetMode="External"/><Relationship Id="rId2" Type="http://schemas.openxmlformats.org/officeDocument/2006/relationships/hyperlink" Target="https://en.wikipedia.org/wiki/British_computer" TargetMode="External"/><Relationship Id="rId1" Type="http://schemas.openxmlformats.org/officeDocument/2006/relationships/slideLayout" Target="../slideLayouts/slideLayout2.xml"/><Relationship Id="rId6" Type="http://schemas.openxmlformats.org/officeDocument/2006/relationships/hyperlink" Target="https://en.wikipedia.org/wiki/Raspberry_Pi#cite_note-385" TargetMode="External"/><Relationship Id="rId5" Type="http://schemas.openxmlformats.org/officeDocument/2006/relationships/hyperlink" Target="https://en.wikipedia.org/wiki/Raspberry_Pi#cite_note-384" TargetMode="External"/><Relationship Id="rId4" Type="http://schemas.openxmlformats.org/officeDocument/2006/relationships/hyperlink" Target="https://en.wikipedia.org/wiki/Raspberry_Pi#cite_note-11_million-364" TargetMode="External"/><Relationship Id="rId9" Type="http://schemas.openxmlformats.org/officeDocument/2006/relationships/hyperlink" Target="https://en.wikipedia.org/wiki/Raspberry_Pi#cite_note-thirtymillion-387"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ythonprogramming.net/introduction-raspberry-pi-tutorials/" TargetMode="External"/><Relationship Id="rId2" Type="http://schemas.openxmlformats.org/officeDocument/2006/relationships/hyperlink" Target="https://www.youtube.com/watch?v=RpseX2ylEuw&amp;list=PLQVvvaa0QuDesV8WWHLLXW_avmTzHmJL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projects.raspberrypi.org/en/projects/physical-computing/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circuitbasics.com/how-to-set-up-the-dht11-humidity-sensor-on-the-raspberry-pi/"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pcodelabs.com/microcontroller-microprocessor-so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en.wikipedia.org/wiki/Microcontroller" TargetMode="External"/><Relationship Id="rId2" Type="http://schemas.openxmlformats.org/officeDocument/2006/relationships/hyperlink" Target="http://arduino.cc/" TargetMode="External"/><Relationship Id="rId1" Type="http://schemas.openxmlformats.org/officeDocument/2006/relationships/slideLayout" Target="../slideLayouts/slideLayout2.xml"/><Relationship Id="rId4" Type="http://schemas.openxmlformats.org/officeDocument/2006/relationships/hyperlink" Target="http://arduino.cc/en/Main/Softwar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fontScale="90000"/>
          </a:bodyPr>
          <a:lstStyle/>
          <a:p>
            <a:r>
              <a:rPr lang="en-IN" sz="4800" dirty="0">
                <a:latin typeface="Arial" panose="020B0604020202020204" pitchFamily="34" charset="0"/>
                <a:cs typeface="Arial" panose="020B0604020202020204" pitchFamily="34" charset="0"/>
              </a:rPr>
              <a:t>Internet Of Things (IoT)</a:t>
            </a:r>
            <a:br>
              <a:rPr lang="en-IN" sz="4800" dirty="0">
                <a:latin typeface="Arial" panose="020B0604020202020204" pitchFamily="34" charset="0"/>
                <a:cs typeface="Arial" panose="020B0604020202020204" pitchFamily="34" charset="0"/>
              </a:rPr>
            </a:br>
            <a:r>
              <a:rPr lang="en-IN" sz="4800" dirty="0">
                <a:latin typeface="Arial" panose="020B0604020202020204" pitchFamily="34" charset="0"/>
                <a:cs typeface="Arial" panose="020B0604020202020204" pitchFamily="34" charset="0"/>
              </a:rPr>
              <a:t>Unit 3 – Design and Development</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1</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6708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Specification</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sz="51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10</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8A751667-EC74-F442-EFDF-D3A860EAA026}"/>
              </a:ext>
            </a:extLst>
          </p:cNvPr>
          <p:cNvPicPr>
            <a:picLocks noChangeAspect="1"/>
          </p:cNvPicPr>
          <p:nvPr/>
        </p:nvPicPr>
        <p:blipFill>
          <a:blip r:embed="rId2"/>
          <a:stretch>
            <a:fillRect/>
          </a:stretch>
        </p:blipFill>
        <p:spPr>
          <a:xfrm>
            <a:off x="2531960" y="2003351"/>
            <a:ext cx="6439320" cy="3330649"/>
          </a:xfrm>
          <a:prstGeom prst="rect">
            <a:avLst/>
          </a:prstGeom>
        </p:spPr>
      </p:pic>
    </p:spTree>
    <p:extLst>
      <p:ext uri="{BB962C8B-B14F-4D97-AF65-F5344CB8AC3E}">
        <p14:creationId xmlns:p14="http://schemas.microsoft.com/office/powerpoint/2010/main" val="595114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Programs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92500" lnSpcReduction="20000"/>
          </a:bodyPr>
          <a:lstStyle/>
          <a:p>
            <a:r>
              <a:rPr lang="en-IN" sz="2000" dirty="0"/>
              <a:t>1. Download Arduino Uno software</a:t>
            </a:r>
          </a:p>
          <a:p>
            <a:r>
              <a:rPr lang="en-IN" sz="2000" dirty="0"/>
              <a:t>2. Connect Arduino to Laptop/Desktop using USB port</a:t>
            </a:r>
          </a:p>
          <a:p>
            <a:r>
              <a:rPr lang="en-IN" sz="2000" dirty="0"/>
              <a:t>3. Select board type and port</a:t>
            </a:r>
          </a:p>
          <a:p>
            <a:r>
              <a:rPr lang="en-IN" sz="2000" dirty="0"/>
              <a:t>4. Run Sample programs available in Examples</a:t>
            </a:r>
          </a:p>
          <a:p>
            <a:r>
              <a:rPr lang="en-IN" sz="2000" dirty="0"/>
              <a:t>5. Attach DHT sensor and execute programs</a:t>
            </a:r>
          </a:p>
          <a:p>
            <a:r>
              <a:rPr lang="en-IN" sz="2000" dirty="0"/>
              <a:t>Refer to the programs shared</a:t>
            </a:r>
          </a:p>
          <a:p>
            <a:r>
              <a:rPr lang="en-IN" sz="2000" dirty="0"/>
              <a:t>Parallelly you use </a:t>
            </a:r>
            <a:r>
              <a:rPr lang="en-IN" sz="2000" dirty="0">
                <a:hlinkClick r:id="rId2"/>
              </a:rPr>
              <a:t>https://wokwi.com/</a:t>
            </a:r>
            <a:r>
              <a:rPr lang="en-IN" sz="2000" dirty="0"/>
              <a:t> to simulate usage  of sensors</a:t>
            </a:r>
          </a:p>
          <a:p>
            <a:endParaRPr lang="en-IN" sz="2000" dirty="0"/>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11</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1479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https://www.raspberrypi.org/</a:t>
            </a:r>
            <a:endParaRPr lang="en-IN" dirty="0"/>
          </a:p>
          <a:p>
            <a:pPr marL="228600" lvl="1">
              <a:spcBef>
                <a:spcPts val="1000"/>
              </a:spcBef>
            </a:pPr>
            <a:r>
              <a:rPr lang="en-IN" dirty="0"/>
              <a:t>The Raspberry Pi is a series of small single-board computers developed in the United Kingdom by the Raspberry Pi Foundation to promote the teaching of basic computer science in schools and in developing </a:t>
            </a:r>
            <a:r>
              <a:rPr lang="en-IN" dirty="0" err="1"/>
              <a:t>countries.The</a:t>
            </a:r>
            <a:r>
              <a:rPr lang="en-IN" dirty="0"/>
              <a:t> original model became far more popular than </a:t>
            </a:r>
            <a:r>
              <a:rPr lang="en-IN" dirty="0" err="1"/>
              <a:t>anticipated,selling</a:t>
            </a:r>
            <a:r>
              <a:rPr lang="en-IN" dirty="0"/>
              <a:t> outside its target market for uses such as robotics. It does not include peripherals (such as keyboards, mice and cases). However, some accessories have been included in several official and unofficial bundles.</a:t>
            </a:r>
          </a:p>
          <a:p>
            <a:pPr marL="228600" lvl="1">
              <a:spcBef>
                <a:spcPts val="1000"/>
              </a:spcBef>
            </a:pPr>
            <a:r>
              <a:rPr lang="en-US" b="0" i="0" dirty="0">
                <a:solidFill>
                  <a:srgbClr val="202122"/>
                </a:solidFill>
                <a:effectLst/>
                <a:latin typeface="Arial" panose="020B0604020202020204" pitchFamily="34" charset="0"/>
              </a:rPr>
              <a:t>It is widely used in many areas, such as for </a:t>
            </a:r>
            <a:r>
              <a:rPr lang="en-US" b="0" i="0" u="none" strike="noStrike" dirty="0">
                <a:solidFill>
                  <a:srgbClr val="0645AD"/>
                </a:solidFill>
                <a:effectLst/>
                <a:latin typeface="Arial" panose="020B0604020202020204" pitchFamily="34" charset="0"/>
                <a:hlinkClick r:id="rId3" tooltip="Automatic weather station"/>
              </a:rPr>
              <a:t>weather monitoring</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4"/>
              </a:rPr>
              <a:t>[19]</a:t>
            </a:r>
            <a:r>
              <a:rPr lang="en-US" b="0" i="0" dirty="0">
                <a:solidFill>
                  <a:srgbClr val="202122"/>
                </a:solidFill>
                <a:effectLst/>
                <a:latin typeface="Arial" panose="020B0604020202020204" pitchFamily="34" charset="0"/>
              </a:rPr>
              <a:t> because of its low cost, modularity, and open design. It is typically used by computer and electronic hobbyists, due to its adoption of the </a:t>
            </a:r>
            <a:r>
              <a:rPr lang="en-US" b="0" i="0" u="none" strike="noStrike" dirty="0">
                <a:solidFill>
                  <a:srgbClr val="0645AD"/>
                </a:solidFill>
                <a:effectLst/>
                <a:latin typeface="Arial" panose="020B0604020202020204" pitchFamily="34" charset="0"/>
                <a:hlinkClick r:id="rId5" tooltip="HDMI"/>
              </a:rPr>
              <a:t>HDMI</a:t>
            </a:r>
            <a:r>
              <a:rPr lang="en-US" b="0" i="0" dirty="0">
                <a:solidFill>
                  <a:srgbClr val="202122"/>
                </a:solidFill>
                <a:effectLst/>
                <a:latin typeface="Arial" panose="020B0604020202020204" pitchFamily="34" charset="0"/>
              </a:rPr>
              <a:t> and </a:t>
            </a:r>
            <a:r>
              <a:rPr lang="en-US" b="0" i="0" u="none" strike="noStrike" dirty="0">
                <a:solidFill>
                  <a:srgbClr val="0645AD"/>
                </a:solidFill>
                <a:effectLst/>
                <a:latin typeface="Arial" panose="020B0604020202020204" pitchFamily="34" charset="0"/>
                <a:hlinkClick r:id="rId6" tooltip="USB"/>
              </a:rPr>
              <a:t>USB</a:t>
            </a:r>
            <a:r>
              <a:rPr lang="en-US" b="0" i="0" dirty="0">
                <a:solidFill>
                  <a:srgbClr val="202122"/>
                </a:solidFill>
                <a:effectLst/>
                <a:latin typeface="Arial" panose="020B0604020202020204" pitchFamily="34" charset="0"/>
              </a:rPr>
              <a:t> standards.</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12</a:t>
            </a:fld>
            <a:endParaRPr lang="en-IN"/>
          </a:p>
        </p:txBody>
      </p:sp>
    </p:spTree>
    <p:extLst>
      <p:ext uri="{BB962C8B-B14F-4D97-AF65-F5344CB8AC3E}">
        <p14:creationId xmlns:p14="http://schemas.microsoft.com/office/powerpoint/2010/main" val="83000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r>
              <a:rPr lang="en-IN" dirty="0">
                <a:hlinkClick r:id="rId2"/>
              </a:rPr>
              <a:t>https://en.wikipedia.org/wiki/Raspberry_Pi</a:t>
            </a:r>
            <a:endParaRPr lang="en-IN" dirty="0"/>
          </a:p>
          <a:p>
            <a:r>
              <a:rPr lang="en-US" b="0" i="0" dirty="0">
                <a:solidFill>
                  <a:srgbClr val="202122"/>
                </a:solidFill>
                <a:effectLst/>
                <a:latin typeface="Arial" panose="020B0604020202020204" pitchFamily="34" charset="0"/>
              </a:rPr>
              <a:t>After the release of the second board type, the Raspberry Pi Foundation set up a new entity, named Raspberry Pi Trading, and installed </a:t>
            </a:r>
            <a:r>
              <a:rPr lang="en-US" b="0" i="0" u="none" strike="noStrike" dirty="0" err="1">
                <a:solidFill>
                  <a:srgbClr val="0645AD"/>
                </a:solidFill>
                <a:effectLst/>
                <a:latin typeface="Arial" panose="020B0604020202020204" pitchFamily="34" charset="0"/>
                <a:hlinkClick r:id="rId3" tooltip="Eben Upton"/>
              </a:rPr>
              <a:t>Eben</a:t>
            </a:r>
            <a:r>
              <a:rPr lang="en-US" b="0" i="0" u="none" strike="noStrike" dirty="0">
                <a:solidFill>
                  <a:srgbClr val="0645AD"/>
                </a:solidFill>
                <a:effectLst/>
                <a:latin typeface="Arial" panose="020B0604020202020204" pitchFamily="34" charset="0"/>
                <a:hlinkClick r:id="rId3" tooltip="Eben Upton"/>
              </a:rPr>
              <a:t> Upton</a:t>
            </a:r>
            <a:r>
              <a:rPr lang="en-US" b="0" i="0" dirty="0">
                <a:solidFill>
                  <a:srgbClr val="202122"/>
                </a:solidFill>
                <a:effectLst/>
                <a:latin typeface="Arial" panose="020B0604020202020204" pitchFamily="34" charset="0"/>
              </a:rPr>
              <a:t> as </a:t>
            </a:r>
            <a:r>
              <a:rPr lang="en-US" b="0" i="0" u="none" strike="noStrike" dirty="0">
                <a:solidFill>
                  <a:srgbClr val="0645AD"/>
                </a:solidFill>
                <a:effectLst/>
                <a:latin typeface="Arial" panose="020B0604020202020204" pitchFamily="34" charset="0"/>
                <a:hlinkClick r:id="rId4" tooltip="Chief executive officer"/>
              </a:rPr>
              <a:t>CEO</a:t>
            </a:r>
            <a:r>
              <a:rPr lang="en-US" b="0" i="0" dirty="0">
                <a:solidFill>
                  <a:srgbClr val="202122"/>
                </a:solidFill>
                <a:effectLst/>
                <a:latin typeface="Arial" panose="020B0604020202020204" pitchFamily="34" charset="0"/>
              </a:rPr>
              <a:t>, with the responsibility of developing technology.</a:t>
            </a:r>
            <a:r>
              <a:rPr lang="en-US" b="0" i="0" u="none" strike="noStrike" baseline="30000" dirty="0">
                <a:solidFill>
                  <a:srgbClr val="0645AD"/>
                </a:solidFill>
                <a:effectLst/>
                <a:latin typeface="Arial" panose="020B0604020202020204" pitchFamily="34" charset="0"/>
                <a:hlinkClick r:id="rId5"/>
              </a:rPr>
              <a:t>[20]</a:t>
            </a:r>
            <a:r>
              <a:rPr lang="en-US" b="0" i="0" dirty="0">
                <a:solidFill>
                  <a:srgbClr val="202122"/>
                </a:solidFill>
                <a:effectLst/>
                <a:latin typeface="Arial" panose="020B0604020202020204" pitchFamily="34" charset="0"/>
              </a:rPr>
              <a:t> The Foundation was rededicated as an educational charity for promoting the teaching of basic computer science in schools and developing countries. Most </a:t>
            </a:r>
            <a:r>
              <a:rPr lang="en-US" b="0" i="0" dirty="0" err="1">
                <a:solidFill>
                  <a:srgbClr val="202122"/>
                </a:solidFill>
                <a:effectLst/>
                <a:latin typeface="Arial" panose="020B0604020202020204" pitchFamily="34" charset="0"/>
              </a:rPr>
              <a:t>Pis</a:t>
            </a:r>
            <a:r>
              <a:rPr lang="en-US" b="0" i="0" dirty="0">
                <a:solidFill>
                  <a:srgbClr val="202122"/>
                </a:solidFill>
                <a:effectLst/>
                <a:latin typeface="Arial" panose="020B0604020202020204" pitchFamily="34" charset="0"/>
              </a:rPr>
              <a:t> are made in a </a:t>
            </a:r>
            <a:r>
              <a:rPr lang="en-US" b="0" i="0" u="none" strike="noStrike" dirty="0">
                <a:solidFill>
                  <a:srgbClr val="0645AD"/>
                </a:solidFill>
                <a:effectLst/>
                <a:latin typeface="Arial" panose="020B0604020202020204" pitchFamily="34" charset="0"/>
                <a:hlinkClick r:id="rId6" tooltip="Sony"/>
              </a:rPr>
              <a:t>Sony</a:t>
            </a:r>
            <a:r>
              <a:rPr lang="en-US" b="0" i="0" dirty="0">
                <a:solidFill>
                  <a:srgbClr val="202122"/>
                </a:solidFill>
                <a:effectLst/>
                <a:latin typeface="Arial" panose="020B0604020202020204" pitchFamily="34" charset="0"/>
              </a:rPr>
              <a:t> factory in </a:t>
            </a:r>
            <a:r>
              <a:rPr lang="en-US" b="0" i="0" u="none" strike="noStrike" dirty="0" err="1">
                <a:solidFill>
                  <a:srgbClr val="0645AD"/>
                </a:solidFill>
                <a:effectLst/>
                <a:latin typeface="Arial" panose="020B0604020202020204" pitchFamily="34" charset="0"/>
                <a:hlinkClick r:id="rId7" tooltip="Pencoed"/>
              </a:rPr>
              <a:t>Pencoed</a:t>
            </a:r>
            <a:r>
              <a:rPr lang="en-US" b="0" i="0" dirty="0">
                <a:solidFill>
                  <a:srgbClr val="202122"/>
                </a:solidFill>
                <a:effectLst/>
                <a:latin typeface="Arial" panose="020B0604020202020204" pitchFamily="34" charset="0"/>
              </a:rPr>
              <a:t>, Wales,</a:t>
            </a:r>
            <a:r>
              <a:rPr lang="en-US" b="0" i="0" u="none" strike="noStrike" baseline="30000" dirty="0">
                <a:solidFill>
                  <a:srgbClr val="0645AD"/>
                </a:solidFill>
                <a:effectLst/>
                <a:latin typeface="Arial" panose="020B0604020202020204" pitchFamily="34" charset="0"/>
                <a:hlinkClick r:id="rId8"/>
              </a:rPr>
              <a:t>[21]</a:t>
            </a:r>
            <a:r>
              <a:rPr lang="en-US" b="0" i="0" dirty="0">
                <a:solidFill>
                  <a:srgbClr val="202122"/>
                </a:solidFill>
                <a:effectLst/>
                <a:latin typeface="Arial" panose="020B0604020202020204" pitchFamily="34" charset="0"/>
              </a:rPr>
              <a:t> while others are made in China and Japan.</a:t>
            </a:r>
            <a:r>
              <a:rPr lang="en-US" b="0" i="0" u="none" strike="noStrike" baseline="30000" dirty="0">
                <a:solidFill>
                  <a:srgbClr val="0645AD"/>
                </a:solidFill>
                <a:effectLst/>
                <a:latin typeface="Arial" panose="020B0604020202020204" pitchFamily="34" charset="0"/>
                <a:hlinkClick r:id="rId9"/>
              </a:rPr>
              <a:t>[22]</a:t>
            </a:r>
            <a:r>
              <a:rPr lang="en-US" b="0" i="0" u="none" strike="noStrike" baseline="30000" dirty="0">
                <a:solidFill>
                  <a:srgbClr val="0645AD"/>
                </a:solidFill>
                <a:effectLst/>
                <a:latin typeface="Arial" panose="020B0604020202020204" pitchFamily="34" charset="0"/>
                <a:hlinkClick r:id="rId10"/>
              </a:rPr>
              <a:t>[23]</a:t>
            </a:r>
            <a:endParaRPr lang="en-IN" dirty="0"/>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13</a:t>
            </a:fld>
            <a:endParaRPr lang="en-IN"/>
          </a:p>
        </p:txBody>
      </p:sp>
    </p:spTree>
    <p:extLst>
      <p:ext uri="{BB962C8B-B14F-4D97-AF65-F5344CB8AC3E}">
        <p14:creationId xmlns:p14="http://schemas.microsoft.com/office/powerpoint/2010/main" val="222470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fontScale="85000" lnSpcReduction="20000"/>
          </a:bodyPr>
          <a:lstStyle/>
          <a:p>
            <a:pPr marL="228600" lvl="1">
              <a:spcBef>
                <a:spcPts val="1000"/>
              </a:spcBef>
            </a:pPr>
            <a:r>
              <a:rPr lang="en-US" b="1" i="0" dirty="0">
                <a:solidFill>
                  <a:srgbClr val="202122"/>
                </a:solidFill>
                <a:effectLst/>
                <a:latin typeface="Arial" panose="020B0604020202020204" pitchFamily="34" charset="0"/>
              </a:rPr>
              <a:t>Series and Generations</a:t>
            </a:r>
          </a:p>
          <a:p>
            <a:pPr marL="228600" lvl="1">
              <a:spcBef>
                <a:spcPts val="1000"/>
              </a:spcBef>
            </a:pPr>
            <a:r>
              <a:rPr lang="en-US" b="0" i="0" dirty="0">
                <a:solidFill>
                  <a:srgbClr val="202122"/>
                </a:solidFill>
                <a:effectLst/>
                <a:latin typeface="Arial" panose="020B0604020202020204" pitchFamily="34" charset="0"/>
              </a:rPr>
              <a:t>There are three series of Raspberry Pi, and several generations of each have been released. Raspberry Pi SBCs feature a </a:t>
            </a:r>
            <a:r>
              <a:rPr lang="en-US" b="0" i="0" u="none" strike="noStrike" dirty="0">
                <a:solidFill>
                  <a:srgbClr val="0645AD"/>
                </a:solidFill>
                <a:effectLst/>
                <a:latin typeface="Arial" panose="020B0604020202020204" pitchFamily="34" charset="0"/>
                <a:hlinkClick r:id="rId2" tooltip="Broadcom"/>
              </a:rPr>
              <a:t>Broadcom</a:t>
            </a:r>
            <a:r>
              <a:rPr lang="en-US" b="0" i="0" dirty="0">
                <a:solidFill>
                  <a:srgbClr val="202122"/>
                </a:solidFill>
                <a:effectLst/>
                <a:latin typeface="Arial" panose="020B0604020202020204" pitchFamily="34" charset="0"/>
              </a:rPr>
              <a:t> </a:t>
            </a:r>
            <a:r>
              <a:rPr lang="en-US" b="0" i="0" u="none" strike="noStrike" dirty="0">
                <a:solidFill>
                  <a:srgbClr val="0645AD"/>
                </a:solidFill>
                <a:effectLst/>
                <a:latin typeface="Arial" panose="020B0604020202020204" pitchFamily="34" charset="0"/>
                <a:hlinkClick r:id="rId3" tooltip="System on a chip"/>
              </a:rPr>
              <a:t>system on a chip</a:t>
            </a:r>
            <a:r>
              <a:rPr lang="en-US" b="0" i="0" dirty="0">
                <a:solidFill>
                  <a:srgbClr val="202122"/>
                </a:solidFill>
                <a:effectLst/>
                <a:latin typeface="Arial" panose="020B0604020202020204" pitchFamily="34" charset="0"/>
              </a:rPr>
              <a:t> (SoC) with an integrated </a:t>
            </a:r>
            <a:r>
              <a:rPr lang="en-US" b="0" i="0" u="none" strike="noStrike" dirty="0">
                <a:solidFill>
                  <a:srgbClr val="0645AD"/>
                </a:solidFill>
                <a:effectLst/>
                <a:latin typeface="Arial" panose="020B0604020202020204" pitchFamily="34" charset="0"/>
                <a:hlinkClick r:id="rId4" tooltip="ARM architecture"/>
              </a:rPr>
              <a:t>ARM</a:t>
            </a:r>
            <a:r>
              <a:rPr lang="en-US" b="0" i="0" dirty="0">
                <a:solidFill>
                  <a:srgbClr val="202122"/>
                </a:solidFill>
                <a:effectLst/>
                <a:latin typeface="Arial" panose="020B0604020202020204" pitchFamily="34" charset="0"/>
              </a:rPr>
              <a:t>-compatible </a:t>
            </a:r>
            <a:r>
              <a:rPr lang="en-US" b="0" i="0" u="none" strike="noStrike" dirty="0">
                <a:solidFill>
                  <a:srgbClr val="0645AD"/>
                </a:solidFill>
                <a:effectLst/>
                <a:latin typeface="Arial" panose="020B0604020202020204" pitchFamily="34" charset="0"/>
                <a:hlinkClick r:id="rId5" tooltip="Central processing unit"/>
              </a:rPr>
              <a:t>central processing unit</a:t>
            </a:r>
            <a:r>
              <a:rPr lang="en-US" b="0" i="0" dirty="0">
                <a:solidFill>
                  <a:srgbClr val="202122"/>
                </a:solidFill>
                <a:effectLst/>
                <a:latin typeface="Arial" panose="020B0604020202020204" pitchFamily="34" charset="0"/>
              </a:rPr>
              <a:t> (CPU) and </a:t>
            </a:r>
            <a:r>
              <a:rPr lang="en-US" b="0" i="0" u="none" strike="noStrike" dirty="0">
                <a:solidFill>
                  <a:srgbClr val="0645AD"/>
                </a:solidFill>
                <a:effectLst/>
                <a:latin typeface="Arial" panose="020B0604020202020204" pitchFamily="34" charset="0"/>
                <a:hlinkClick r:id="rId6" tooltip="Integrated graphics solution"/>
              </a:rPr>
              <a:t>on-chip graphics processing unit</a:t>
            </a:r>
            <a:r>
              <a:rPr lang="en-US" b="0" i="0" dirty="0">
                <a:solidFill>
                  <a:srgbClr val="202122"/>
                </a:solidFill>
                <a:effectLst/>
                <a:latin typeface="Arial" panose="020B0604020202020204" pitchFamily="34" charset="0"/>
              </a:rPr>
              <a:t> (GPU), while Raspberry Pi Pico has a </a:t>
            </a:r>
            <a:r>
              <a:rPr lang="en-US" b="0" i="0" u="none" strike="noStrike" dirty="0">
                <a:solidFill>
                  <a:srgbClr val="0645AD"/>
                </a:solidFill>
                <a:effectLst/>
                <a:latin typeface="Arial" panose="020B0604020202020204" pitchFamily="34" charset="0"/>
                <a:hlinkClick r:id="rId7" tooltip="RP2040"/>
              </a:rPr>
              <a:t>RP2040</a:t>
            </a:r>
            <a:r>
              <a:rPr lang="en-US" b="0" i="0" dirty="0">
                <a:solidFill>
                  <a:srgbClr val="202122"/>
                </a:solidFill>
                <a:effectLst/>
                <a:latin typeface="Arial" panose="020B0604020202020204" pitchFamily="34" charset="0"/>
              </a:rPr>
              <a:t> system on chip with an integrated </a:t>
            </a:r>
            <a:r>
              <a:rPr lang="en-US" b="0" i="0" u="none" strike="noStrike" dirty="0">
                <a:solidFill>
                  <a:srgbClr val="0645AD"/>
                </a:solidFill>
                <a:effectLst/>
                <a:latin typeface="Arial" panose="020B0604020202020204" pitchFamily="34" charset="0"/>
                <a:hlinkClick r:id="rId4" tooltip="ARM architecture"/>
              </a:rPr>
              <a:t>ARM</a:t>
            </a:r>
            <a:r>
              <a:rPr lang="en-US" b="0" i="0" dirty="0">
                <a:solidFill>
                  <a:srgbClr val="202122"/>
                </a:solidFill>
                <a:effectLst/>
                <a:latin typeface="Arial" panose="020B0604020202020204" pitchFamily="34" charset="0"/>
              </a:rPr>
              <a:t>-compatible </a:t>
            </a:r>
            <a:r>
              <a:rPr lang="en-US" b="0" i="0" u="none" strike="noStrike" dirty="0">
                <a:solidFill>
                  <a:srgbClr val="0645AD"/>
                </a:solidFill>
                <a:effectLst/>
                <a:latin typeface="Arial" panose="020B0604020202020204" pitchFamily="34" charset="0"/>
                <a:hlinkClick r:id="rId5" tooltip="Central processing unit"/>
              </a:rPr>
              <a:t>central processing unit</a:t>
            </a:r>
            <a:r>
              <a:rPr lang="en-US" b="0" i="0" dirty="0">
                <a:solidFill>
                  <a:srgbClr val="202122"/>
                </a:solidFill>
                <a:effectLst/>
                <a:latin typeface="Arial" panose="020B0604020202020204" pitchFamily="34" charset="0"/>
              </a:rPr>
              <a:t> (CPU).</a:t>
            </a:r>
          </a:p>
          <a:p>
            <a:pPr marL="228600" lvl="1">
              <a:spcBef>
                <a:spcPts val="1000"/>
              </a:spcBef>
            </a:pPr>
            <a:r>
              <a:rPr lang="en-US" b="1" i="0" dirty="0">
                <a:solidFill>
                  <a:srgbClr val="000000"/>
                </a:solidFill>
                <a:effectLst/>
                <a:latin typeface="Arial" panose="020B0604020202020204" pitchFamily="34" charset="0"/>
              </a:rPr>
              <a:t>1. Raspberry Pi</a:t>
            </a:r>
          </a:p>
          <a:p>
            <a:pPr marL="685800" lvl="2">
              <a:spcBef>
                <a:spcPts val="1000"/>
              </a:spcBef>
            </a:pPr>
            <a:r>
              <a:rPr lang="en-US" b="1" i="0" dirty="0">
                <a:solidFill>
                  <a:srgbClr val="202122"/>
                </a:solidFill>
                <a:effectLst/>
                <a:latin typeface="Arial" panose="020B0604020202020204" pitchFamily="34" charset="0"/>
              </a:rPr>
              <a:t>Raspberry Pi Model B</a:t>
            </a:r>
            <a:r>
              <a:rPr lang="en-US" b="0" i="0" dirty="0">
                <a:solidFill>
                  <a:srgbClr val="202122"/>
                </a:solidFill>
                <a:effectLst/>
                <a:latin typeface="Arial" panose="020B0604020202020204" pitchFamily="34" charset="0"/>
              </a:rPr>
              <a:t> </a:t>
            </a:r>
            <a:endParaRPr lang="en-US" dirty="0">
              <a:solidFill>
                <a:srgbClr val="202122"/>
              </a:solidFill>
              <a:latin typeface="Arial" panose="020B0604020202020204" pitchFamily="34" charset="0"/>
            </a:endParaRPr>
          </a:p>
          <a:p>
            <a:pPr marL="685800" lvl="2">
              <a:spcBef>
                <a:spcPts val="1000"/>
              </a:spcBef>
            </a:pPr>
            <a:r>
              <a:rPr lang="en-US" b="1" i="0" dirty="0">
                <a:solidFill>
                  <a:srgbClr val="202122"/>
                </a:solidFill>
                <a:effectLst/>
                <a:latin typeface="Arial" panose="020B0604020202020204" pitchFamily="34" charset="0"/>
              </a:rPr>
              <a:t>Raspberry Pi Model B+</a:t>
            </a:r>
          </a:p>
          <a:p>
            <a:pPr marL="685800" lvl="2">
              <a:spcBef>
                <a:spcPts val="1000"/>
              </a:spcBef>
            </a:pPr>
            <a:r>
              <a:rPr lang="en-US" b="1" i="0" dirty="0">
                <a:solidFill>
                  <a:srgbClr val="202122"/>
                </a:solidFill>
                <a:effectLst/>
                <a:latin typeface="Arial" panose="020B0604020202020204" pitchFamily="34" charset="0"/>
              </a:rPr>
              <a:t>Raspberry Pi 2</a:t>
            </a:r>
            <a:endParaRPr lang="en-US" b="1" dirty="0">
              <a:solidFill>
                <a:srgbClr val="202122"/>
              </a:solidFill>
              <a:latin typeface="Arial" panose="020B0604020202020204" pitchFamily="34" charset="0"/>
            </a:endParaRPr>
          </a:p>
          <a:p>
            <a:pPr marL="685800" lvl="2">
              <a:spcBef>
                <a:spcPts val="1000"/>
              </a:spcBef>
            </a:pPr>
            <a:r>
              <a:rPr lang="it-IT" b="1" i="0" dirty="0">
                <a:solidFill>
                  <a:srgbClr val="202122"/>
                </a:solidFill>
                <a:effectLst/>
                <a:latin typeface="Arial" panose="020B0604020202020204" pitchFamily="34" charset="0"/>
              </a:rPr>
              <a:t>Raspberry Pi 3 Model B</a:t>
            </a:r>
          </a:p>
          <a:p>
            <a:pPr marL="685800" lvl="2">
              <a:spcBef>
                <a:spcPts val="1000"/>
              </a:spcBef>
            </a:pPr>
            <a:r>
              <a:rPr lang="it-IT" b="1" i="0" dirty="0">
                <a:solidFill>
                  <a:srgbClr val="202122"/>
                </a:solidFill>
                <a:effectLst/>
                <a:latin typeface="Arial" panose="020B0604020202020204" pitchFamily="34" charset="0"/>
              </a:rPr>
              <a:t>Raspberry Pi 3 Model B+</a:t>
            </a:r>
          </a:p>
          <a:p>
            <a:pPr marL="685800" lvl="2">
              <a:spcBef>
                <a:spcPts val="1000"/>
              </a:spcBef>
            </a:pPr>
            <a:r>
              <a:rPr lang="it-IT" b="1" i="0" dirty="0">
                <a:solidFill>
                  <a:srgbClr val="202122"/>
                </a:solidFill>
                <a:effectLst/>
                <a:latin typeface="Arial" panose="020B0604020202020204" pitchFamily="34" charset="0"/>
              </a:rPr>
              <a:t>Raspberry Pi 4 Model B</a:t>
            </a:r>
          </a:p>
          <a:p>
            <a:pPr marL="685800" lvl="2">
              <a:spcBef>
                <a:spcPts val="1000"/>
              </a:spcBef>
            </a:pPr>
            <a:r>
              <a:rPr lang="en-US" b="1" i="0" dirty="0">
                <a:solidFill>
                  <a:srgbClr val="202122"/>
                </a:solidFill>
                <a:effectLst/>
                <a:latin typeface="Arial" panose="020B0604020202020204" pitchFamily="34" charset="0"/>
              </a:rPr>
              <a:t>Raspberry Pi 400</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14</a:t>
            </a:fld>
            <a:endParaRPr lang="en-IN"/>
          </a:p>
        </p:txBody>
      </p:sp>
    </p:spTree>
    <p:extLst>
      <p:ext uri="{BB962C8B-B14F-4D97-AF65-F5344CB8AC3E}">
        <p14:creationId xmlns:p14="http://schemas.microsoft.com/office/powerpoint/2010/main" val="1734760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pPr marL="228600" lvl="1">
              <a:spcBef>
                <a:spcPts val="1000"/>
              </a:spcBef>
            </a:pPr>
            <a:r>
              <a:rPr lang="en-US" b="1" i="0" dirty="0">
                <a:solidFill>
                  <a:srgbClr val="202122"/>
                </a:solidFill>
                <a:effectLst/>
                <a:latin typeface="Arial" panose="020B0604020202020204" pitchFamily="34" charset="0"/>
              </a:rPr>
              <a:t>Series and Generations</a:t>
            </a:r>
          </a:p>
          <a:p>
            <a:pPr marL="228600" lvl="1">
              <a:spcBef>
                <a:spcPts val="1000"/>
              </a:spcBef>
            </a:pPr>
            <a:r>
              <a:rPr lang="en-US" b="1" dirty="0">
                <a:solidFill>
                  <a:srgbClr val="000000"/>
                </a:solidFill>
                <a:latin typeface="Arial" panose="020B0604020202020204" pitchFamily="34" charset="0"/>
              </a:rPr>
              <a:t>2. </a:t>
            </a:r>
            <a:r>
              <a:rPr lang="en-US" b="1" i="0" dirty="0">
                <a:solidFill>
                  <a:srgbClr val="000000"/>
                </a:solidFill>
                <a:effectLst/>
                <a:latin typeface="Arial" panose="020B0604020202020204" pitchFamily="34" charset="0"/>
              </a:rPr>
              <a:t>Raspberry Pi Zero</a:t>
            </a:r>
          </a:p>
          <a:p>
            <a:pPr marL="228600" lvl="1">
              <a:spcBef>
                <a:spcPts val="1000"/>
              </a:spcBef>
            </a:pPr>
            <a:endParaRPr lang="en-US" b="1" i="0" dirty="0">
              <a:solidFill>
                <a:srgbClr val="000000"/>
              </a:solidFill>
              <a:effectLst/>
              <a:latin typeface="Arial" panose="020B0604020202020204" pitchFamily="34" charset="0"/>
            </a:endParaRPr>
          </a:p>
          <a:p>
            <a:pPr marL="228600" lvl="1">
              <a:spcBef>
                <a:spcPts val="1000"/>
              </a:spcBef>
            </a:pPr>
            <a:r>
              <a:rPr lang="en-US" b="1" dirty="0">
                <a:solidFill>
                  <a:srgbClr val="000000"/>
                </a:solidFill>
                <a:latin typeface="Arial" panose="020B0604020202020204" pitchFamily="34" charset="0"/>
              </a:rPr>
              <a:t>3. </a:t>
            </a:r>
            <a:r>
              <a:rPr lang="en-US" b="1" i="0" dirty="0">
                <a:solidFill>
                  <a:srgbClr val="000000"/>
                </a:solidFill>
                <a:effectLst/>
                <a:latin typeface="Arial" panose="020B0604020202020204" pitchFamily="34" charset="0"/>
              </a:rPr>
              <a:t>Raspberry Pi Pico</a:t>
            </a:r>
          </a:p>
          <a:p>
            <a:pPr marL="228600" lvl="1">
              <a:spcBef>
                <a:spcPts val="1000"/>
              </a:spcBef>
            </a:pP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15</a:t>
            </a:fld>
            <a:endParaRPr lang="en-IN"/>
          </a:p>
        </p:txBody>
      </p:sp>
      <p:pic>
        <p:nvPicPr>
          <p:cNvPr id="1026" name="Picture 2" descr="Location of connectors and main ICs on Raspberry Pi Zero 2 W">
            <a:extLst>
              <a:ext uri="{FF2B5EF4-FFF2-40B4-BE49-F238E27FC236}">
                <a16:creationId xmlns:a16="http://schemas.microsoft.com/office/drawing/2014/main" id="{96ED6989-DCB1-3ACF-5C11-249D07009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0" y="2195195"/>
            <a:ext cx="5669279"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cation of connectors and main ICs on Raspberry Pi Pico">
            <a:extLst>
              <a:ext uri="{FF2B5EF4-FFF2-40B4-BE49-F238E27FC236}">
                <a16:creationId xmlns:a16="http://schemas.microsoft.com/office/drawing/2014/main" id="{9C569D60-28CA-CE47-27EF-3B6522FA1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680" y="3891280"/>
            <a:ext cx="5476240" cy="2483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08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sp>
        <p:nvSpPr>
          <p:cNvPr id="3" name="Content Placeholder 2">
            <a:extLst>
              <a:ext uri="{FF2B5EF4-FFF2-40B4-BE49-F238E27FC236}">
                <a16:creationId xmlns:a16="http://schemas.microsoft.com/office/drawing/2014/main" id="{EB2E8621-2D58-4548-9545-A791FD50F71F}"/>
              </a:ext>
            </a:extLst>
          </p:cNvPr>
          <p:cNvSpPr>
            <a:spLocks noGrp="1"/>
          </p:cNvSpPr>
          <p:nvPr>
            <p:ph idx="1"/>
          </p:nvPr>
        </p:nvSpPr>
        <p:spPr/>
        <p:txBody>
          <a:bodyPr>
            <a:normAutofit/>
          </a:bodyPr>
          <a:lstStyle/>
          <a:p>
            <a:pPr marL="228600" lvl="1">
              <a:spcBef>
                <a:spcPts val="1000"/>
              </a:spcBef>
            </a:pPr>
            <a:r>
              <a:rPr lang="en-US" b="0" i="0" dirty="0">
                <a:solidFill>
                  <a:srgbClr val="202122"/>
                </a:solidFill>
                <a:effectLst/>
                <a:latin typeface="Arial" panose="020B0604020202020204" pitchFamily="34" charset="0"/>
              </a:rPr>
              <a:t>According to the Raspberry Pi Foundation, more than 5 million Raspberry </a:t>
            </a:r>
            <a:r>
              <a:rPr lang="en-US" b="0" i="0" dirty="0" err="1">
                <a:solidFill>
                  <a:srgbClr val="202122"/>
                </a:solidFill>
                <a:effectLst/>
                <a:latin typeface="Arial" panose="020B0604020202020204" pitchFamily="34" charset="0"/>
              </a:rPr>
              <a:t>Pis</a:t>
            </a:r>
            <a:r>
              <a:rPr lang="en-US" b="0" i="0" dirty="0">
                <a:solidFill>
                  <a:srgbClr val="202122"/>
                </a:solidFill>
                <a:effectLst/>
                <a:latin typeface="Arial" panose="020B0604020202020204" pitchFamily="34" charset="0"/>
              </a:rPr>
              <a:t> were sold by February 2015, making it the best-selling </a:t>
            </a:r>
            <a:r>
              <a:rPr lang="en-US" b="0" i="0" u="none" strike="noStrike" dirty="0">
                <a:solidFill>
                  <a:srgbClr val="0645AD"/>
                </a:solidFill>
                <a:effectLst/>
                <a:latin typeface="Arial" panose="020B0604020202020204" pitchFamily="34" charset="0"/>
                <a:hlinkClick r:id="rId2" tooltip="British computer"/>
              </a:rPr>
              <a:t>British computer</a:t>
            </a:r>
            <a:r>
              <a:rPr lang="en-US" b="0" i="0" dirty="0">
                <a:solidFill>
                  <a:srgbClr val="202122"/>
                </a:solidFill>
                <a:effectLst/>
                <a:latin typeface="Arial" panose="020B0604020202020204" pitchFamily="34" charset="0"/>
              </a:rPr>
              <a:t>.</a:t>
            </a:r>
            <a:r>
              <a:rPr lang="en-US" b="0" i="0" u="none" strike="noStrike" baseline="30000" dirty="0">
                <a:solidFill>
                  <a:srgbClr val="0645AD"/>
                </a:solidFill>
                <a:effectLst/>
                <a:latin typeface="Arial" panose="020B0604020202020204" pitchFamily="34" charset="0"/>
                <a:hlinkClick r:id="rId3"/>
              </a:rPr>
              <a:t>[369]</a:t>
            </a:r>
            <a:r>
              <a:rPr lang="en-US" b="0" i="0" dirty="0">
                <a:solidFill>
                  <a:srgbClr val="202122"/>
                </a:solidFill>
                <a:effectLst/>
                <a:latin typeface="Arial" panose="020B0604020202020204" pitchFamily="34" charset="0"/>
              </a:rPr>
              <a:t> By November 2016 they had sold 11 million units,</a:t>
            </a:r>
            <a:r>
              <a:rPr lang="en-US" b="0" i="0" u="none" strike="noStrike" baseline="30000" dirty="0">
                <a:solidFill>
                  <a:srgbClr val="0645AD"/>
                </a:solidFill>
                <a:effectLst/>
                <a:latin typeface="Arial" panose="020B0604020202020204" pitchFamily="34" charset="0"/>
                <a:hlinkClick r:id="rId4"/>
              </a:rPr>
              <a:t>[350]</a:t>
            </a:r>
            <a:r>
              <a:rPr lang="en-US" b="0" i="0" u="none" strike="noStrike" baseline="30000" dirty="0">
                <a:solidFill>
                  <a:srgbClr val="0645AD"/>
                </a:solidFill>
                <a:effectLst/>
                <a:latin typeface="Arial" panose="020B0604020202020204" pitchFamily="34" charset="0"/>
                <a:hlinkClick r:id="rId5"/>
              </a:rPr>
              <a:t>[370]</a:t>
            </a:r>
            <a:r>
              <a:rPr lang="en-US" b="0" i="0" dirty="0">
                <a:solidFill>
                  <a:srgbClr val="202122"/>
                </a:solidFill>
                <a:effectLst/>
                <a:latin typeface="Arial" panose="020B0604020202020204" pitchFamily="34" charset="0"/>
              </a:rPr>
              <a:t> and 12.5 million by March 2017, making it the third best-selling "general purpose computer".</a:t>
            </a:r>
            <a:r>
              <a:rPr lang="en-US" b="0" i="0" u="none" strike="noStrike" baseline="30000" dirty="0">
                <a:solidFill>
                  <a:srgbClr val="0645AD"/>
                </a:solidFill>
                <a:effectLst/>
                <a:latin typeface="Arial" panose="020B0604020202020204" pitchFamily="34" charset="0"/>
                <a:hlinkClick r:id="rId6"/>
              </a:rPr>
              <a:t>[371]</a:t>
            </a:r>
            <a:r>
              <a:rPr lang="en-US" b="0" i="0" dirty="0">
                <a:solidFill>
                  <a:srgbClr val="202122"/>
                </a:solidFill>
                <a:effectLst/>
                <a:latin typeface="Arial" panose="020B0604020202020204" pitchFamily="34" charset="0"/>
              </a:rPr>
              <a:t> In July 2017, sales reached nearly 15 million,</a:t>
            </a:r>
            <a:r>
              <a:rPr lang="en-US" b="0" i="0" u="none" strike="noStrike" baseline="30000" dirty="0">
                <a:solidFill>
                  <a:srgbClr val="0645AD"/>
                </a:solidFill>
                <a:effectLst/>
                <a:latin typeface="Arial" panose="020B0604020202020204" pitchFamily="34" charset="0"/>
                <a:hlinkClick r:id="rId7"/>
              </a:rPr>
              <a:t>[372]</a:t>
            </a:r>
            <a:r>
              <a:rPr lang="en-US" b="0" i="0" dirty="0">
                <a:solidFill>
                  <a:srgbClr val="202122"/>
                </a:solidFill>
                <a:effectLst/>
                <a:latin typeface="Arial" panose="020B0604020202020204" pitchFamily="34" charset="0"/>
              </a:rPr>
              <a:t> climbing to 19 million in March 2018.</a:t>
            </a:r>
            <a:r>
              <a:rPr lang="en-US" b="0" i="0" u="none" strike="noStrike" baseline="30000" dirty="0">
                <a:solidFill>
                  <a:srgbClr val="0645AD"/>
                </a:solidFill>
                <a:effectLst/>
                <a:latin typeface="Arial" panose="020B0604020202020204" pitchFamily="34" charset="0"/>
                <a:hlinkClick r:id="rId8"/>
              </a:rPr>
              <a:t>[26]</a:t>
            </a:r>
            <a:r>
              <a:rPr lang="en-US" b="0" i="0" dirty="0">
                <a:solidFill>
                  <a:srgbClr val="202122"/>
                </a:solidFill>
                <a:effectLst/>
                <a:latin typeface="Arial" panose="020B0604020202020204" pitchFamily="34" charset="0"/>
              </a:rPr>
              <a:t> By December 2019, a total of 30 million devices had been sold.</a:t>
            </a:r>
            <a:r>
              <a:rPr lang="en-US" b="0" i="0" u="none" strike="noStrike" baseline="30000" dirty="0">
                <a:solidFill>
                  <a:srgbClr val="0645AD"/>
                </a:solidFill>
                <a:effectLst/>
                <a:latin typeface="Arial" panose="020B0604020202020204" pitchFamily="34" charset="0"/>
                <a:hlinkClick r:id="rId9"/>
              </a:rPr>
              <a:t>[373]</a:t>
            </a:r>
            <a:endParaRPr lang="en-IN" dirty="0"/>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16</a:t>
            </a:fld>
            <a:endParaRPr lang="en-IN"/>
          </a:p>
        </p:txBody>
      </p:sp>
    </p:spTree>
    <p:extLst>
      <p:ext uri="{BB962C8B-B14F-4D97-AF65-F5344CB8AC3E}">
        <p14:creationId xmlns:p14="http://schemas.microsoft.com/office/powerpoint/2010/main" val="1906652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a:t>
            </a:r>
          </a:p>
        </p:txBody>
      </p:sp>
      <p:pic>
        <p:nvPicPr>
          <p:cNvPr id="7" name="Content Placeholder 6">
            <a:extLst>
              <a:ext uri="{FF2B5EF4-FFF2-40B4-BE49-F238E27FC236}">
                <a16:creationId xmlns:a16="http://schemas.microsoft.com/office/drawing/2014/main" id="{950FA2AB-87F8-438F-9A77-37B6DD118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4538" y="1825624"/>
            <a:ext cx="10762937" cy="4530725"/>
          </a:xfrm>
        </p:spPr>
      </p:pic>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17</a:t>
            </a:fld>
            <a:endParaRPr lang="en-IN"/>
          </a:p>
        </p:txBody>
      </p:sp>
    </p:spTree>
    <p:extLst>
      <p:ext uri="{BB962C8B-B14F-4D97-AF65-F5344CB8AC3E}">
        <p14:creationId xmlns:p14="http://schemas.microsoft.com/office/powerpoint/2010/main" val="2051662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usages</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18</a:t>
            </a:fld>
            <a:endParaRPr lang="en-IN"/>
          </a:p>
        </p:txBody>
      </p:sp>
      <p:sp>
        <p:nvSpPr>
          <p:cNvPr id="12" name="Content Placeholder 11">
            <a:extLst>
              <a:ext uri="{FF2B5EF4-FFF2-40B4-BE49-F238E27FC236}">
                <a16:creationId xmlns:a16="http://schemas.microsoft.com/office/drawing/2014/main" id="{BD21A275-EFB2-EFC3-9437-A19883DE49D4}"/>
              </a:ext>
            </a:extLst>
          </p:cNvPr>
          <p:cNvSpPr>
            <a:spLocks noGrp="1"/>
          </p:cNvSpPr>
          <p:nvPr>
            <p:ph idx="1"/>
          </p:nvPr>
        </p:nvSpPr>
        <p:spPr/>
        <p:txBody>
          <a:bodyPr/>
          <a:lstStyle/>
          <a:p>
            <a:r>
              <a:rPr lang="en-US" dirty="0"/>
              <a:t>1. Education</a:t>
            </a:r>
          </a:p>
          <a:p>
            <a:r>
              <a:rPr lang="en-US" dirty="0"/>
              <a:t>2. Home Automation</a:t>
            </a:r>
          </a:p>
          <a:p>
            <a:r>
              <a:rPr lang="en-US" dirty="0"/>
              <a:t>3. Industrial Automation</a:t>
            </a:r>
          </a:p>
          <a:p>
            <a:r>
              <a:rPr lang="en-US" dirty="0"/>
              <a:t>4. Space Research</a:t>
            </a:r>
          </a:p>
          <a:p>
            <a:endParaRPr lang="en-US" dirty="0"/>
          </a:p>
        </p:txBody>
      </p:sp>
      <p:pic>
        <p:nvPicPr>
          <p:cNvPr id="14" name="Picture 13">
            <a:extLst>
              <a:ext uri="{FF2B5EF4-FFF2-40B4-BE49-F238E27FC236}">
                <a16:creationId xmlns:a16="http://schemas.microsoft.com/office/drawing/2014/main" id="{4AFA3842-4A1A-4E76-B417-5B46AA73E519}"/>
              </a:ext>
            </a:extLst>
          </p:cNvPr>
          <p:cNvPicPr>
            <a:picLocks noChangeAspect="1"/>
          </p:cNvPicPr>
          <p:nvPr/>
        </p:nvPicPr>
        <p:blipFill>
          <a:blip r:embed="rId2"/>
          <a:stretch>
            <a:fillRect/>
          </a:stretch>
        </p:blipFill>
        <p:spPr>
          <a:xfrm>
            <a:off x="6467388" y="1825625"/>
            <a:ext cx="3372023" cy="2590933"/>
          </a:xfrm>
          <a:prstGeom prst="rect">
            <a:avLst/>
          </a:prstGeom>
        </p:spPr>
      </p:pic>
    </p:spTree>
    <p:extLst>
      <p:ext uri="{BB962C8B-B14F-4D97-AF65-F5344CB8AC3E}">
        <p14:creationId xmlns:p14="http://schemas.microsoft.com/office/powerpoint/2010/main" val="166558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Getting Started</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19</a:t>
            </a:fld>
            <a:endParaRPr lang="en-IN"/>
          </a:p>
        </p:txBody>
      </p:sp>
      <p:sp>
        <p:nvSpPr>
          <p:cNvPr id="12" name="Content Placeholder 11">
            <a:extLst>
              <a:ext uri="{FF2B5EF4-FFF2-40B4-BE49-F238E27FC236}">
                <a16:creationId xmlns:a16="http://schemas.microsoft.com/office/drawing/2014/main" id="{BD21A275-EFB2-EFC3-9437-A19883DE49D4}"/>
              </a:ext>
            </a:extLst>
          </p:cNvPr>
          <p:cNvSpPr>
            <a:spLocks noGrp="1"/>
          </p:cNvSpPr>
          <p:nvPr>
            <p:ph idx="1"/>
          </p:nvPr>
        </p:nvSpPr>
        <p:spPr/>
        <p:txBody>
          <a:bodyPr>
            <a:normAutofit lnSpcReduction="10000"/>
          </a:bodyPr>
          <a:lstStyle/>
          <a:p>
            <a:r>
              <a:rPr lang="en-US" dirty="0"/>
              <a:t>1. Format SD Card</a:t>
            </a:r>
          </a:p>
          <a:p>
            <a:r>
              <a:rPr lang="en-US" dirty="0"/>
              <a:t>2. Download OS and Copy to SD Card</a:t>
            </a:r>
          </a:p>
          <a:p>
            <a:r>
              <a:rPr lang="en-US" dirty="0"/>
              <a:t>3. Connect Key </a:t>
            </a:r>
            <a:r>
              <a:rPr lang="en-US" dirty="0" err="1"/>
              <a:t>Board,Monitor</a:t>
            </a:r>
            <a:r>
              <a:rPr lang="en-US" dirty="0"/>
              <a:t> etc. </a:t>
            </a:r>
          </a:p>
          <a:p>
            <a:r>
              <a:rPr lang="en-US" dirty="0"/>
              <a:t>Reference:</a:t>
            </a:r>
          </a:p>
          <a:p>
            <a:r>
              <a:rPr lang="en-US" dirty="0">
                <a:hlinkClick r:id="rId2"/>
              </a:rPr>
              <a:t>https://www.youtube.com/watch?v=RpseX2ylEuw&amp;list=PLQVvvaa0QuDesV8WWHLLXW_avmTzHmJLv</a:t>
            </a:r>
            <a:endParaRPr lang="en-US" dirty="0"/>
          </a:p>
          <a:p>
            <a:r>
              <a:rPr lang="en-US" dirty="0">
                <a:hlinkClick r:id="rId3"/>
              </a:rPr>
              <a:t>https://pythonprogramming.net/introduction-raspberry-pi-tutorials/</a:t>
            </a:r>
            <a:endParaRPr lang="en-US" dirty="0"/>
          </a:p>
          <a:p>
            <a:r>
              <a:rPr lang="en-US" dirty="0"/>
              <a:t>Simulation</a:t>
            </a:r>
          </a:p>
          <a:p>
            <a:r>
              <a:rPr lang="en-US" dirty="0"/>
              <a:t>https://wokwi.com/</a:t>
            </a:r>
          </a:p>
          <a:p>
            <a:endParaRPr lang="en-US" dirty="0"/>
          </a:p>
        </p:txBody>
      </p:sp>
    </p:spTree>
    <p:extLst>
      <p:ext uri="{BB962C8B-B14F-4D97-AF65-F5344CB8AC3E}">
        <p14:creationId xmlns:p14="http://schemas.microsoft.com/office/powerpoint/2010/main" val="250566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4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7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29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22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Intelligence,ERP,.NET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University</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GPIO</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20</a:t>
            </a:fld>
            <a:endParaRPr lang="en-IN"/>
          </a:p>
        </p:txBody>
      </p:sp>
      <p:pic>
        <p:nvPicPr>
          <p:cNvPr id="6" name="Content Placeholder 5">
            <a:extLst>
              <a:ext uri="{FF2B5EF4-FFF2-40B4-BE49-F238E27FC236}">
                <a16:creationId xmlns:a16="http://schemas.microsoft.com/office/drawing/2014/main" id="{F53EAAB0-CE08-A7B5-CC79-381AE29C7EF4}"/>
              </a:ext>
            </a:extLst>
          </p:cNvPr>
          <p:cNvPicPr>
            <a:picLocks noGrp="1" noChangeAspect="1"/>
          </p:cNvPicPr>
          <p:nvPr>
            <p:ph idx="1"/>
          </p:nvPr>
        </p:nvPicPr>
        <p:blipFill>
          <a:blip r:embed="rId2"/>
          <a:stretch>
            <a:fillRect/>
          </a:stretch>
        </p:blipFill>
        <p:spPr>
          <a:xfrm>
            <a:off x="3244152" y="1825625"/>
            <a:ext cx="5703695" cy="4351338"/>
          </a:xfrm>
        </p:spPr>
      </p:pic>
    </p:spTree>
    <p:extLst>
      <p:ext uri="{BB962C8B-B14F-4D97-AF65-F5344CB8AC3E}">
        <p14:creationId xmlns:p14="http://schemas.microsoft.com/office/powerpoint/2010/main" val="235997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Programs on Raspberry pi</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21</a:t>
            </a:fld>
            <a:endParaRPr lang="en-IN"/>
          </a:p>
        </p:txBody>
      </p:sp>
      <p:sp>
        <p:nvSpPr>
          <p:cNvPr id="3" name="Content Placeholder 2">
            <a:extLst>
              <a:ext uri="{FF2B5EF4-FFF2-40B4-BE49-F238E27FC236}">
                <a16:creationId xmlns:a16="http://schemas.microsoft.com/office/drawing/2014/main" id="{2B8888B3-40D3-9DCC-364C-EC149DCF2C37}"/>
              </a:ext>
            </a:extLst>
          </p:cNvPr>
          <p:cNvSpPr>
            <a:spLocks noGrp="1"/>
          </p:cNvSpPr>
          <p:nvPr>
            <p:ph idx="1"/>
          </p:nvPr>
        </p:nvSpPr>
        <p:spPr/>
        <p:txBody>
          <a:bodyPr/>
          <a:lstStyle/>
          <a:p>
            <a:pPr marL="0" lvl="0" indent="0">
              <a:lnSpc>
                <a:spcPct val="100000"/>
              </a:lnSpc>
              <a:buNone/>
            </a:pPr>
            <a:r>
              <a:rPr kumimoji="0" lang="en-US" altLang="en-US" sz="2800" b="1" i="0" u="none" strike="noStrike" cap="none" normalizeH="0" baseline="0" dirty="0">
                <a:ln>
                  <a:noFill/>
                </a:ln>
                <a:solidFill>
                  <a:schemeClr val="tx1"/>
                </a:solidFill>
                <a:effectLst/>
                <a:latin typeface="Arial" panose="020B0604020202020204" pitchFamily="34" charset="0"/>
                <a:hlinkClick r:id="rId2"/>
              </a:rPr>
              <a:t>https://projects.raspberrypi.org/en/projects/physical-computing/0</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lvl="0" indent="0">
              <a:lnSpc>
                <a:spcPct val="100000"/>
              </a:lnSpc>
              <a:buNone/>
            </a:pPr>
            <a:r>
              <a:rPr kumimoji="0" lang="en-US" altLang="en-US" sz="2800" b="1" i="0" u="none" strike="noStrike" cap="none" normalizeH="0" baseline="0" dirty="0">
                <a:ln>
                  <a:noFill/>
                </a:ln>
                <a:solidFill>
                  <a:schemeClr val="tx1"/>
                </a:solidFill>
                <a:effectLst/>
                <a:latin typeface="Arial" panose="020B0604020202020204" pitchFamily="34" charset="0"/>
              </a:rPr>
              <a:t>https://thingsboard.io/docs/samples/raspberry/temperature/</a:t>
            </a:r>
          </a:p>
          <a:p>
            <a:endParaRPr lang="en-IN" dirty="0"/>
          </a:p>
        </p:txBody>
      </p:sp>
    </p:spTree>
    <p:extLst>
      <p:ext uri="{BB962C8B-B14F-4D97-AF65-F5344CB8AC3E}">
        <p14:creationId xmlns:p14="http://schemas.microsoft.com/office/powerpoint/2010/main" val="73232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LED</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22</a:t>
            </a:fld>
            <a:endParaRPr lang="en-IN"/>
          </a:p>
        </p:txBody>
      </p:sp>
      <p:sp>
        <p:nvSpPr>
          <p:cNvPr id="7" name="Content Placeholder 6">
            <a:extLst>
              <a:ext uri="{FF2B5EF4-FFF2-40B4-BE49-F238E27FC236}">
                <a16:creationId xmlns:a16="http://schemas.microsoft.com/office/drawing/2014/main" id="{D973E43E-3759-1800-267B-0EB74F586B3A}"/>
              </a:ext>
            </a:extLst>
          </p:cNvPr>
          <p:cNvSpPr>
            <a:spLocks noGrp="1"/>
          </p:cNvSpPr>
          <p:nvPr>
            <p:ph idx="1"/>
          </p:nvPr>
        </p:nvSpPr>
        <p:spPr/>
        <p:txBody>
          <a:bodyPr>
            <a:noAutofit/>
          </a:bodyPr>
          <a:lstStyle/>
          <a:p>
            <a:r>
              <a:rPr lang="en-US" sz="1100" dirty="0"/>
              <a:t>import </a:t>
            </a:r>
            <a:r>
              <a:rPr lang="en-US" sz="1100" dirty="0" err="1"/>
              <a:t>RPi.GPIO</a:t>
            </a:r>
            <a:r>
              <a:rPr lang="en-US" sz="1100" dirty="0"/>
              <a:t> as GPIO</a:t>
            </a:r>
          </a:p>
          <a:p>
            <a:r>
              <a:rPr lang="en-US" sz="1100" dirty="0"/>
              <a:t>import time</a:t>
            </a:r>
          </a:p>
          <a:p>
            <a:r>
              <a:rPr lang="en-US" sz="1100" dirty="0" err="1"/>
              <a:t>GPIO.setmode</a:t>
            </a:r>
            <a:r>
              <a:rPr lang="en-US" sz="1100" dirty="0"/>
              <a:t>(GPIO.BCM)</a:t>
            </a:r>
          </a:p>
          <a:p>
            <a:r>
              <a:rPr lang="en-US" sz="1100" dirty="0" err="1"/>
              <a:t>GPIO.setwarnings</a:t>
            </a:r>
            <a:r>
              <a:rPr lang="en-US" sz="1100" dirty="0"/>
              <a:t>(False)</a:t>
            </a:r>
          </a:p>
          <a:p>
            <a:r>
              <a:rPr lang="en-US" sz="1100" dirty="0" err="1"/>
              <a:t>GPIO.setup</a:t>
            </a:r>
            <a:r>
              <a:rPr lang="en-US" sz="1100" dirty="0"/>
              <a:t>(14,GPIO.OUT)</a:t>
            </a:r>
          </a:p>
          <a:p>
            <a:r>
              <a:rPr lang="en-US" sz="1100" dirty="0"/>
              <a:t># While loop</a:t>
            </a:r>
          </a:p>
          <a:p>
            <a:r>
              <a:rPr lang="en-US" sz="1100" dirty="0"/>
              <a:t>while True:</a:t>
            </a:r>
          </a:p>
          <a:p>
            <a:r>
              <a:rPr lang="en-US" sz="1100" dirty="0"/>
              <a:t>        # set GPIO14 pin to HIGH</a:t>
            </a:r>
          </a:p>
          <a:p>
            <a:r>
              <a:rPr lang="en-US" sz="1100" dirty="0"/>
              <a:t>        </a:t>
            </a:r>
            <a:r>
              <a:rPr lang="en-US" sz="1100" dirty="0" err="1"/>
              <a:t>GPIO.output</a:t>
            </a:r>
            <a:r>
              <a:rPr lang="en-US" sz="1100" dirty="0"/>
              <a:t>(14,GPIO.HIGH)</a:t>
            </a:r>
          </a:p>
          <a:p>
            <a:r>
              <a:rPr lang="en-US" sz="1100" dirty="0"/>
              <a:t>        # show message to Terminal</a:t>
            </a:r>
          </a:p>
          <a:p>
            <a:r>
              <a:rPr lang="en-US" sz="1100" dirty="0"/>
              <a:t>        print "LED is ON"</a:t>
            </a:r>
          </a:p>
          <a:p>
            <a:r>
              <a:rPr lang="en-US" sz="1100" dirty="0"/>
              <a:t>        # pause for one second</a:t>
            </a:r>
          </a:p>
          <a:p>
            <a:r>
              <a:rPr lang="en-US" sz="1100" dirty="0"/>
              <a:t>        </a:t>
            </a:r>
            <a:r>
              <a:rPr lang="en-US" sz="1100" dirty="0" err="1"/>
              <a:t>time.sleep</a:t>
            </a:r>
            <a:r>
              <a:rPr lang="en-US" sz="1100" dirty="0"/>
              <a:t>(1)</a:t>
            </a:r>
          </a:p>
          <a:p>
            <a:r>
              <a:rPr lang="en-US" sz="1100" dirty="0"/>
              <a:t>        # set GPIO14 pin to HIGH</a:t>
            </a:r>
          </a:p>
          <a:p>
            <a:r>
              <a:rPr lang="en-US" sz="1100" dirty="0"/>
              <a:t>        </a:t>
            </a:r>
            <a:r>
              <a:rPr lang="en-US" sz="1100" dirty="0" err="1"/>
              <a:t>GPIO.output</a:t>
            </a:r>
            <a:r>
              <a:rPr lang="en-US" sz="1100" dirty="0"/>
              <a:t>(14,GPIO.LOW)</a:t>
            </a:r>
          </a:p>
          <a:p>
            <a:r>
              <a:rPr lang="en-US" sz="1100" dirty="0"/>
              <a:t>        # show message to Terminal</a:t>
            </a:r>
          </a:p>
          <a:p>
            <a:r>
              <a:rPr lang="en-US" sz="1100" dirty="0"/>
              <a:t>        print "LED is OFF"</a:t>
            </a:r>
          </a:p>
          <a:p>
            <a:r>
              <a:rPr lang="en-US" sz="1100" dirty="0"/>
              <a:t>        # pause for one second</a:t>
            </a:r>
          </a:p>
          <a:p>
            <a:r>
              <a:rPr lang="en-US" sz="1100" dirty="0"/>
              <a:t>        </a:t>
            </a:r>
            <a:r>
              <a:rPr lang="en-US" sz="1100" dirty="0" err="1"/>
              <a:t>time.sleep</a:t>
            </a:r>
            <a:r>
              <a:rPr lang="en-US" sz="1100" dirty="0"/>
              <a:t>(1)</a:t>
            </a:r>
          </a:p>
        </p:txBody>
      </p:sp>
    </p:spTree>
    <p:extLst>
      <p:ext uri="{BB962C8B-B14F-4D97-AF65-F5344CB8AC3E}">
        <p14:creationId xmlns:p14="http://schemas.microsoft.com/office/powerpoint/2010/main" val="3170099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Raspberry pi – DTH</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23</a:t>
            </a:fld>
            <a:endParaRPr lang="en-IN"/>
          </a:p>
        </p:txBody>
      </p:sp>
      <p:sp>
        <p:nvSpPr>
          <p:cNvPr id="7" name="Content Placeholder 6">
            <a:extLst>
              <a:ext uri="{FF2B5EF4-FFF2-40B4-BE49-F238E27FC236}">
                <a16:creationId xmlns:a16="http://schemas.microsoft.com/office/drawing/2014/main" id="{D973E43E-3759-1800-267B-0EB74F586B3A}"/>
              </a:ext>
            </a:extLst>
          </p:cNvPr>
          <p:cNvSpPr>
            <a:spLocks noGrp="1"/>
          </p:cNvSpPr>
          <p:nvPr>
            <p:ph idx="1"/>
          </p:nvPr>
        </p:nvSpPr>
        <p:spPr/>
        <p:txBody>
          <a:bodyPr>
            <a:normAutofit fontScale="85000" lnSpcReduction="20000"/>
          </a:bodyPr>
          <a:lstStyle/>
          <a:p>
            <a:r>
              <a:rPr lang="en-US" dirty="0">
                <a:hlinkClick r:id="rId2"/>
              </a:rPr>
              <a:t>https://www.circuitbasics.com/how-to-set-up-the-dht11-humidity-sensor-on-the-raspberry-pi/</a:t>
            </a:r>
            <a:endParaRPr lang="en-US" dirty="0"/>
          </a:p>
          <a:p>
            <a:r>
              <a:rPr lang="en-US" dirty="0"/>
              <a:t>#!/usr/bin/python</a:t>
            </a:r>
          </a:p>
          <a:p>
            <a:r>
              <a:rPr lang="en-US" dirty="0"/>
              <a:t>import sys</a:t>
            </a:r>
          </a:p>
          <a:p>
            <a:r>
              <a:rPr lang="en-US" dirty="0"/>
              <a:t>import </a:t>
            </a:r>
            <a:r>
              <a:rPr lang="en-US" dirty="0" err="1"/>
              <a:t>Adafruit_DHT</a:t>
            </a:r>
            <a:endParaRPr lang="en-US" dirty="0"/>
          </a:p>
          <a:p>
            <a:endParaRPr lang="en-US" dirty="0"/>
          </a:p>
          <a:p>
            <a:r>
              <a:rPr lang="en-US" dirty="0"/>
              <a:t>while True:</a:t>
            </a:r>
          </a:p>
          <a:p>
            <a:endParaRPr lang="en-US" dirty="0"/>
          </a:p>
          <a:p>
            <a:r>
              <a:rPr lang="en-US" dirty="0"/>
              <a:t>    humidity, temperature = </a:t>
            </a:r>
            <a:r>
              <a:rPr lang="en-US" dirty="0" err="1"/>
              <a:t>Adafruit_DHT.read_retry</a:t>
            </a:r>
            <a:r>
              <a:rPr lang="en-US" dirty="0"/>
              <a:t>(11, 4)</a:t>
            </a:r>
          </a:p>
          <a:p>
            <a:endParaRPr lang="en-US" dirty="0"/>
          </a:p>
          <a:p>
            <a:r>
              <a:rPr lang="en-US" dirty="0"/>
              <a:t>    print 'Temp: {0:0.1f} C  Humidity: {1:0.1f} %'.format(temperature, humidity)</a:t>
            </a:r>
          </a:p>
        </p:txBody>
      </p:sp>
    </p:spTree>
    <p:extLst>
      <p:ext uri="{BB962C8B-B14F-4D97-AF65-F5344CB8AC3E}">
        <p14:creationId xmlns:p14="http://schemas.microsoft.com/office/powerpoint/2010/main" val="3075275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B4B5-6A2B-4D8F-988E-5533CC0BAA17}"/>
              </a:ext>
            </a:extLst>
          </p:cNvPr>
          <p:cNvSpPr>
            <a:spLocks noGrp="1"/>
          </p:cNvSpPr>
          <p:nvPr>
            <p:ph type="title"/>
          </p:nvPr>
        </p:nvSpPr>
        <p:spPr/>
        <p:txBody>
          <a:bodyPr/>
          <a:lstStyle/>
          <a:p>
            <a:r>
              <a:rPr lang="en-IN" b="1" dirty="0"/>
              <a:t>Projects on Raspberry pi</a:t>
            </a:r>
          </a:p>
        </p:txBody>
      </p:sp>
      <p:sp>
        <p:nvSpPr>
          <p:cNvPr id="4" name="Footer Placeholder 3">
            <a:extLst>
              <a:ext uri="{FF2B5EF4-FFF2-40B4-BE49-F238E27FC236}">
                <a16:creationId xmlns:a16="http://schemas.microsoft.com/office/drawing/2014/main" id="{D8A655FF-C625-4D75-AF17-E471AB829B74}"/>
              </a:ext>
            </a:extLst>
          </p:cNvPr>
          <p:cNvSpPr>
            <a:spLocks noGrp="1"/>
          </p:cNvSpPr>
          <p:nvPr>
            <p:ph type="ftr" sz="quarter" idx="11"/>
          </p:nvPr>
        </p:nvSpPr>
        <p:spPr/>
        <p:txBody>
          <a:bodyPr/>
          <a:lstStyle/>
          <a:p>
            <a:r>
              <a:rPr lang="en-IN"/>
              <a:t>www.kaushalya.tech</a:t>
            </a:r>
          </a:p>
        </p:txBody>
      </p:sp>
      <p:sp>
        <p:nvSpPr>
          <p:cNvPr id="5" name="Slide Number Placeholder 4">
            <a:extLst>
              <a:ext uri="{FF2B5EF4-FFF2-40B4-BE49-F238E27FC236}">
                <a16:creationId xmlns:a16="http://schemas.microsoft.com/office/drawing/2014/main" id="{3B7AC6D8-050F-457F-A1E3-7B0CD62D23B8}"/>
              </a:ext>
            </a:extLst>
          </p:cNvPr>
          <p:cNvSpPr>
            <a:spLocks noGrp="1"/>
          </p:cNvSpPr>
          <p:nvPr>
            <p:ph type="sldNum" sz="quarter" idx="12"/>
          </p:nvPr>
        </p:nvSpPr>
        <p:spPr/>
        <p:txBody>
          <a:bodyPr/>
          <a:lstStyle/>
          <a:p>
            <a:fld id="{D300B680-4920-456B-94E7-EB6DEF2EAF04}" type="slidenum">
              <a:rPr lang="en-IN" smtClean="0"/>
              <a:t>24</a:t>
            </a:fld>
            <a:endParaRPr lang="en-IN"/>
          </a:p>
        </p:txBody>
      </p:sp>
      <p:sp>
        <p:nvSpPr>
          <p:cNvPr id="8" name="Rectangle 1">
            <a:extLst>
              <a:ext uri="{FF2B5EF4-FFF2-40B4-BE49-F238E27FC236}">
                <a16:creationId xmlns:a16="http://schemas.microsoft.com/office/drawing/2014/main" id="{86046934-243B-4552-BB78-3990F61B79F3}"/>
              </a:ext>
            </a:extLst>
          </p:cNvPr>
          <p:cNvSpPr>
            <a:spLocks noGrp="1" noChangeArrowheads="1"/>
          </p:cNvSpPr>
          <p:nvPr>
            <p:ph idx="1"/>
          </p:nvPr>
        </p:nvSpPr>
        <p:spPr bwMode="auto">
          <a:xfrm>
            <a:off x="838200" y="2123857"/>
            <a:ext cx="10731207" cy="3754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None/>
            </a:pPr>
            <a:r>
              <a:rPr lang="en-US" altLang="en-US" sz="1400" b="1" dirty="0">
                <a:solidFill>
                  <a:srgbClr val="3F3F3F"/>
                </a:solidFill>
                <a:latin typeface="Open Sans"/>
              </a:rPr>
              <a:t>http://www.trustedreviews.com/opinion/best-raspberry-pi-projects-pi-3-pi-zero-2949390</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Amazon Alexa-powered dash cam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electric skateboard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disposable GIF camera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An electronic chess 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a:t>
            </a:r>
            <a:r>
              <a:rPr kumimoji="0" lang="en-US" altLang="en-US" sz="1400" b="1" i="0" u="none" strike="noStrike" cap="none" normalizeH="0" baseline="0" dirty="0" err="1">
                <a:ln>
                  <a:noFill/>
                </a:ln>
                <a:solidFill>
                  <a:srgbClr val="3F3F3F"/>
                </a:solidFill>
                <a:effectLst/>
                <a:latin typeface="Open Sans"/>
              </a:rPr>
              <a:t>Kodi</a:t>
            </a:r>
            <a:r>
              <a:rPr kumimoji="0" lang="en-US" altLang="en-US" sz="1400" b="1" i="0" u="none" strike="noStrike" cap="none" normalizeH="0" baseline="0" dirty="0">
                <a:ln>
                  <a:noFill/>
                </a:ln>
                <a:solidFill>
                  <a:srgbClr val="3F3F3F"/>
                </a:solidFill>
                <a:effectLst/>
                <a:latin typeface="Open Sans"/>
              </a:rPr>
              <a:t> media </a:t>
            </a:r>
            <a:r>
              <a:rPr kumimoji="0" lang="en-US" altLang="en-US" sz="1400" b="1" i="0" u="none" strike="noStrike" cap="none" normalizeH="0" baseline="0" dirty="0" err="1">
                <a:ln>
                  <a:noFill/>
                </a:ln>
                <a:solidFill>
                  <a:srgbClr val="3F3F3F"/>
                </a:solidFill>
                <a:effectLst/>
                <a:latin typeface="Open Sans"/>
              </a:rPr>
              <a:t>centre</a:t>
            </a:r>
            <a:endParaRPr kumimoji="0" lang="en-US" altLang="en-US" sz="1400" b="1" i="0" u="none" strike="noStrike" cap="none" normalizeH="0" baseline="0" dirty="0">
              <a:ln>
                <a:noFill/>
              </a:ln>
              <a:solidFill>
                <a:srgbClr val="3F3F3F"/>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DIY NES Classic Mini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digital DJ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Automated entrance music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robot arm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Multiroom audio for under £100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walkie-talkie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film-to-digital transfer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tiny retro games console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magic mirror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3F3F3F"/>
                </a:solidFill>
                <a:effectLst/>
                <a:latin typeface="Open Sans"/>
              </a:rPr>
              <a:t>A mini retro Macintosh</a:t>
            </a:r>
            <a:br>
              <a:rPr kumimoji="0" lang="en-US" altLang="en-US" sz="1400" b="1" i="0" u="none" strike="noStrike" cap="none" normalizeH="0" baseline="0" dirty="0">
                <a:ln>
                  <a:noFill/>
                </a:ln>
                <a:solidFill>
                  <a:srgbClr val="3F3F3F"/>
                </a:solidFill>
                <a:effectLst/>
                <a:latin typeface="Open Sans"/>
              </a:rPr>
            </a:br>
            <a:r>
              <a:rPr kumimoji="0" lang="en-US" altLang="en-US" sz="1400" b="1" i="0" u="none" strike="noStrike" cap="none" normalizeH="0" baseline="0" dirty="0">
                <a:ln>
                  <a:noFill/>
                </a:ln>
                <a:solidFill>
                  <a:srgbClr val="3F3F3F"/>
                </a:solidFill>
                <a:effectLst/>
                <a:latin typeface="Open Sans"/>
              </a:rPr>
              <a:t>Read more at http://www.trustedreviews.com/opinion/best-raspberry-pi-projects-pi-3-pi-zero-2949390#WlFlr3fl5UFfl88j.99</a:t>
            </a:r>
            <a:r>
              <a:rPr kumimoji="0" lang="en-US" altLang="en-US" sz="1400" b="1" i="0" u="none" strike="noStrike" cap="none" normalizeH="0" baseline="0" dirty="0">
                <a:ln>
                  <a:noFill/>
                </a:ln>
                <a:solidFill>
                  <a:schemeClr val="tx1"/>
                </a:solidFill>
                <a:effectLst/>
              </a:rPr>
              <a:t> </a:t>
            </a:r>
            <a:endParaRPr kumimoji="0" lang="en-US" altLang="en-US" sz="1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82430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FA290-8B3A-4103-A00E-06244A24C22B}"/>
              </a:ext>
            </a:extLst>
          </p:cNvPr>
          <p:cNvSpPr>
            <a:spLocks noGrp="1"/>
          </p:cNvSpPr>
          <p:nvPr>
            <p:ph type="ctrTitle"/>
          </p:nvPr>
        </p:nvSpPr>
        <p:spPr>
          <a:xfrm>
            <a:off x="1524000" y="2152356"/>
            <a:ext cx="9144000" cy="935575"/>
          </a:xfrm>
        </p:spPr>
        <p:txBody>
          <a:bodyPr>
            <a:normAutofit/>
          </a:bodyPr>
          <a:lstStyle/>
          <a:p>
            <a:r>
              <a:rPr lang="en-IN" sz="4800" dirty="0">
                <a:latin typeface="Arial" panose="020B0604020202020204" pitchFamily="34" charset="0"/>
                <a:cs typeface="Arial" panose="020B0604020202020204" pitchFamily="34" charset="0"/>
              </a:rPr>
              <a:t>Thank You</a:t>
            </a:r>
          </a:p>
        </p:txBody>
      </p:sp>
      <p:sp>
        <p:nvSpPr>
          <p:cNvPr id="3" name="Subtitle 2">
            <a:extLst>
              <a:ext uri="{FF2B5EF4-FFF2-40B4-BE49-F238E27FC236}">
                <a16:creationId xmlns:a16="http://schemas.microsoft.com/office/drawing/2014/main" id="{DDB74BFB-7A18-4DF0-8E46-E05235A52D36}"/>
              </a:ext>
            </a:extLst>
          </p:cNvPr>
          <p:cNvSpPr>
            <a:spLocks noGrp="1"/>
          </p:cNvSpPr>
          <p:nvPr>
            <p:ph type="subTitle" idx="1"/>
          </p:nvPr>
        </p:nvSpPr>
        <p:spPr>
          <a:xfrm>
            <a:off x="1524000" y="3602037"/>
            <a:ext cx="9144000" cy="2754313"/>
          </a:xfrm>
        </p:spPr>
        <p:txBody>
          <a:bodyPr>
            <a:noAutofit/>
          </a:bodyPr>
          <a:lstStyle/>
          <a:p>
            <a:r>
              <a:rPr lang="en-IN" b="1" dirty="0">
                <a:latin typeface="Arial" panose="020B0604020202020204" pitchFamily="34" charset="0"/>
                <a:cs typeface="Arial" panose="020B0604020202020204" pitchFamily="34" charset="0"/>
              </a:rPr>
              <a:t>Raghu Prasad</a:t>
            </a:r>
          </a:p>
          <a:p>
            <a:r>
              <a:rPr lang="en-IN" b="1" dirty="0">
                <a:latin typeface="Arial" panose="020B0604020202020204" pitchFamily="34" charset="0"/>
                <a:cs typeface="Arial" panose="020B0604020202020204" pitchFamily="34" charset="0"/>
              </a:rPr>
              <a:t>9845547471</a:t>
            </a:r>
          </a:p>
          <a:p>
            <a:endParaRPr lang="en-IN" b="1"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C57037-1BA5-4CBD-8260-3759DECD79B3}"/>
              </a:ext>
            </a:extLst>
          </p:cNvPr>
          <p:cNvSpPr>
            <a:spLocks noGrp="1"/>
          </p:cNvSpPr>
          <p:nvPr>
            <p:ph type="ftr" sz="quarter" idx="11"/>
          </p:nvPr>
        </p:nvSpPr>
        <p:spPr/>
        <p:txBody>
          <a:bodyPr/>
          <a:lstStyle/>
          <a:p>
            <a:r>
              <a:rPr lang="en-IN" b="1" dirty="0">
                <a:latin typeface="Arial" panose="020B0604020202020204" pitchFamily="34" charset="0"/>
                <a:cs typeface="Arial" panose="020B0604020202020204" pitchFamily="34" charset="0"/>
              </a:rPr>
              <a:t>www.</a:t>
            </a:r>
            <a:r>
              <a:rPr lang="en-IN" sz="1400" b="1" dirty="0">
                <a:latin typeface="Arial" panose="020B0604020202020204" pitchFamily="34" charset="0"/>
                <a:cs typeface="Arial" panose="020B0604020202020204" pitchFamily="34" charset="0"/>
              </a:rPr>
              <a:t>kaushalya</a:t>
            </a:r>
            <a:r>
              <a:rPr lang="en-IN" b="1" dirty="0">
                <a:latin typeface="Arial" panose="020B0604020202020204" pitchFamily="34" charset="0"/>
                <a:cs typeface="Arial" panose="020B0604020202020204" pitchFamily="34" charset="0"/>
              </a:rPr>
              <a:t>.tech</a:t>
            </a:r>
          </a:p>
        </p:txBody>
      </p:sp>
      <p:sp>
        <p:nvSpPr>
          <p:cNvPr id="5" name="Slide Number Placeholder 4">
            <a:extLst>
              <a:ext uri="{FF2B5EF4-FFF2-40B4-BE49-F238E27FC236}">
                <a16:creationId xmlns:a16="http://schemas.microsoft.com/office/drawing/2014/main" id="{4B1DA70F-03AB-406E-88DC-93CC074316E2}"/>
              </a:ext>
            </a:extLst>
          </p:cNvPr>
          <p:cNvSpPr>
            <a:spLocks noGrp="1"/>
          </p:cNvSpPr>
          <p:nvPr>
            <p:ph type="sldNum" sz="quarter" idx="12"/>
          </p:nvPr>
        </p:nvSpPr>
        <p:spPr/>
        <p:txBody>
          <a:bodyPr/>
          <a:lstStyle/>
          <a:p>
            <a:fld id="{D300B680-4920-456B-94E7-EB6DEF2EAF04}" type="slidenum">
              <a:rPr lang="en-IN" smtClean="0">
                <a:latin typeface="Arial" panose="020B0604020202020204" pitchFamily="34" charset="0"/>
                <a:cs typeface="Arial" panose="020B0604020202020204" pitchFamily="34" charset="0"/>
              </a:rPr>
              <a:t>25</a:t>
            </a:fld>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1424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Topics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r>
              <a:rPr lang="en-IN" dirty="0">
                <a:latin typeface="Arial" panose="020B0604020202020204" pitchFamily="34" charset="0"/>
                <a:cs typeface="Arial" panose="020B0604020202020204" pitchFamily="34" charset="0"/>
              </a:rPr>
              <a:t>IoT prototyping environments</a:t>
            </a:r>
          </a:p>
          <a:p>
            <a:r>
              <a:rPr lang="en-IN" dirty="0">
                <a:latin typeface="Arial" panose="020B0604020202020204" pitchFamily="34" charset="0"/>
                <a:cs typeface="Arial" panose="020B0604020202020204" pitchFamily="34" charset="0"/>
              </a:rPr>
              <a:t>Arduino</a:t>
            </a:r>
          </a:p>
          <a:p>
            <a:r>
              <a:rPr lang="en-IN" dirty="0">
                <a:latin typeface="Arial" panose="020B0604020202020204" pitchFamily="34" charset="0"/>
                <a:cs typeface="Arial" panose="020B0604020202020204" pitchFamily="34" charset="0"/>
              </a:rPr>
              <a:t>Raspberry Pi</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3</a:t>
            </a:fld>
            <a:endParaRPr lang="en-IN"/>
          </a:p>
        </p:txBody>
      </p:sp>
    </p:spTree>
    <p:extLst>
      <p:ext uri="{BB962C8B-B14F-4D97-AF65-F5344CB8AC3E}">
        <p14:creationId xmlns:p14="http://schemas.microsoft.com/office/powerpoint/2010/main" val="369199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Microprocessor Vs Microcontroller Vs SoC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fontScale="92500" lnSpcReduction="10000"/>
          </a:bodyPr>
          <a:lstStyle/>
          <a:p>
            <a:r>
              <a:rPr lang="en-US" b="0" i="0" dirty="0">
                <a:solidFill>
                  <a:srgbClr val="1D1D1D"/>
                </a:solidFill>
                <a:effectLst/>
                <a:latin typeface="Segoe UI" panose="020B0502040204020203" pitchFamily="34" charset="0"/>
              </a:rPr>
              <a:t>Microprocessor is a general purpose processor use for general applications.</a:t>
            </a:r>
            <a:br>
              <a:rPr lang="en-US" dirty="0"/>
            </a:br>
            <a:r>
              <a:rPr lang="en-US" b="0" i="0" dirty="0">
                <a:solidFill>
                  <a:srgbClr val="1D1D1D"/>
                </a:solidFill>
                <a:effectLst/>
                <a:latin typeface="Segoe UI" panose="020B0502040204020203" pitchFamily="34" charset="0"/>
              </a:rPr>
              <a:t>Microcontroller is a lower performance </a:t>
            </a:r>
            <a:r>
              <a:rPr lang="en-US" b="0" i="0">
                <a:solidFill>
                  <a:srgbClr val="1D1D1D"/>
                </a:solidFill>
                <a:effectLst/>
                <a:latin typeface="Segoe UI" panose="020B0502040204020203" pitchFamily="34" charset="0"/>
              </a:rPr>
              <a:t>processor used </a:t>
            </a:r>
            <a:r>
              <a:rPr lang="en-US" b="0" i="0" dirty="0">
                <a:solidFill>
                  <a:srgbClr val="1D1D1D"/>
                </a:solidFill>
                <a:effectLst/>
                <a:latin typeface="Segoe UI" panose="020B0502040204020203" pitchFamily="34" charset="0"/>
              </a:rPr>
              <a:t>for embedded systems for specific target applications such as display controller in the mobile phone.</a:t>
            </a:r>
            <a:br>
              <a:rPr lang="en-US" dirty="0"/>
            </a:br>
            <a:r>
              <a:rPr lang="en-US" b="0" i="0" dirty="0">
                <a:solidFill>
                  <a:srgbClr val="1D1D1D"/>
                </a:solidFill>
                <a:effectLst/>
                <a:latin typeface="Segoe UI" panose="020B0502040204020203" pitchFamily="34" charset="0"/>
              </a:rPr>
              <a:t>SoC is a short for system on chip. </a:t>
            </a:r>
          </a:p>
          <a:p>
            <a:r>
              <a:rPr lang="en-US" b="0" i="0" dirty="0">
                <a:solidFill>
                  <a:srgbClr val="1D1D1D"/>
                </a:solidFill>
                <a:effectLst/>
                <a:latin typeface="Segoe UI" panose="020B0502040204020203" pitchFamily="34" charset="0"/>
              </a:rPr>
              <a:t>It is a technology where we integrate different architectures/blocks in a silicon die to form a complete system. Example, Apple A4 SoC which has GPU, ARM CPU core, DDR controller</a:t>
            </a:r>
          </a:p>
          <a:p>
            <a:r>
              <a:rPr lang="en-IN" dirty="0">
                <a:latin typeface="Arial" panose="020B0604020202020204" pitchFamily="34" charset="0"/>
                <a:cs typeface="Arial" panose="020B0604020202020204" pitchFamily="34" charset="0"/>
                <a:hlinkClick r:id="rId2"/>
              </a:rPr>
              <a:t>https://appcodelabs.com/microcontroller-microprocessor-socs</a:t>
            </a:r>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https://www.youtube.com/watch?v=sTgYcY6oJWI</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4</a:t>
            </a:fld>
            <a:endParaRPr lang="en-IN"/>
          </a:p>
        </p:txBody>
      </p:sp>
    </p:spTree>
    <p:extLst>
      <p:ext uri="{BB962C8B-B14F-4D97-AF65-F5344CB8AC3E}">
        <p14:creationId xmlns:p14="http://schemas.microsoft.com/office/powerpoint/2010/main" val="3087017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p:txBody>
          <a:bodyPr/>
          <a:lstStyle/>
          <a:p>
            <a:r>
              <a:rPr lang="en-IN" dirty="0">
                <a:latin typeface="Arial" panose="020B0604020202020204" pitchFamily="34" charset="0"/>
                <a:cs typeface="Arial" panose="020B0604020202020204" pitchFamily="34" charset="0"/>
              </a:rPr>
              <a:t>Microprocessor Vs Microcontroller Vs SoC</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p:txBody>
          <a:bodyPr/>
          <a:lstStyle/>
          <a:p>
            <a:fld id="{D300B680-4920-456B-94E7-EB6DEF2EAF04}" type="slidenum">
              <a:rPr lang="en-IN" smtClean="0"/>
              <a:t>5</a:t>
            </a:fld>
            <a:endParaRPr lang="en-IN"/>
          </a:p>
        </p:txBody>
      </p:sp>
      <p:pic>
        <p:nvPicPr>
          <p:cNvPr id="8" name="Picture 7">
            <a:extLst>
              <a:ext uri="{FF2B5EF4-FFF2-40B4-BE49-F238E27FC236}">
                <a16:creationId xmlns:a16="http://schemas.microsoft.com/office/drawing/2014/main" id="{6E8E0F48-B561-5B22-1CBB-BC9FDB218F77}"/>
              </a:ext>
            </a:extLst>
          </p:cNvPr>
          <p:cNvPicPr>
            <a:picLocks noChangeAspect="1"/>
          </p:cNvPicPr>
          <p:nvPr/>
        </p:nvPicPr>
        <p:blipFill>
          <a:blip r:embed="rId2"/>
          <a:stretch>
            <a:fillRect/>
          </a:stretch>
        </p:blipFill>
        <p:spPr>
          <a:xfrm>
            <a:off x="1061884" y="1690688"/>
            <a:ext cx="8888361" cy="4168501"/>
          </a:xfrm>
          <a:prstGeom prst="rect">
            <a:avLst/>
          </a:prstGeom>
        </p:spPr>
      </p:pic>
    </p:spTree>
    <p:extLst>
      <p:ext uri="{BB962C8B-B14F-4D97-AF65-F5344CB8AC3E}">
        <p14:creationId xmlns:p14="http://schemas.microsoft.com/office/powerpoint/2010/main" val="9433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IoT Prototyping environment</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12800" dirty="0">
                <a:latin typeface="Arial" panose="020B0604020202020204" pitchFamily="34" charset="0"/>
                <a:cs typeface="Arial" panose="020B0604020202020204" pitchFamily="34" charset="0"/>
              </a:rPr>
              <a:t>Arduino</a:t>
            </a:r>
          </a:p>
          <a:p>
            <a:r>
              <a:rPr lang="en-IN" sz="8000" dirty="0">
                <a:hlinkClick r:id="rId2"/>
              </a:rPr>
              <a:t>Arduino</a:t>
            </a:r>
            <a:r>
              <a:rPr lang="en-IN" sz="8000" dirty="0"/>
              <a:t> is an open-source platform used for building electronics projects. Arduino consists of both a physical programmable circuit board (often referred to as a </a:t>
            </a:r>
            <a:r>
              <a:rPr lang="en-IN" sz="8000" dirty="0">
                <a:hlinkClick r:id="rId3"/>
              </a:rPr>
              <a:t>microcontroller</a:t>
            </a:r>
            <a:r>
              <a:rPr lang="en-IN" sz="8000" dirty="0"/>
              <a:t>) and a piece of </a:t>
            </a:r>
            <a:r>
              <a:rPr lang="en-IN" sz="8000" dirty="0">
                <a:hlinkClick r:id="rId4"/>
              </a:rPr>
              <a:t>software</a:t>
            </a:r>
            <a:r>
              <a:rPr lang="en-IN" sz="8000" dirty="0"/>
              <a:t>, or IDE (Integrated Development Environment) that runs on your computer, used to write and upload computer code to the physical board.</a:t>
            </a:r>
          </a:p>
          <a:p>
            <a:r>
              <a:rPr lang="en-IN" sz="8000" dirty="0"/>
              <a:t>The Arduino platform has become quite popular with people just starting out with electronics, and for good reason. Unlike most previous programmable circuit boards, the Arduino does not need a separate piece of hardware (called a programmer) in order to load new code onto the board – you can simply use a USB cable. Additionally, the Arduino IDE uses a simplified version of C++, making it easier to learn to program. Finally, Arduino provides a standard form factor that breaks out the functions of the micro-controller into a more accessible package.</a:t>
            </a:r>
          </a:p>
          <a:p>
            <a:r>
              <a:rPr lang="en-IN" sz="8000" dirty="0"/>
              <a:t>Arduino board family</a:t>
            </a:r>
          </a:p>
          <a:p>
            <a:pPr lvl="1"/>
            <a:r>
              <a:rPr lang="en-IN" sz="8000" dirty="0"/>
              <a:t>Arduino Uno</a:t>
            </a:r>
          </a:p>
          <a:p>
            <a:pPr lvl="1"/>
            <a:r>
              <a:rPr lang="en-IN" sz="8000" dirty="0"/>
              <a:t>Arduino Mega</a:t>
            </a:r>
          </a:p>
          <a:p>
            <a:pPr lvl="1"/>
            <a:r>
              <a:rPr lang="en-IN" sz="8000" dirty="0"/>
              <a:t>Lily Pad Arduino</a:t>
            </a:r>
          </a:p>
          <a:p>
            <a:r>
              <a:rPr lang="en-IN" sz="11200" dirty="0">
                <a:latin typeface="Arial" panose="020B0604020202020204" pitchFamily="34" charset="0"/>
                <a:cs typeface="Arial" panose="020B0604020202020204" pitchFamily="34" charset="0"/>
              </a:rPr>
              <a:t>https://learn.sparkfun.com/tutorials/what-is-an-arduino</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6</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4619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 flavours</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7</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C81622F-EFA0-49CD-B768-A57BCBD4CA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98" y="1500187"/>
            <a:ext cx="5248275" cy="4846263"/>
          </a:xfrm>
          <a:prstGeom prst="rect">
            <a:avLst/>
          </a:prstGeom>
        </p:spPr>
      </p:pic>
      <p:pic>
        <p:nvPicPr>
          <p:cNvPr id="10" name="Picture 9">
            <a:extLst>
              <a:ext uri="{FF2B5EF4-FFF2-40B4-BE49-F238E27FC236}">
                <a16:creationId xmlns:a16="http://schemas.microsoft.com/office/drawing/2014/main" id="{D5A802AF-93BA-44A0-8072-A9BB0E375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4481" y="1712669"/>
            <a:ext cx="2859699" cy="4276725"/>
          </a:xfrm>
          <a:prstGeom prst="rect">
            <a:avLst/>
          </a:prstGeom>
        </p:spPr>
      </p:pic>
      <p:pic>
        <p:nvPicPr>
          <p:cNvPr id="12" name="Picture 11">
            <a:extLst>
              <a:ext uri="{FF2B5EF4-FFF2-40B4-BE49-F238E27FC236}">
                <a16:creationId xmlns:a16="http://schemas.microsoft.com/office/drawing/2014/main" id="{89740FC4-9A45-46AC-A759-2620C60E85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0369" y="1829285"/>
            <a:ext cx="3997049" cy="4364633"/>
          </a:xfrm>
          <a:prstGeom prst="rect">
            <a:avLst/>
          </a:prstGeom>
        </p:spPr>
      </p:pic>
    </p:spTree>
    <p:extLst>
      <p:ext uri="{BB962C8B-B14F-4D97-AF65-F5344CB8AC3E}">
        <p14:creationId xmlns:p14="http://schemas.microsoft.com/office/powerpoint/2010/main" val="2329945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Deep drive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a:bodyPr>
          <a:lstStyle/>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8</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00D77FD-3FCB-4E1F-8C9A-C4B05116B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957" y="1520824"/>
            <a:ext cx="9959926" cy="4765318"/>
          </a:xfrm>
          <a:prstGeom prst="rect">
            <a:avLst/>
          </a:prstGeom>
        </p:spPr>
      </p:pic>
    </p:spTree>
    <p:extLst>
      <p:ext uri="{BB962C8B-B14F-4D97-AF65-F5344CB8AC3E}">
        <p14:creationId xmlns:p14="http://schemas.microsoft.com/office/powerpoint/2010/main" val="1401739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76393-01BB-428F-8642-D325E9ED1E5B}"/>
              </a:ext>
            </a:extLst>
          </p:cNvPr>
          <p:cNvSpPr>
            <a:spLocks noGrp="1"/>
          </p:cNvSpPr>
          <p:nvPr>
            <p:ph type="title"/>
          </p:nvPr>
        </p:nvSpPr>
        <p:spPr>
          <a:xfrm>
            <a:off x="853440" y="329185"/>
            <a:ext cx="10500360" cy="1361504"/>
          </a:xfrm>
        </p:spPr>
        <p:txBody>
          <a:bodyPr/>
          <a:lstStyle/>
          <a:p>
            <a:r>
              <a:rPr lang="en-IN" dirty="0">
                <a:latin typeface="Arial" panose="020B0604020202020204" pitchFamily="34" charset="0"/>
                <a:cs typeface="Arial" panose="020B0604020202020204" pitchFamily="34" charset="0"/>
              </a:rPr>
              <a:t>Arduino Uno – Deep drive</a:t>
            </a:r>
          </a:p>
        </p:txBody>
      </p:sp>
      <p:sp>
        <p:nvSpPr>
          <p:cNvPr id="3" name="Content Placeholder 2">
            <a:extLst>
              <a:ext uri="{FF2B5EF4-FFF2-40B4-BE49-F238E27FC236}">
                <a16:creationId xmlns:a16="http://schemas.microsoft.com/office/drawing/2014/main" id="{159CC895-1F18-40A1-A762-D33689BEF2FE}"/>
              </a:ext>
            </a:extLst>
          </p:cNvPr>
          <p:cNvSpPr>
            <a:spLocks noGrp="1"/>
          </p:cNvSpPr>
          <p:nvPr>
            <p:ph idx="1"/>
          </p:nvPr>
        </p:nvSpPr>
        <p:spPr>
          <a:xfrm>
            <a:off x="853440" y="1707644"/>
            <a:ext cx="10500360" cy="4469319"/>
          </a:xfrm>
        </p:spPr>
        <p:txBody>
          <a:bodyPr>
            <a:normAutofit fontScale="25000" lnSpcReduction="20000"/>
          </a:bodyPr>
          <a:lstStyle/>
          <a:p>
            <a:r>
              <a:rPr lang="en-IN" sz="5600" b="1" dirty="0">
                <a:latin typeface="Arial" panose="020B0604020202020204" pitchFamily="34" charset="0"/>
                <a:cs typeface="Arial" panose="020B0604020202020204" pitchFamily="34" charset="0"/>
              </a:rPr>
              <a:t>1 – Power through USB</a:t>
            </a:r>
          </a:p>
          <a:p>
            <a:r>
              <a:rPr lang="en-IN" sz="5600" b="1" dirty="0">
                <a:latin typeface="Arial" panose="020B0604020202020204" pitchFamily="34" charset="0"/>
                <a:cs typeface="Arial" panose="020B0604020202020204" pitchFamily="34" charset="0"/>
              </a:rPr>
              <a:t>2 – Power through Barrel Jack (DC – 6 to 12 volts)</a:t>
            </a:r>
          </a:p>
          <a:p>
            <a:r>
              <a:rPr lang="en-IN" sz="5600" b="1" dirty="0">
                <a:latin typeface="Arial" panose="020B0604020202020204" pitchFamily="34" charset="0"/>
                <a:cs typeface="Arial" panose="020B0604020202020204" pitchFamily="34" charset="0"/>
              </a:rPr>
              <a:t>PINS</a:t>
            </a:r>
          </a:p>
          <a:p>
            <a:r>
              <a:rPr lang="en-IN" sz="5600" b="1" dirty="0">
                <a:latin typeface="Arial" panose="020B0604020202020204" pitchFamily="34" charset="0"/>
                <a:cs typeface="Arial" panose="020B0604020202020204" pitchFamily="34" charset="0"/>
              </a:rPr>
              <a:t>3 – Ground</a:t>
            </a:r>
          </a:p>
          <a:p>
            <a:r>
              <a:rPr lang="en-IN" sz="5600" b="1" dirty="0">
                <a:latin typeface="Arial" panose="020B0604020202020204" pitchFamily="34" charset="0"/>
                <a:cs typeface="Arial" panose="020B0604020202020204" pitchFamily="34" charset="0"/>
              </a:rPr>
              <a:t>4 – 5 Volt power</a:t>
            </a:r>
          </a:p>
          <a:p>
            <a:r>
              <a:rPr lang="en-IN" sz="5600" b="1" dirty="0">
                <a:latin typeface="Arial" panose="020B0604020202020204" pitchFamily="34" charset="0"/>
                <a:cs typeface="Arial" panose="020B0604020202020204" pitchFamily="34" charset="0"/>
              </a:rPr>
              <a:t>5 – 3.5 Volt power</a:t>
            </a:r>
          </a:p>
          <a:p>
            <a:r>
              <a:rPr lang="en-IN" sz="5600" b="1" dirty="0">
                <a:latin typeface="Arial" panose="020B0604020202020204" pitchFamily="34" charset="0"/>
                <a:cs typeface="Arial" panose="020B0604020202020204" pitchFamily="34" charset="0"/>
              </a:rPr>
              <a:t>6 -  A0 to A5 Analog pig</a:t>
            </a:r>
          </a:p>
          <a:p>
            <a:r>
              <a:rPr lang="en-IN" sz="5600" b="1" dirty="0">
                <a:latin typeface="Arial" panose="020B0604020202020204" pitchFamily="34" charset="0"/>
                <a:cs typeface="Arial" panose="020B0604020202020204" pitchFamily="34" charset="0"/>
              </a:rPr>
              <a:t>7 -  Digital pin 0 through 13</a:t>
            </a:r>
          </a:p>
          <a:p>
            <a:r>
              <a:rPr lang="en-IN" sz="5600" b="1" dirty="0">
                <a:latin typeface="Arial" panose="020B0604020202020204" pitchFamily="34" charset="0"/>
                <a:cs typeface="Arial" panose="020B0604020202020204" pitchFamily="34" charset="0"/>
              </a:rPr>
              <a:t>8 – Pulse Width Modulation (PWM) - </a:t>
            </a:r>
            <a:r>
              <a:rPr lang="en-IN" sz="5600" b="1" dirty="0"/>
              <a:t>simulate </a:t>
            </a:r>
            <a:r>
              <a:rPr lang="en-IN" sz="5600" b="1" dirty="0" err="1"/>
              <a:t>analog</a:t>
            </a:r>
            <a:r>
              <a:rPr lang="en-IN" sz="5600" b="1" dirty="0"/>
              <a:t> output (like fading an LED in and out).</a:t>
            </a:r>
          </a:p>
          <a:p>
            <a:r>
              <a:rPr lang="en-IN" sz="5600" b="1" dirty="0">
                <a:latin typeface="Arial" panose="020B0604020202020204" pitchFamily="34" charset="0"/>
                <a:cs typeface="Arial" panose="020B0604020202020204" pitchFamily="34" charset="0"/>
              </a:rPr>
              <a:t>9 – Analog Reference - </a:t>
            </a:r>
            <a:r>
              <a:rPr lang="en-IN" sz="5600" b="1" dirty="0"/>
              <a:t>Most of the time you can leave this pin alone. It is sometimes used to set an external reference voltage (between 0 and 5 Volts) as the upper limit for the </a:t>
            </a:r>
            <a:r>
              <a:rPr lang="en-IN" sz="5600" b="1" dirty="0" err="1"/>
              <a:t>analog</a:t>
            </a:r>
            <a:r>
              <a:rPr lang="en-IN" sz="5600" b="1" dirty="0"/>
              <a:t> input pins.</a:t>
            </a:r>
          </a:p>
          <a:p>
            <a:r>
              <a:rPr lang="en-IN" sz="5600" b="1" dirty="0">
                <a:latin typeface="Arial" panose="020B0604020202020204" pitchFamily="34" charset="0"/>
                <a:cs typeface="Arial" panose="020B0604020202020204" pitchFamily="34" charset="0"/>
              </a:rPr>
              <a:t>10 – Reset Button</a:t>
            </a:r>
          </a:p>
          <a:p>
            <a:r>
              <a:rPr lang="en-IN" sz="5600" b="1" dirty="0">
                <a:latin typeface="Arial" panose="020B0604020202020204" pitchFamily="34" charset="0"/>
                <a:cs typeface="Arial" panose="020B0604020202020204" pitchFamily="34" charset="0"/>
              </a:rPr>
              <a:t>11 – Power Led Indicator</a:t>
            </a:r>
          </a:p>
          <a:p>
            <a:r>
              <a:rPr lang="en-IN" sz="5600" b="1" dirty="0">
                <a:latin typeface="Arial" panose="020B0604020202020204" pitchFamily="34" charset="0"/>
                <a:cs typeface="Arial" panose="020B0604020202020204" pitchFamily="34" charset="0"/>
              </a:rPr>
              <a:t>12 – RX/TX indicator LED’s - </a:t>
            </a:r>
            <a:r>
              <a:rPr lang="en-IN" sz="5600" b="1" dirty="0"/>
              <a:t>These LEDs will give us some nice visual indications whenever our Arduino is receiving or transmitting data (like when we’re loading a new program onto the board).</a:t>
            </a:r>
          </a:p>
          <a:p>
            <a:r>
              <a:rPr lang="en-IN" sz="5600" b="1" dirty="0">
                <a:latin typeface="Arial" panose="020B0604020202020204" pitchFamily="34" charset="0"/>
                <a:cs typeface="Arial" panose="020B0604020202020204" pitchFamily="34" charset="0"/>
              </a:rPr>
              <a:t>13 – Integrated Chip (IC) – </a:t>
            </a:r>
            <a:r>
              <a:rPr lang="en-IN" sz="5600" b="1" dirty="0" err="1"/>
              <a:t>Atmega</a:t>
            </a:r>
            <a:endParaRPr lang="en-IN" sz="5600" b="1" dirty="0"/>
          </a:p>
          <a:p>
            <a:r>
              <a:rPr lang="en-IN" sz="5600" b="1" dirty="0">
                <a:latin typeface="Arial" panose="020B0604020202020204" pitchFamily="34" charset="0"/>
                <a:cs typeface="Arial" panose="020B0604020202020204" pitchFamily="34" charset="0"/>
              </a:rPr>
              <a:t>14 – Voltage Regulator</a:t>
            </a:r>
          </a:p>
          <a:p>
            <a:endParaRPr lang="en-IN" sz="5100" b="1"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a:p>
            <a:pPr marL="0" indent="0">
              <a:buNone/>
            </a:pPr>
            <a:r>
              <a:rPr lang="en-IN" dirty="0">
                <a:latin typeface="Arial" panose="020B0604020202020204" pitchFamily="34" charset="0"/>
                <a:cs typeface="Arial" panose="020B0604020202020204" pitchFamily="34" charset="0"/>
              </a:rPr>
              <a:t>						</a:t>
            </a:r>
          </a:p>
        </p:txBody>
      </p:sp>
      <p:sp>
        <p:nvSpPr>
          <p:cNvPr id="4" name="Footer Placeholder 3">
            <a:extLst>
              <a:ext uri="{FF2B5EF4-FFF2-40B4-BE49-F238E27FC236}">
                <a16:creationId xmlns:a16="http://schemas.microsoft.com/office/drawing/2014/main" id="{225E687A-3841-43E9-A660-E12990A18BBE}"/>
              </a:ext>
            </a:extLst>
          </p:cNvPr>
          <p:cNvSpPr>
            <a:spLocks noGrp="1"/>
          </p:cNvSpPr>
          <p:nvPr>
            <p:ph type="ftr" sz="quarter" idx="11"/>
          </p:nvPr>
        </p:nvSpPr>
        <p:spPr>
          <a:xfrm>
            <a:off x="4044562" y="6346450"/>
            <a:ext cx="4108837" cy="375025"/>
          </a:xfrm>
        </p:spPr>
        <p:txBody>
          <a:bodyPr/>
          <a:lstStyle/>
          <a:p>
            <a:r>
              <a:rPr lang="en-IN" sz="1400" b="1" dirty="0">
                <a:latin typeface="Arial" panose="020B0604020202020204" pitchFamily="34" charset="0"/>
                <a:cs typeface="Arial" panose="020B0604020202020204" pitchFamily="34" charset="0"/>
              </a:rPr>
              <a:t>www.kaushalya.tech</a:t>
            </a:r>
          </a:p>
        </p:txBody>
      </p:sp>
      <p:sp>
        <p:nvSpPr>
          <p:cNvPr id="5" name="Slide Number Placeholder 4">
            <a:extLst>
              <a:ext uri="{FF2B5EF4-FFF2-40B4-BE49-F238E27FC236}">
                <a16:creationId xmlns:a16="http://schemas.microsoft.com/office/drawing/2014/main" id="{0DAEE1CA-D53F-4736-8F8C-F0F7031EFAA5}"/>
              </a:ext>
            </a:extLst>
          </p:cNvPr>
          <p:cNvSpPr>
            <a:spLocks noGrp="1"/>
          </p:cNvSpPr>
          <p:nvPr>
            <p:ph type="sldNum" sz="quarter" idx="12"/>
          </p:nvPr>
        </p:nvSpPr>
        <p:spPr>
          <a:xfrm>
            <a:off x="8614576" y="6346450"/>
            <a:ext cx="2739224" cy="375025"/>
          </a:xfrm>
        </p:spPr>
        <p:txBody>
          <a:bodyPr/>
          <a:lstStyle/>
          <a:p>
            <a:fld id="{D300B680-4920-456B-94E7-EB6DEF2EAF04}" type="slidenum">
              <a:rPr lang="en-IN" smtClean="0"/>
              <a:t>9</a:t>
            </a:fld>
            <a:endParaRPr lang="en-IN" dirty="0"/>
          </a:p>
        </p:txBody>
      </p:sp>
      <p:cxnSp>
        <p:nvCxnSpPr>
          <p:cNvPr id="30" name="Straight Arrow Connector 29">
            <a:extLst>
              <a:ext uri="{FF2B5EF4-FFF2-40B4-BE49-F238E27FC236}">
                <a16:creationId xmlns:a16="http://schemas.microsoft.com/office/drawing/2014/main" id="{8C7169ED-AF7B-482B-8049-B9A4EDAFB67A}"/>
              </a:ext>
            </a:extLst>
          </p:cNvPr>
          <p:cNvCxnSpPr>
            <a:cxnSpLocks/>
          </p:cNvCxnSpPr>
          <p:nvPr/>
        </p:nvCxnSpPr>
        <p:spPr>
          <a:xfrm flipH="1">
            <a:off x="7510272" y="1855678"/>
            <a:ext cx="2120" cy="14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565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10330</TotalTime>
  <Words>1851</Words>
  <Application>Microsoft Office PowerPoint</Application>
  <PresentationFormat>Widescreen</PresentationFormat>
  <Paragraphs>242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Open Sans</vt:lpstr>
      <vt:lpstr>Segoe UI</vt:lpstr>
      <vt:lpstr>Office Theme</vt:lpstr>
      <vt:lpstr>Internet Of Things (IoT) Unit 3 – Design and Development</vt:lpstr>
      <vt:lpstr>Introduction</vt:lpstr>
      <vt:lpstr>Topics</vt:lpstr>
      <vt:lpstr>Microprocessor Vs Microcontroller Vs SoC</vt:lpstr>
      <vt:lpstr>Microprocessor Vs Microcontroller Vs SoC</vt:lpstr>
      <vt:lpstr>IoT Prototyping environment</vt:lpstr>
      <vt:lpstr>Arduino - flavours</vt:lpstr>
      <vt:lpstr>Arduino Uno – Deep drive</vt:lpstr>
      <vt:lpstr>Arduino Uno – Deep drive</vt:lpstr>
      <vt:lpstr>Arduino Uno – Specification</vt:lpstr>
      <vt:lpstr>Arduino Uno – Programs</vt:lpstr>
      <vt:lpstr>Raspberry pi</vt:lpstr>
      <vt:lpstr>Raspberry pi</vt:lpstr>
      <vt:lpstr>Raspberry pi</vt:lpstr>
      <vt:lpstr>Raspberry pi</vt:lpstr>
      <vt:lpstr>Raspberry pi</vt:lpstr>
      <vt:lpstr>Raspberry pi</vt:lpstr>
      <vt:lpstr>Raspberry pi usages</vt:lpstr>
      <vt:lpstr>Raspberry pi – Getting Started</vt:lpstr>
      <vt:lpstr>Raspberry pi – GPIO</vt:lpstr>
      <vt:lpstr>Programs on Raspberry pi</vt:lpstr>
      <vt:lpstr>Raspberry pi – LED</vt:lpstr>
      <vt:lpstr>Raspberry pi – DTH</vt:lpstr>
      <vt:lpstr>Projects on Raspberry pi</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Basics</dc:title>
  <dc:creator>raghu prasad</dc:creator>
  <cp:lastModifiedBy>raghu prasad konandur</cp:lastModifiedBy>
  <cp:revision>602</cp:revision>
  <dcterms:created xsi:type="dcterms:W3CDTF">2017-06-25T15:07:02Z</dcterms:created>
  <dcterms:modified xsi:type="dcterms:W3CDTF">2025-09-02T05:36:37Z</dcterms:modified>
</cp:coreProperties>
</file>