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5"/>
  </p:notesMasterIdLst>
  <p:handoutMasterIdLst>
    <p:handoutMasterId r:id="rId46"/>
  </p:handoutMasterIdLst>
  <p:sldIdLst>
    <p:sldId id="256" r:id="rId2"/>
    <p:sldId id="257" r:id="rId3"/>
    <p:sldId id="280" r:id="rId4"/>
    <p:sldId id="355" r:id="rId5"/>
    <p:sldId id="354" r:id="rId6"/>
    <p:sldId id="356" r:id="rId7"/>
    <p:sldId id="357" r:id="rId8"/>
    <p:sldId id="358" r:id="rId9"/>
    <p:sldId id="362" r:id="rId10"/>
    <p:sldId id="360" r:id="rId11"/>
    <p:sldId id="315" r:id="rId12"/>
    <p:sldId id="363" r:id="rId13"/>
    <p:sldId id="365" r:id="rId14"/>
    <p:sldId id="366" r:id="rId15"/>
    <p:sldId id="283" r:id="rId16"/>
    <p:sldId id="367" r:id="rId17"/>
    <p:sldId id="368" r:id="rId18"/>
    <p:sldId id="282" r:id="rId19"/>
    <p:sldId id="261" r:id="rId20"/>
    <p:sldId id="370" r:id="rId21"/>
    <p:sldId id="287" r:id="rId22"/>
    <p:sldId id="288" r:id="rId23"/>
    <p:sldId id="292" r:id="rId24"/>
    <p:sldId id="289" r:id="rId25"/>
    <p:sldId id="290" r:id="rId26"/>
    <p:sldId id="291" r:id="rId27"/>
    <p:sldId id="297" r:id="rId28"/>
    <p:sldId id="378" r:id="rId29"/>
    <p:sldId id="379" r:id="rId30"/>
    <p:sldId id="380" r:id="rId31"/>
    <p:sldId id="381" r:id="rId32"/>
    <p:sldId id="298" r:id="rId33"/>
    <p:sldId id="371" r:id="rId34"/>
    <p:sldId id="299" r:id="rId35"/>
    <p:sldId id="300" r:id="rId36"/>
    <p:sldId id="301" r:id="rId37"/>
    <p:sldId id="264" r:id="rId38"/>
    <p:sldId id="372" r:id="rId39"/>
    <p:sldId id="373" r:id="rId40"/>
    <p:sldId id="374" r:id="rId41"/>
    <p:sldId id="376" r:id="rId42"/>
    <p:sldId id="377" r:id="rId43"/>
    <p:sldId id="34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2" d="100"/>
          <a:sy n="82" d="100"/>
        </p:scale>
        <p:origin x="-686" y="-9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pPr/>
              <a:t>27-07-2021</a:t>
            </a:fld>
            <a:endParaRPr lang="en-IN"/>
          </a:p>
        </p:txBody>
      </p:sp>
      <p:sp>
        <p:nvSpPr>
          <p:cNvPr id="4" name="Footer Placeholder 3">
            <a:extLst>
              <a:ext uri="{FF2B5EF4-FFF2-40B4-BE49-F238E27FC236}">
                <a16:creationId xmlns=""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pPr/>
              <a:t>‹#›</a:t>
            </a:fld>
            <a:endParaRPr lang="en-IN"/>
          </a:p>
        </p:txBody>
      </p:sp>
    </p:spTree>
    <p:extLst>
      <p:ext uri="{BB962C8B-B14F-4D97-AF65-F5344CB8AC3E}">
        <p14:creationId xmlns=""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pPr/>
              <a:t>27-07-2021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pPr/>
              <a:t>‹#›</a:t>
            </a:fld>
            <a:endParaRPr lang="en-IN"/>
          </a:p>
        </p:txBody>
      </p:sp>
    </p:spTree>
    <p:extLst>
      <p:ext uri="{BB962C8B-B14F-4D97-AF65-F5344CB8AC3E}">
        <p14:creationId xmlns=""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pPr/>
              <a:t>33</a:t>
            </a:fld>
            <a:endParaRPr lang="en-IN"/>
          </a:p>
        </p:txBody>
      </p:sp>
    </p:spTree>
    <p:extLst>
      <p:ext uri="{BB962C8B-B14F-4D97-AF65-F5344CB8AC3E}">
        <p14:creationId xmlns="" xmlns:p14="http://schemas.microsoft.com/office/powerpoint/2010/main" val="48812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pPr/>
              <a:t>34</a:t>
            </a:fld>
            <a:endParaRPr lang="en-IN"/>
          </a:p>
        </p:txBody>
      </p:sp>
    </p:spTree>
    <p:extLst>
      <p:ext uri="{BB962C8B-B14F-4D97-AF65-F5344CB8AC3E}">
        <p14:creationId xmlns="" xmlns:p14="http://schemas.microsoft.com/office/powerpoint/2010/main" val="48812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pPr/>
              <a:t>27-07-2021</a:t>
            </a:fld>
            <a:endParaRPr lang="en-IN"/>
          </a:p>
        </p:txBody>
      </p:sp>
      <p:sp>
        <p:nvSpPr>
          <p:cNvPr id="5" name="Footer Placeholder 4">
            <a:extLst>
              <a:ext uri="{FF2B5EF4-FFF2-40B4-BE49-F238E27FC236}">
                <a16:creationId xmlns=""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pPr/>
              <a:t>27-07-2021</a:t>
            </a:fld>
            <a:endParaRPr lang="en-IN"/>
          </a:p>
        </p:txBody>
      </p:sp>
      <p:sp>
        <p:nvSpPr>
          <p:cNvPr id="5" name="Footer Placeholder 4">
            <a:extLst>
              <a:ext uri="{FF2B5EF4-FFF2-40B4-BE49-F238E27FC236}">
                <a16:creationId xmlns=""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pPr/>
              <a:t>27-07-2021</a:t>
            </a:fld>
            <a:endParaRPr lang="en-IN"/>
          </a:p>
        </p:txBody>
      </p:sp>
      <p:sp>
        <p:nvSpPr>
          <p:cNvPr id="5" name="Footer Placeholder 4">
            <a:extLst>
              <a:ext uri="{FF2B5EF4-FFF2-40B4-BE49-F238E27FC236}">
                <a16:creationId xmlns=""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pPr/>
              <a:t>27-07-2021</a:t>
            </a:fld>
            <a:endParaRPr lang="en-IN"/>
          </a:p>
        </p:txBody>
      </p:sp>
      <p:sp>
        <p:nvSpPr>
          <p:cNvPr id="5" name="Footer Placeholder 4">
            <a:extLst>
              <a:ext uri="{FF2B5EF4-FFF2-40B4-BE49-F238E27FC236}">
                <a16:creationId xmlns=""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pPr/>
              <a:t>27-07-2021</a:t>
            </a:fld>
            <a:endParaRPr lang="en-IN"/>
          </a:p>
        </p:txBody>
      </p:sp>
      <p:sp>
        <p:nvSpPr>
          <p:cNvPr id="5" name="Footer Placeholder 4">
            <a:extLst>
              <a:ext uri="{FF2B5EF4-FFF2-40B4-BE49-F238E27FC236}">
                <a16:creationId xmlns=""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pPr/>
              <a:t>27-07-2021</a:t>
            </a:fld>
            <a:endParaRPr lang="en-IN"/>
          </a:p>
        </p:txBody>
      </p:sp>
      <p:sp>
        <p:nvSpPr>
          <p:cNvPr id="6" name="Footer Placeholder 5">
            <a:extLst>
              <a:ext uri="{FF2B5EF4-FFF2-40B4-BE49-F238E27FC236}">
                <a16:creationId xmlns=""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pPr/>
              <a:t>27-07-2021</a:t>
            </a:fld>
            <a:endParaRPr lang="en-IN"/>
          </a:p>
        </p:txBody>
      </p:sp>
      <p:sp>
        <p:nvSpPr>
          <p:cNvPr id="8" name="Footer Placeholder 7">
            <a:extLst>
              <a:ext uri="{FF2B5EF4-FFF2-40B4-BE49-F238E27FC236}">
                <a16:creationId xmlns=""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pPr/>
              <a:t>27-07-2021</a:t>
            </a:fld>
            <a:endParaRPr lang="en-IN"/>
          </a:p>
        </p:txBody>
      </p:sp>
      <p:sp>
        <p:nvSpPr>
          <p:cNvPr id="4" name="Footer Placeholder 3">
            <a:extLst>
              <a:ext uri="{FF2B5EF4-FFF2-40B4-BE49-F238E27FC236}">
                <a16:creationId xmlns=""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pPr/>
              <a:t>27-07-2021</a:t>
            </a:fld>
            <a:endParaRPr lang="en-IN"/>
          </a:p>
        </p:txBody>
      </p:sp>
      <p:sp>
        <p:nvSpPr>
          <p:cNvPr id="3" name="Footer Placeholder 2">
            <a:extLst>
              <a:ext uri="{FF2B5EF4-FFF2-40B4-BE49-F238E27FC236}">
                <a16:creationId xmlns=""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pPr/>
              <a:t>27-07-2021</a:t>
            </a:fld>
            <a:endParaRPr lang="en-IN"/>
          </a:p>
        </p:txBody>
      </p:sp>
      <p:sp>
        <p:nvSpPr>
          <p:cNvPr id="6" name="Footer Placeholder 5">
            <a:extLst>
              <a:ext uri="{FF2B5EF4-FFF2-40B4-BE49-F238E27FC236}">
                <a16:creationId xmlns=""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pPr/>
              <a:t>27-07-2021</a:t>
            </a:fld>
            <a:endParaRPr lang="en-IN"/>
          </a:p>
        </p:txBody>
      </p:sp>
      <p:sp>
        <p:nvSpPr>
          <p:cNvPr id="6" name="Footer Placeholder 5">
            <a:extLst>
              <a:ext uri="{FF2B5EF4-FFF2-40B4-BE49-F238E27FC236}">
                <a16:creationId xmlns=""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pPr/>
              <a:t>27-07-2021</a:t>
            </a:fld>
            <a:endParaRPr lang="en-IN"/>
          </a:p>
        </p:txBody>
      </p:sp>
      <p:sp>
        <p:nvSpPr>
          <p:cNvPr id="5" name="Footer Placeholder 4">
            <a:extLst>
              <a:ext uri="{FF2B5EF4-FFF2-40B4-BE49-F238E27FC236}">
                <a16:creationId xmlns=""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pPr/>
              <a:t>‹#›</a:t>
            </a:fld>
            <a:endParaRPr lang="en-IN"/>
          </a:p>
        </p:txBody>
      </p:sp>
    </p:spTree>
    <p:extLst>
      <p:ext uri="{BB962C8B-B14F-4D97-AF65-F5344CB8AC3E}">
        <p14:creationId xmlns=""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schools.com/tags/tag_output.asp" TargetMode="External"/><Relationship Id="rId2" Type="http://schemas.openxmlformats.org/officeDocument/2006/relationships/hyperlink" Target="https://www.w3schools.com/tags/tag_datalist.asp"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w3schools.com/tags/tag_video.asp" TargetMode="External"/><Relationship Id="rId3" Type="http://schemas.openxmlformats.org/officeDocument/2006/relationships/hyperlink" Target="https://www.w3schools.com/tags/tag_svg.asp" TargetMode="External"/><Relationship Id="rId7" Type="http://schemas.openxmlformats.org/officeDocument/2006/relationships/hyperlink" Target="https://www.w3schools.com/tags/tag_track.asp" TargetMode="External"/><Relationship Id="rId2" Type="http://schemas.openxmlformats.org/officeDocument/2006/relationships/hyperlink" Target="https://www.w3schools.com/tags/tag_canvas.asp" TargetMode="External"/><Relationship Id="rId1" Type="http://schemas.openxmlformats.org/officeDocument/2006/relationships/slideLayout" Target="../slideLayouts/slideLayout2.xml"/><Relationship Id="rId6" Type="http://schemas.openxmlformats.org/officeDocument/2006/relationships/hyperlink" Target="https://www.w3schools.com/tags/tag_source.asp" TargetMode="External"/><Relationship Id="rId5" Type="http://schemas.openxmlformats.org/officeDocument/2006/relationships/hyperlink" Target="https://www.w3schools.com/tags/tag_embed.asp" TargetMode="External"/><Relationship Id="rId4" Type="http://schemas.openxmlformats.org/officeDocument/2006/relationships/hyperlink" Target="https://www.w3schools.com/tags/tag_audio.asp" TargetMode="External"/><Relationship Id="rId9"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HTML</a:t>
            </a:r>
          </a:p>
        </p:txBody>
      </p:sp>
      <p:sp>
        <p:nvSpPr>
          <p:cNvPr id="3" name="Subtitle 2">
            <a:extLst>
              <a:ext uri="{FF2B5EF4-FFF2-40B4-BE49-F238E27FC236}">
                <a16:creationId xmlns=""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5DC57037-1BA5-4CBD-8260-3759DECD79B3}"/>
              </a:ext>
            </a:extLst>
          </p:cNvPr>
          <p:cNvSpPr>
            <a:spLocks noGrp="1"/>
          </p:cNvSpPr>
          <p:nvPr>
            <p:ph type="ftr" sz="quarter" idx="11"/>
          </p:nvPr>
        </p:nvSpPr>
        <p:spPr/>
        <p:txBody>
          <a:bodyPr/>
          <a:lstStyle/>
          <a:p>
            <a:endParaRPr lang="en-IN"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IN" dirty="0"/>
              <a:t>HTML Attributes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92500" lnSpcReduction="10000"/>
          </a:bodyPr>
          <a:lstStyle/>
          <a:p>
            <a:r>
              <a:rPr lang="en-IN" sz="2600" dirty="0"/>
              <a:t>All HTML elements can have attributes</a:t>
            </a:r>
          </a:p>
          <a:p>
            <a:r>
              <a:rPr lang="en-IN" sz="2600" dirty="0"/>
              <a:t>Attributes provide additional information about an element</a:t>
            </a:r>
          </a:p>
          <a:p>
            <a:r>
              <a:rPr lang="en-IN" sz="2600" dirty="0"/>
              <a:t>Attributes are always specified in the start tag</a:t>
            </a:r>
          </a:p>
          <a:p>
            <a:r>
              <a:rPr lang="en-IN" sz="2600" dirty="0"/>
              <a:t>Attributes usually come in name/value pairs like: name="value“</a:t>
            </a:r>
          </a:p>
          <a:p>
            <a:pPr>
              <a:buNone/>
            </a:pPr>
            <a:endParaRPr lang="en-IN" sz="2600" dirty="0"/>
          </a:p>
          <a:p>
            <a:r>
              <a:rPr lang="en-IN" sz="2400" dirty="0"/>
              <a:t>The style attribute is used to specify the styling of an element, like color, font, size etc :  </a:t>
            </a:r>
            <a:r>
              <a:rPr lang="en-IN" sz="2400" dirty="0">
                <a:solidFill>
                  <a:srgbClr val="C00000"/>
                </a:solidFill>
              </a:rPr>
              <a:t>&lt;p style="</a:t>
            </a:r>
            <a:r>
              <a:rPr lang="en-IN" sz="2400" dirty="0" err="1">
                <a:solidFill>
                  <a:srgbClr val="C00000"/>
                </a:solidFill>
              </a:rPr>
              <a:t>color:red</a:t>
            </a:r>
            <a:r>
              <a:rPr lang="en-IN" sz="2400" dirty="0">
                <a:solidFill>
                  <a:srgbClr val="C00000"/>
                </a:solidFill>
              </a:rPr>
              <a:t>"&gt;I am a paragraph&lt;/p&gt;</a:t>
            </a:r>
          </a:p>
          <a:p>
            <a:endParaRPr lang="en-IN" sz="2400" dirty="0">
              <a:solidFill>
                <a:srgbClr val="C00000"/>
              </a:solidFill>
            </a:endParaRPr>
          </a:p>
          <a:p>
            <a:r>
              <a:rPr lang="en-IN" sz="2400" dirty="0"/>
              <a:t> The title attribute is added to the &lt;p&gt; element. The value of the title attribute will be displayed as a tooltip when you mouse over the paragraph:</a:t>
            </a:r>
          </a:p>
          <a:p>
            <a:pPr>
              <a:buNone/>
            </a:pPr>
            <a:r>
              <a:rPr lang="en-IN" sz="2400" dirty="0"/>
              <a:t>	        </a:t>
            </a:r>
            <a:r>
              <a:rPr lang="en-IN" sz="2400" dirty="0">
                <a:solidFill>
                  <a:srgbClr val="C00000"/>
                </a:solidFill>
              </a:rPr>
              <a:t>&lt;p title="I'm a tooltip"&gt; This is a paragraph. &lt;/p&gt;</a:t>
            </a:r>
          </a:p>
          <a:p>
            <a:endParaRPr lang="en-IN" sz="2400" dirty="0">
              <a:solidFill>
                <a:srgbClr val="C00000"/>
              </a:solidFill>
            </a:endParaRPr>
          </a:p>
          <a:p>
            <a:pPr>
              <a:buNone/>
            </a:pPr>
            <a:endParaRPr lang="en-IN" sz="2400" dirty="0"/>
          </a:p>
          <a:p>
            <a:pPr>
              <a:buNone/>
            </a:pPr>
            <a:endParaRPr lang="en-IN" sz="2400" dirty="0"/>
          </a:p>
          <a:p>
            <a:endParaRPr lang="en-IN" sz="2600"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10</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 xmlns:p14="http://schemas.microsoft.com/office/powerpoint/2010/main" val="3900004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ADCEDA-B32B-4DC6-99CE-AB6525DACF2C}"/>
              </a:ext>
            </a:extLst>
          </p:cNvPr>
          <p:cNvSpPr>
            <a:spLocks noGrp="1"/>
          </p:cNvSpPr>
          <p:nvPr>
            <p:ph type="title"/>
          </p:nvPr>
        </p:nvSpPr>
        <p:spPr/>
        <p:txBody>
          <a:bodyPr/>
          <a:lstStyle/>
          <a:p>
            <a:r>
              <a:rPr lang="en-US" dirty="0"/>
              <a:t>HTML Headings</a:t>
            </a:r>
            <a:endParaRPr lang="en-IN" dirty="0"/>
          </a:p>
        </p:txBody>
      </p:sp>
      <p:sp>
        <p:nvSpPr>
          <p:cNvPr id="4" name="Footer Placeholder 3">
            <a:extLst>
              <a:ext uri="{FF2B5EF4-FFF2-40B4-BE49-F238E27FC236}">
                <a16:creationId xmlns=""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11</a:t>
            </a:fld>
            <a:endParaRPr lang="en-IN" dirty="0"/>
          </a:p>
        </p:txBody>
      </p:sp>
      <p:sp>
        <p:nvSpPr>
          <p:cNvPr id="6" name="Content Placeholder 5"/>
          <p:cNvSpPr>
            <a:spLocks noGrp="1"/>
          </p:cNvSpPr>
          <p:nvPr>
            <p:ph idx="1"/>
          </p:nvPr>
        </p:nvSpPr>
        <p:spPr/>
        <p:txBody>
          <a:bodyPr/>
          <a:lstStyle/>
          <a:p>
            <a:r>
              <a:rPr lang="en-IN" dirty="0"/>
              <a:t>HTML headings are defined with the &lt;h1&gt; to &lt;h6&gt; tags.</a:t>
            </a:r>
          </a:p>
          <a:p>
            <a:r>
              <a:rPr lang="en-IN" dirty="0"/>
              <a:t>&lt;h1&gt; defines the most important heading. &lt;h6&gt; defines the least important heading: </a:t>
            </a:r>
          </a:p>
          <a:p>
            <a:pPr>
              <a:buNone/>
            </a:pPr>
            <a:r>
              <a:rPr lang="en-US" dirty="0"/>
              <a:t>	</a:t>
            </a:r>
            <a:r>
              <a:rPr lang="en-IN" dirty="0">
                <a:solidFill>
                  <a:srgbClr val="C00000"/>
                </a:solidFill>
              </a:rPr>
              <a:t>&lt;h1&gt;Heading 1&lt;/h1&gt;</a:t>
            </a:r>
            <a:br>
              <a:rPr lang="en-IN" dirty="0">
                <a:solidFill>
                  <a:srgbClr val="C00000"/>
                </a:solidFill>
              </a:rPr>
            </a:br>
            <a:r>
              <a:rPr lang="en-IN" dirty="0">
                <a:solidFill>
                  <a:srgbClr val="C00000"/>
                </a:solidFill>
              </a:rPr>
              <a:t>&lt;h2&gt;Heading 2&lt;/h2&gt;</a:t>
            </a:r>
            <a:br>
              <a:rPr lang="en-IN" dirty="0">
                <a:solidFill>
                  <a:srgbClr val="C00000"/>
                </a:solidFill>
              </a:rPr>
            </a:br>
            <a:r>
              <a:rPr lang="en-IN" dirty="0">
                <a:solidFill>
                  <a:srgbClr val="C00000"/>
                </a:solidFill>
              </a:rPr>
              <a:t>&lt;h3&gt;Heading 3&lt;/h3&gt;</a:t>
            </a:r>
            <a:br>
              <a:rPr lang="en-IN" dirty="0">
                <a:solidFill>
                  <a:srgbClr val="C00000"/>
                </a:solidFill>
              </a:rPr>
            </a:br>
            <a:r>
              <a:rPr lang="en-IN" dirty="0">
                <a:solidFill>
                  <a:srgbClr val="C00000"/>
                </a:solidFill>
              </a:rPr>
              <a:t>&lt;h4&gt;Heading 4&lt;/h4&gt;</a:t>
            </a:r>
            <a:br>
              <a:rPr lang="en-IN" dirty="0">
                <a:solidFill>
                  <a:srgbClr val="C00000"/>
                </a:solidFill>
              </a:rPr>
            </a:br>
            <a:r>
              <a:rPr lang="en-IN" dirty="0">
                <a:solidFill>
                  <a:srgbClr val="C00000"/>
                </a:solidFill>
              </a:rPr>
              <a:t>&lt;h5&gt;Heading 5&lt;/h5&gt;</a:t>
            </a:r>
            <a:br>
              <a:rPr lang="en-IN" dirty="0">
                <a:solidFill>
                  <a:srgbClr val="C00000"/>
                </a:solidFill>
              </a:rPr>
            </a:br>
            <a:r>
              <a:rPr lang="en-IN" dirty="0">
                <a:solidFill>
                  <a:srgbClr val="C00000"/>
                </a:solidFill>
              </a:rPr>
              <a:t>&lt;h6&gt;Heading 6&lt;/h6&gt;</a:t>
            </a:r>
          </a:p>
          <a:p>
            <a:pPr>
              <a:buNone/>
            </a:pPr>
            <a:endParaRPr lang="en-IN" dirty="0"/>
          </a:p>
        </p:txBody>
      </p:sp>
    </p:spTree>
    <p:extLst>
      <p:ext uri="{BB962C8B-B14F-4D97-AF65-F5344CB8AC3E}">
        <p14:creationId xmlns="" xmlns:p14="http://schemas.microsoft.com/office/powerpoint/2010/main" val="831402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ADCEDA-B32B-4DC6-99CE-AB6525DACF2C}"/>
              </a:ext>
            </a:extLst>
          </p:cNvPr>
          <p:cNvSpPr>
            <a:spLocks noGrp="1"/>
          </p:cNvSpPr>
          <p:nvPr>
            <p:ph type="title"/>
          </p:nvPr>
        </p:nvSpPr>
        <p:spPr/>
        <p:txBody>
          <a:bodyPr/>
          <a:lstStyle/>
          <a:p>
            <a:r>
              <a:rPr lang="en-US" dirty="0"/>
              <a:t>HTML Styles</a:t>
            </a:r>
            <a:endParaRPr lang="en-IN" dirty="0"/>
          </a:p>
        </p:txBody>
      </p:sp>
      <p:sp>
        <p:nvSpPr>
          <p:cNvPr id="4" name="Footer Placeholder 3">
            <a:extLst>
              <a:ext uri="{FF2B5EF4-FFF2-40B4-BE49-F238E27FC236}">
                <a16:creationId xmlns=""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12</a:t>
            </a:fld>
            <a:endParaRPr lang="en-IN" dirty="0"/>
          </a:p>
        </p:txBody>
      </p:sp>
      <p:sp>
        <p:nvSpPr>
          <p:cNvPr id="6" name="Content Placeholder 5"/>
          <p:cNvSpPr>
            <a:spLocks noGrp="1"/>
          </p:cNvSpPr>
          <p:nvPr>
            <p:ph idx="1"/>
          </p:nvPr>
        </p:nvSpPr>
        <p:spPr/>
        <p:txBody>
          <a:bodyPr>
            <a:normAutofit fontScale="85000" lnSpcReduction="20000"/>
          </a:bodyPr>
          <a:lstStyle/>
          <a:p>
            <a:r>
              <a:rPr lang="en-IN" dirty="0"/>
              <a:t>Setting the style of an HTML element, can be done with the style attribute.</a:t>
            </a:r>
          </a:p>
          <a:p>
            <a:r>
              <a:rPr lang="en-IN" dirty="0"/>
              <a:t>The HTML style attribute has the following </a:t>
            </a:r>
            <a:r>
              <a:rPr lang="en-IN" b="1" dirty="0"/>
              <a:t>syntax</a:t>
            </a:r>
            <a:r>
              <a:rPr lang="en-IN" dirty="0"/>
              <a:t>:</a:t>
            </a:r>
          </a:p>
          <a:p>
            <a:pPr>
              <a:buNone/>
            </a:pPr>
            <a:r>
              <a:rPr lang="en-IN" dirty="0"/>
              <a:t>	</a:t>
            </a:r>
            <a:r>
              <a:rPr lang="en-IN" dirty="0">
                <a:solidFill>
                  <a:srgbClr val="C00000"/>
                </a:solidFill>
              </a:rPr>
              <a:t>&lt;</a:t>
            </a:r>
            <a:r>
              <a:rPr lang="en-IN" dirty="0" err="1">
                <a:solidFill>
                  <a:srgbClr val="C00000"/>
                </a:solidFill>
              </a:rPr>
              <a:t>tagname</a:t>
            </a:r>
            <a:r>
              <a:rPr lang="en-IN" dirty="0">
                <a:solidFill>
                  <a:srgbClr val="C00000"/>
                </a:solidFill>
              </a:rPr>
              <a:t> style="</a:t>
            </a:r>
            <a:r>
              <a:rPr lang="en-IN" i="1" dirty="0" err="1">
                <a:solidFill>
                  <a:srgbClr val="C00000"/>
                </a:solidFill>
              </a:rPr>
              <a:t>property</a:t>
            </a:r>
            <a:r>
              <a:rPr lang="en-IN" dirty="0" err="1">
                <a:solidFill>
                  <a:srgbClr val="C00000"/>
                </a:solidFill>
              </a:rPr>
              <a:t>:</a:t>
            </a:r>
            <a:r>
              <a:rPr lang="en-IN" i="1" dirty="0" err="1">
                <a:solidFill>
                  <a:srgbClr val="C00000"/>
                </a:solidFill>
              </a:rPr>
              <a:t>value</a:t>
            </a:r>
            <a:r>
              <a:rPr lang="en-IN" i="1" dirty="0">
                <a:solidFill>
                  <a:srgbClr val="C00000"/>
                </a:solidFill>
              </a:rPr>
              <a:t>;</a:t>
            </a:r>
            <a:r>
              <a:rPr lang="en-IN" dirty="0">
                <a:solidFill>
                  <a:srgbClr val="C00000"/>
                </a:solidFill>
              </a:rPr>
              <a:t>"&gt;</a:t>
            </a:r>
          </a:p>
          <a:p>
            <a:pPr>
              <a:buNone/>
            </a:pPr>
            <a:endParaRPr lang="en-IN" dirty="0">
              <a:solidFill>
                <a:srgbClr val="C00000"/>
              </a:solidFill>
            </a:endParaRPr>
          </a:p>
          <a:p>
            <a:r>
              <a:rPr lang="en-IN" u="sng" dirty="0"/>
              <a:t>HTML Background Color </a:t>
            </a:r>
            <a:r>
              <a:rPr lang="en-IN" dirty="0"/>
              <a:t>- The background-color property defines the background color for an HTML element.</a:t>
            </a:r>
          </a:p>
          <a:p>
            <a:r>
              <a:rPr lang="en-IN" u="sng" dirty="0"/>
              <a:t>HTML Text Color </a:t>
            </a:r>
            <a:r>
              <a:rPr lang="en-IN" dirty="0"/>
              <a:t>- The color property defines the text color for an HTML element.</a:t>
            </a:r>
          </a:p>
          <a:p>
            <a:r>
              <a:rPr lang="en-IN" u="sng" dirty="0"/>
              <a:t>HTML Fonts </a:t>
            </a:r>
            <a:r>
              <a:rPr lang="en-IN" dirty="0"/>
              <a:t>- The font-family property defines the font to be used for an HTML element</a:t>
            </a:r>
          </a:p>
          <a:p>
            <a:r>
              <a:rPr lang="en-IN" u="sng" dirty="0"/>
              <a:t>HTML Text Size </a:t>
            </a:r>
            <a:r>
              <a:rPr lang="en-IN" dirty="0"/>
              <a:t>- The font-size property defines the text size for an HTML element</a:t>
            </a:r>
          </a:p>
          <a:p>
            <a:r>
              <a:rPr lang="en-IN" u="sng" dirty="0"/>
              <a:t>HTML Text Alignment </a:t>
            </a:r>
            <a:r>
              <a:rPr lang="en-IN" dirty="0"/>
              <a:t>- The text-align property defines the horizontal text alignment for an HTML element</a:t>
            </a:r>
          </a:p>
          <a:p>
            <a:pPr>
              <a:buNone/>
            </a:pPr>
            <a:endParaRPr lang="en-IN" dirty="0"/>
          </a:p>
          <a:p>
            <a:endParaRPr lang="en-IN" dirty="0"/>
          </a:p>
          <a:p>
            <a:pPr>
              <a:buNone/>
            </a:pPr>
            <a:endParaRPr lang="en-IN" dirty="0">
              <a:solidFill>
                <a:srgbClr val="C00000"/>
              </a:solidFill>
            </a:endParaRPr>
          </a:p>
        </p:txBody>
      </p:sp>
    </p:spTree>
    <p:extLst>
      <p:ext uri="{BB962C8B-B14F-4D97-AF65-F5344CB8AC3E}">
        <p14:creationId xmlns="" xmlns:p14="http://schemas.microsoft.com/office/powerpoint/2010/main" val="831402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ADCEDA-B32B-4DC6-99CE-AB6525DACF2C}"/>
              </a:ext>
            </a:extLst>
          </p:cNvPr>
          <p:cNvSpPr>
            <a:spLocks noGrp="1"/>
          </p:cNvSpPr>
          <p:nvPr>
            <p:ph type="title"/>
          </p:nvPr>
        </p:nvSpPr>
        <p:spPr/>
        <p:txBody>
          <a:bodyPr/>
          <a:lstStyle/>
          <a:p>
            <a:r>
              <a:rPr lang="en-IN" dirty="0"/>
              <a:t>HTML Text Formatting Elements</a:t>
            </a:r>
          </a:p>
        </p:txBody>
      </p:sp>
      <p:sp>
        <p:nvSpPr>
          <p:cNvPr id="4" name="Footer Placeholder 3">
            <a:extLst>
              <a:ext uri="{FF2B5EF4-FFF2-40B4-BE49-F238E27FC236}">
                <a16:creationId xmlns=""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13</a:t>
            </a:fld>
            <a:endParaRPr lang="en-IN" dirty="0"/>
          </a:p>
        </p:txBody>
      </p:sp>
      <p:sp>
        <p:nvSpPr>
          <p:cNvPr id="6" name="Content Placeholder 5"/>
          <p:cNvSpPr>
            <a:spLocks noGrp="1"/>
          </p:cNvSpPr>
          <p:nvPr>
            <p:ph idx="1"/>
          </p:nvPr>
        </p:nvSpPr>
        <p:spPr/>
        <p:txBody>
          <a:bodyPr>
            <a:normAutofit fontScale="77500" lnSpcReduction="20000"/>
          </a:bodyPr>
          <a:lstStyle/>
          <a:p>
            <a:r>
              <a:rPr lang="en-IN" dirty="0"/>
              <a:t>HTML uses elements like &lt;b&gt; and &lt;i&gt; for formatting output, like </a:t>
            </a:r>
            <a:r>
              <a:rPr lang="en-IN" b="1" dirty="0"/>
              <a:t>bold</a:t>
            </a:r>
            <a:r>
              <a:rPr lang="en-IN" dirty="0"/>
              <a:t> or </a:t>
            </a:r>
            <a:r>
              <a:rPr lang="en-IN" i="1" dirty="0"/>
              <a:t>italic</a:t>
            </a:r>
            <a:r>
              <a:rPr lang="en-IN" dirty="0"/>
              <a:t> text.</a:t>
            </a:r>
          </a:p>
          <a:p>
            <a:r>
              <a:rPr lang="en-IN" dirty="0"/>
              <a:t>Formatting elements were designed to display special types of text:</a:t>
            </a:r>
          </a:p>
          <a:p>
            <a:r>
              <a:rPr lang="en-IN" dirty="0"/>
              <a:t>&lt;b&gt; - Bold text</a:t>
            </a:r>
          </a:p>
          <a:p>
            <a:r>
              <a:rPr lang="en-IN" dirty="0"/>
              <a:t>&lt;strong&gt; - Important text</a:t>
            </a:r>
          </a:p>
          <a:p>
            <a:r>
              <a:rPr lang="en-IN" dirty="0"/>
              <a:t>&lt;i&gt; - Italic text</a:t>
            </a:r>
          </a:p>
          <a:p>
            <a:r>
              <a:rPr lang="en-IN" dirty="0"/>
              <a:t>&lt;em&gt; - Emphasized text</a:t>
            </a:r>
          </a:p>
          <a:p>
            <a:r>
              <a:rPr lang="en-IN" dirty="0"/>
              <a:t>&lt;mark&gt; - Marked text</a:t>
            </a:r>
          </a:p>
          <a:p>
            <a:r>
              <a:rPr lang="en-IN" dirty="0"/>
              <a:t>&lt;small&gt; - Small text</a:t>
            </a:r>
          </a:p>
          <a:p>
            <a:r>
              <a:rPr lang="en-IN" dirty="0"/>
              <a:t>&lt;del&gt; - Deleted text</a:t>
            </a:r>
          </a:p>
          <a:p>
            <a:r>
              <a:rPr lang="en-IN" dirty="0"/>
              <a:t>&lt;ins&gt; - Inserted text</a:t>
            </a:r>
          </a:p>
          <a:p>
            <a:r>
              <a:rPr lang="en-IN" dirty="0"/>
              <a:t>&lt;sub&gt; - Subscript text</a:t>
            </a:r>
          </a:p>
          <a:p>
            <a:r>
              <a:rPr lang="en-IN" dirty="0"/>
              <a:t>&lt;sup&gt; - Superscript text</a:t>
            </a:r>
          </a:p>
          <a:p>
            <a:pPr>
              <a:buNone/>
            </a:pPr>
            <a:endParaRPr lang="en-IN" dirty="0"/>
          </a:p>
          <a:p>
            <a:endParaRPr lang="en-IN" dirty="0"/>
          </a:p>
          <a:p>
            <a:pPr>
              <a:buNone/>
            </a:pPr>
            <a:endParaRPr lang="en-IN" dirty="0">
              <a:solidFill>
                <a:srgbClr val="C00000"/>
              </a:solidFill>
            </a:endParaRPr>
          </a:p>
        </p:txBody>
      </p:sp>
    </p:spTree>
    <p:extLst>
      <p:ext uri="{BB962C8B-B14F-4D97-AF65-F5344CB8AC3E}">
        <p14:creationId xmlns="" xmlns:p14="http://schemas.microsoft.com/office/powerpoint/2010/main" val="831402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ADCEDA-B32B-4DC6-99CE-AB6525DACF2C}"/>
              </a:ext>
            </a:extLst>
          </p:cNvPr>
          <p:cNvSpPr>
            <a:spLocks noGrp="1"/>
          </p:cNvSpPr>
          <p:nvPr>
            <p:ph type="title"/>
          </p:nvPr>
        </p:nvSpPr>
        <p:spPr/>
        <p:txBody>
          <a:bodyPr/>
          <a:lstStyle/>
          <a:p>
            <a:r>
              <a:rPr lang="en-IN" dirty="0"/>
              <a:t>HTML Comment Tags</a:t>
            </a:r>
          </a:p>
        </p:txBody>
      </p:sp>
      <p:sp>
        <p:nvSpPr>
          <p:cNvPr id="4" name="Footer Placeholder 3">
            <a:extLst>
              <a:ext uri="{FF2B5EF4-FFF2-40B4-BE49-F238E27FC236}">
                <a16:creationId xmlns="" xmlns:a16="http://schemas.microsoft.com/office/drawing/2014/main" id="{FFA741A6-5C35-48D8-874C-BD3EC9D6CDC3}"/>
              </a:ext>
            </a:extLst>
          </p:cNvPr>
          <p:cNvSpPr>
            <a:spLocks noGrp="1"/>
          </p:cNvSpPr>
          <p:nvPr>
            <p:ph type="ftr" sz="quarter" idx="11"/>
          </p:nvPr>
        </p:nvSpPr>
        <p:spPr/>
        <p:txBody>
          <a:bodyPr/>
          <a:lstStyle/>
          <a:p>
            <a:r>
              <a:rPr lang="en-IN" dirty="0"/>
              <a:t>www.kaushalya.tech</a:t>
            </a:r>
          </a:p>
        </p:txBody>
      </p:sp>
      <p:sp>
        <p:nvSpPr>
          <p:cNvPr id="5" name="Slide Number Placeholder 4">
            <a:extLst>
              <a:ext uri="{FF2B5EF4-FFF2-40B4-BE49-F238E27FC236}">
                <a16:creationId xmlns="" xmlns:a16="http://schemas.microsoft.com/office/drawing/2014/main" id="{6806D058-7615-4354-B474-04404525D0D2}"/>
              </a:ext>
            </a:extLst>
          </p:cNvPr>
          <p:cNvSpPr>
            <a:spLocks noGrp="1"/>
          </p:cNvSpPr>
          <p:nvPr>
            <p:ph type="sldNum" sz="quarter" idx="12"/>
          </p:nvPr>
        </p:nvSpPr>
        <p:spPr/>
        <p:txBody>
          <a:bodyPr/>
          <a:lstStyle/>
          <a:p>
            <a:fld id="{D300B680-4920-456B-94E7-EB6DEF2EAF04}" type="slidenum">
              <a:rPr lang="en-IN" smtClean="0"/>
              <a:pPr/>
              <a:t>14</a:t>
            </a:fld>
            <a:endParaRPr lang="en-IN" dirty="0"/>
          </a:p>
        </p:txBody>
      </p:sp>
      <p:sp>
        <p:nvSpPr>
          <p:cNvPr id="6" name="Content Placeholder 5"/>
          <p:cNvSpPr>
            <a:spLocks noGrp="1"/>
          </p:cNvSpPr>
          <p:nvPr>
            <p:ph idx="1"/>
          </p:nvPr>
        </p:nvSpPr>
        <p:spPr/>
        <p:txBody>
          <a:bodyPr>
            <a:normAutofit lnSpcReduction="10000"/>
          </a:bodyPr>
          <a:lstStyle/>
          <a:p>
            <a:r>
              <a:rPr lang="en-IN" dirty="0"/>
              <a:t>You can add comments to your HTML source by using the following syntax:</a:t>
            </a:r>
          </a:p>
          <a:p>
            <a:pPr>
              <a:buNone/>
            </a:pPr>
            <a:endParaRPr lang="en-IN" dirty="0"/>
          </a:p>
          <a:p>
            <a:pPr>
              <a:buNone/>
            </a:pPr>
            <a:r>
              <a:rPr lang="en-IN" dirty="0"/>
              <a:t>	</a:t>
            </a:r>
            <a:r>
              <a:rPr lang="en-IN" dirty="0">
                <a:solidFill>
                  <a:srgbClr val="C00000"/>
                </a:solidFill>
              </a:rPr>
              <a:t>&lt;!-- Write your comments here --&gt;</a:t>
            </a:r>
          </a:p>
          <a:p>
            <a:pPr>
              <a:buNone/>
            </a:pPr>
            <a:r>
              <a:rPr lang="en-IN" dirty="0">
                <a:solidFill>
                  <a:srgbClr val="C00000"/>
                </a:solidFill>
              </a:rPr>
              <a:t>	&lt;!-- This is a comment --&gt;</a:t>
            </a:r>
            <a:br>
              <a:rPr lang="en-IN" dirty="0">
                <a:solidFill>
                  <a:srgbClr val="C00000"/>
                </a:solidFill>
              </a:rPr>
            </a:br>
            <a:r>
              <a:rPr lang="en-IN" dirty="0">
                <a:solidFill>
                  <a:srgbClr val="C00000"/>
                </a:solidFill>
              </a:rPr>
              <a:t>&lt;p&gt;This is a paragraph.&lt;/p&gt;</a:t>
            </a:r>
            <a:br>
              <a:rPr lang="en-IN" dirty="0">
                <a:solidFill>
                  <a:srgbClr val="C00000"/>
                </a:solidFill>
              </a:rPr>
            </a:br>
            <a:r>
              <a:rPr lang="en-IN" dirty="0">
                <a:solidFill>
                  <a:srgbClr val="C00000"/>
                </a:solidFill>
              </a:rPr>
              <a:t>&lt;!-- Remember to add more information here --&gt;</a:t>
            </a:r>
          </a:p>
          <a:p>
            <a:pPr>
              <a:buNone/>
            </a:pPr>
            <a:endParaRPr lang="en-US" dirty="0"/>
          </a:p>
          <a:p>
            <a:r>
              <a:rPr lang="en-IN" dirty="0"/>
              <a:t> Comments are not displayed by the browser, but they can help to document your HTML source code.</a:t>
            </a:r>
          </a:p>
          <a:p>
            <a:pPr>
              <a:buNone/>
            </a:pPr>
            <a:endParaRPr lang="en-US" dirty="0"/>
          </a:p>
          <a:p>
            <a:pPr>
              <a:buNone/>
            </a:pPr>
            <a:endParaRPr lang="en-IN" dirty="0"/>
          </a:p>
          <a:p>
            <a:endParaRPr lang="en-IN" dirty="0"/>
          </a:p>
          <a:p>
            <a:pPr>
              <a:buNone/>
            </a:pPr>
            <a:endParaRPr lang="en-IN" dirty="0">
              <a:solidFill>
                <a:srgbClr val="C00000"/>
              </a:solidFill>
            </a:endParaRPr>
          </a:p>
        </p:txBody>
      </p:sp>
    </p:spTree>
    <p:extLst>
      <p:ext uri="{BB962C8B-B14F-4D97-AF65-F5344CB8AC3E}">
        <p14:creationId xmlns="" xmlns:p14="http://schemas.microsoft.com/office/powerpoint/2010/main" val="831402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t>HTML Links -Hyperlinks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t>In HTML, links are defined with the &lt;a&gt; tag:</a:t>
            </a:r>
          </a:p>
          <a:p>
            <a:pPr>
              <a:buNone/>
            </a:pPr>
            <a:r>
              <a:rPr lang="en-US" dirty="0">
                <a:latin typeface="Arial" panose="020B0604020202020204" pitchFamily="34" charset="0"/>
                <a:cs typeface="Arial" panose="020B0604020202020204" pitchFamily="34" charset="0"/>
              </a:rPr>
              <a:t>	</a:t>
            </a:r>
            <a:r>
              <a:rPr lang="en-IN" dirty="0">
                <a:solidFill>
                  <a:srgbClr val="C00000"/>
                </a:solidFill>
              </a:rPr>
              <a:t> &lt;a href="</a:t>
            </a:r>
            <a:r>
              <a:rPr lang="en-IN" i="1" dirty="0" err="1">
                <a:solidFill>
                  <a:srgbClr val="C00000"/>
                </a:solidFill>
              </a:rPr>
              <a:t>url</a:t>
            </a:r>
            <a:r>
              <a:rPr lang="en-IN" dirty="0">
                <a:solidFill>
                  <a:srgbClr val="C00000"/>
                </a:solidFill>
              </a:rPr>
              <a:t>"&gt;</a:t>
            </a:r>
            <a:r>
              <a:rPr lang="en-IN" i="1" dirty="0">
                <a:solidFill>
                  <a:srgbClr val="C00000"/>
                </a:solidFill>
              </a:rPr>
              <a:t>link text</a:t>
            </a:r>
            <a:r>
              <a:rPr lang="en-IN" dirty="0">
                <a:solidFill>
                  <a:srgbClr val="C00000"/>
                </a:solidFill>
              </a:rPr>
              <a:t>&lt;/a&gt;</a:t>
            </a:r>
          </a:p>
          <a:p>
            <a:r>
              <a:rPr lang="en-IN" dirty="0"/>
              <a:t>HTML links are hyperlinks. You can click on a link and jump to another document.</a:t>
            </a:r>
          </a:p>
          <a:p>
            <a:r>
              <a:rPr lang="en-IN" dirty="0"/>
              <a:t>When you move the mouse over a link, the mouse arrow will turn into a little hand.</a:t>
            </a:r>
            <a:endParaRPr lang="en-US" dirty="0">
              <a:solidFill>
                <a:srgbClr val="C00000"/>
              </a:solidFill>
            </a:endParaRPr>
          </a:p>
          <a:p>
            <a:r>
              <a:rPr lang="en-IN" dirty="0"/>
              <a:t>The href attribute specifies the destination address of the link.</a:t>
            </a:r>
          </a:p>
          <a:p>
            <a:r>
              <a:rPr lang="en-IN" dirty="0"/>
              <a:t>The </a:t>
            </a:r>
            <a:r>
              <a:rPr lang="en-IN" b="1" dirty="0"/>
              <a:t>link text</a:t>
            </a:r>
            <a:r>
              <a:rPr lang="en-IN" dirty="0"/>
              <a:t> is the visible part.</a:t>
            </a:r>
            <a:endParaRPr lang="en-IN" dirty="0">
              <a:solidFill>
                <a:srgbClr val="C00000"/>
              </a:solidFill>
            </a:endParaRPr>
          </a:p>
          <a:p>
            <a:pPr>
              <a:buNone/>
            </a:pPr>
            <a:endParaRPr lang="en-IN"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15</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 xmlns:p14="http://schemas.microsoft.com/office/powerpoint/2010/main" val="3923416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t>HTML Images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92500" lnSpcReduction="20000"/>
          </a:bodyPr>
          <a:lstStyle/>
          <a:p>
            <a:r>
              <a:rPr lang="en-IN" dirty="0"/>
              <a:t>In HTML, images are defined with the &lt;</a:t>
            </a:r>
            <a:r>
              <a:rPr lang="en-IN" dirty="0" err="1"/>
              <a:t>img</a:t>
            </a:r>
            <a:r>
              <a:rPr lang="en-IN" dirty="0"/>
              <a:t>&gt; tag.</a:t>
            </a:r>
          </a:p>
          <a:p>
            <a:r>
              <a:rPr lang="en-IN" dirty="0"/>
              <a:t>The &lt;</a:t>
            </a:r>
            <a:r>
              <a:rPr lang="en-IN" dirty="0" err="1"/>
              <a:t>img</a:t>
            </a:r>
            <a:r>
              <a:rPr lang="en-IN" dirty="0"/>
              <a:t>&gt; tag is empty, it contains attributes only, and does not have a closing tag.</a:t>
            </a:r>
          </a:p>
          <a:p>
            <a:r>
              <a:rPr lang="en-IN" dirty="0"/>
              <a:t>The </a:t>
            </a:r>
            <a:r>
              <a:rPr lang="en-IN" dirty="0" err="1"/>
              <a:t>src</a:t>
            </a:r>
            <a:r>
              <a:rPr lang="en-IN" dirty="0"/>
              <a:t> attribute specifies the URL (web address) of the image.</a:t>
            </a:r>
          </a:p>
          <a:p>
            <a:r>
              <a:rPr lang="en-US" dirty="0"/>
              <a:t>The alt attribute will display a value if browser cannot find an image.</a:t>
            </a:r>
          </a:p>
          <a:p>
            <a:r>
              <a:rPr lang="en-IN" dirty="0"/>
              <a:t>You can use the style attribute to specify the width and height of an image.</a:t>
            </a:r>
          </a:p>
          <a:p>
            <a:r>
              <a:rPr lang="en-IN" dirty="0"/>
              <a:t>HTML allows animated GIFs by using gif files under </a:t>
            </a:r>
            <a:r>
              <a:rPr lang="en-IN" dirty="0" err="1"/>
              <a:t>src</a:t>
            </a:r>
            <a:r>
              <a:rPr lang="en-IN" dirty="0"/>
              <a:t> attribute.</a:t>
            </a:r>
          </a:p>
          <a:p>
            <a:r>
              <a:rPr lang="en-IN" dirty="0"/>
              <a:t>To add a background image on a web page, specify the background-image property on the BODY element.</a:t>
            </a:r>
          </a:p>
          <a:p>
            <a:r>
              <a:rPr lang="en-IN" dirty="0"/>
              <a:t>To add a background image on a paragraph, specify the background-image property on the P element.</a:t>
            </a:r>
            <a:endParaRPr lang="en-US" dirty="0"/>
          </a:p>
          <a:p>
            <a:endParaRPr lang="en-IN" dirty="0"/>
          </a:p>
          <a:p>
            <a:pPr>
              <a:buNone/>
            </a:pPr>
            <a:endParaRPr lang="en-IN"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16</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 xmlns:p14="http://schemas.microsoft.com/office/powerpoint/2010/main" val="3923416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t>HTML Tables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t>An HTML table is defined with the &lt;table&gt; tag.</a:t>
            </a:r>
          </a:p>
          <a:p>
            <a:r>
              <a:rPr lang="en-IN" dirty="0"/>
              <a:t>Each table row is defined with the &lt;</a:t>
            </a:r>
            <a:r>
              <a:rPr lang="en-IN" dirty="0" err="1"/>
              <a:t>tr</a:t>
            </a:r>
            <a:r>
              <a:rPr lang="en-IN" dirty="0"/>
              <a:t>&gt; tag.</a:t>
            </a:r>
          </a:p>
          <a:p>
            <a:r>
              <a:rPr lang="en-IN" dirty="0"/>
              <a:t> A table header is defined with the &lt;</a:t>
            </a:r>
            <a:r>
              <a:rPr lang="en-IN" dirty="0" err="1"/>
              <a:t>th</a:t>
            </a:r>
            <a:r>
              <a:rPr lang="en-IN" dirty="0"/>
              <a:t>&gt; tag.</a:t>
            </a:r>
          </a:p>
          <a:p>
            <a:r>
              <a:rPr lang="en-IN" dirty="0"/>
              <a:t> By default, table headings are bold and </a:t>
            </a:r>
            <a:r>
              <a:rPr lang="en-IN" dirty="0" err="1"/>
              <a:t>centered</a:t>
            </a:r>
            <a:r>
              <a:rPr lang="en-IN" dirty="0"/>
              <a:t>.</a:t>
            </a:r>
          </a:p>
          <a:p>
            <a:r>
              <a:rPr lang="en-IN" dirty="0"/>
              <a:t> A table data/cell is defined with the &lt;td&gt; tag.</a:t>
            </a:r>
          </a:p>
          <a:p>
            <a:endParaRPr lang="en-IN" dirty="0"/>
          </a:p>
          <a:p>
            <a:pPr>
              <a:buNone/>
            </a:pPr>
            <a:endParaRPr lang="en-IN"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17</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 xmlns:p14="http://schemas.microsoft.com/office/powerpoint/2010/main" val="3923416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t>HTML Lists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lnSpcReduction="10000"/>
          </a:bodyPr>
          <a:lstStyle/>
          <a:p>
            <a:pPr>
              <a:buNone/>
            </a:pPr>
            <a:r>
              <a:rPr lang="en-IN" b="1" dirty="0"/>
              <a:t>Unordered HTML List</a:t>
            </a:r>
          </a:p>
          <a:p>
            <a:r>
              <a:rPr lang="en-IN" dirty="0"/>
              <a:t>An unordered list starts with the &lt;</a:t>
            </a:r>
            <a:r>
              <a:rPr lang="en-IN" dirty="0" err="1"/>
              <a:t>ul</a:t>
            </a:r>
            <a:r>
              <a:rPr lang="en-IN" dirty="0"/>
              <a:t>&gt; tag. Each list item starts with the &lt;</a:t>
            </a:r>
            <a:r>
              <a:rPr lang="en-IN" dirty="0" err="1"/>
              <a:t>li</a:t>
            </a:r>
            <a:r>
              <a:rPr lang="en-IN" dirty="0"/>
              <a:t>&gt; tag.</a:t>
            </a:r>
          </a:p>
          <a:p>
            <a:r>
              <a:rPr lang="en-IN" dirty="0"/>
              <a:t>The list items will be marked with bullets (small black circles) by default.</a:t>
            </a:r>
          </a:p>
          <a:p>
            <a:endParaRPr lang="en-US" dirty="0"/>
          </a:p>
          <a:p>
            <a:pPr>
              <a:buNone/>
            </a:pPr>
            <a:r>
              <a:rPr lang="en-IN" b="1" dirty="0"/>
              <a:t>Ordered HTML List</a:t>
            </a:r>
          </a:p>
          <a:p>
            <a:r>
              <a:rPr lang="en-IN" dirty="0"/>
              <a:t>An ordered list starts with the &lt;</a:t>
            </a:r>
            <a:r>
              <a:rPr lang="en-IN" dirty="0" err="1"/>
              <a:t>ol</a:t>
            </a:r>
            <a:r>
              <a:rPr lang="en-IN" dirty="0"/>
              <a:t>&gt; tag. Each list item starts with the &lt;</a:t>
            </a:r>
            <a:r>
              <a:rPr lang="en-IN" dirty="0" err="1"/>
              <a:t>li</a:t>
            </a:r>
            <a:r>
              <a:rPr lang="en-IN" dirty="0"/>
              <a:t>&gt; tag.</a:t>
            </a:r>
          </a:p>
          <a:p>
            <a:r>
              <a:rPr lang="en-IN" dirty="0"/>
              <a:t>The list items will be marked with numbers by default:</a:t>
            </a:r>
          </a:p>
          <a:p>
            <a:pPr>
              <a:buNone/>
            </a:pP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18</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94080" y="-24081"/>
            <a:ext cx="3891534" cy="1460500"/>
          </a:xfrm>
          <a:prstGeom prst="rect">
            <a:avLst/>
          </a:prstGeom>
        </p:spPr>
      </p:pic>
    </p:spTree>
    <p:extLst>
      <p:ext uri="{BB962C8B-B14F-4D97-AF65-F5344CB8AC3E}">
        <p14:creationId xmlns="" xmlns:p14="http://schemas.microsoft.com/office/powerpoint/2010/main" val="2448080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a:t>
            </a:r>
            <a:r>
              <a:rPr lang="en-IN" dirty="0" err="1"/>
              <a:t>Iframes</a:t>
            </a:r>
            <a:endParaRPr lang="en-IN"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pPr marL="0" indent="0">
              <a:buNone/>
            </a:pPr>
            <a:endParaRPr lang="en-IN" sz="7000" dirty="0"/>
          </a:p>
          <a:p>
            <a:pPr marL="0" indent="0">
              <a:buNone/>
            </a:pPr>
            <a:r>
              <a:rPr lang="en-IN" sz="11200" dirty="0"/>
              <a:t>An </a:t>
            </a:r>
            <a:r>
              <a:rPr lang="en-IN" sz="11200" dirty="0" err="1"/>
              <a:t>iframe</a:t>
            </a:r>
            <a:r>
              <a:rPr lang="en-IN" sz="11200" dirty="0"/>
              <a:t> is used to display a web page within a web page.</a:t>
            </a:r>
          </a:p>
          <a:p>
            <a:pPr>
              <a:buNone/>
            </a:pPr>
            <a:r>
              <a:rPr lang="en-IN" sz="11200" b="1" u="sng" dirty="0" err="1"/>
              <a:t>Iframe</a:t>
            </a:r>
            <a:r>
              <a:rPr lang="en-IN" sz="11200" b="1" u="sng" dirty="0"/>
              <a:t> Syntax</a:t>
            </a:r>
          </a:p>
          <a:p>
            <a:pPr>
              <a:buNone/>
            </a:pPr>
            <a:endParaRPr lang="en-IN" sz="11200" dirty="0"/>
          </a:p>
          <a:p>
            <a:r>
              <a:rPr lang="en-IN" sz="11200" dirty="0"/>
              <a:t>An HTML </a:t>
            </a:r>
            <a:r>
              <a:rPr lang="en-IN" sz="11200" dirty="0" err="1"/>
              <a:t>iframe</a:t>
            </a:r>
            <a:r>
              <a:rPr lang="en-IN" sz="11200" dirty="0"/>
              <a:t> is defined with the &lt;</a:t>
            </a:r>
            <a:r>
              <a:rPr lang="en-IN" sz="11200" dirty="0" err="1"/>
              <a:t>iframe</a:t>
            </a:r>
            <a:r>
              <a:rPr lang="en-IN" sz="11200" dirty="0"/>
              <a:t>&gt; tag:</a:t>
            </a:r>
          </a:p>
          <a:p>
            <a:pPr marL="0" indent="0">
              <a:buNone/>
            </a:pPr>
            <a:endParaRPr lang="en-IN" sz="11200" dirty="0"/>
          </a:p>
          <a:p>
            <a:pPr marL="0" indent="0">
              <a:buNone/>
            </a:pPr>
            <a:r>
              <a:rPr lang="en-IN" sz="11200" dirty="0"/>
              <a:t>	</a:t>
            </a:r>
            <a:r>
              <a:rPr lang="en-IN" sz="11200" dirty="0">
                <a:solidFill>
                  <a:srgbClr val="C00000"/>
                </a:solidFill>
              </a:rPr>
              <a:t>&lt;</a:t>
            </a:r>
            <a:r>
              <a:rPr lang="en-IN" sz="11200" dirty="0" err="1">
                <a:solidFill>
                  <a:srgbClr val="C00000"/>
                </a:solidFill>
              </a:rPr>
              <a:t>iframe</a:t>
            </a:r>
            <a:r>
              <a:rPr lang="en-IN" sz="11200" dirty="0">
                <a:solidFill>
                  <a:srgbClr val="C00000"/>
                </a:solidFill>
              </a:rPr>
              <a:t> </a:t>
            </a:r>
            <a:r>
              <a:rPr lang="en-IN" sz="11200" dirty="0" err="1">
                <a:solidFill>
                  <a:srgbClr val="C00000"/>
                </a:solidFill>
              </a:rPr>
              <a:t>src</a:t>
            </a:r>
            <a:r>
              <a:rPr lang="en-IN" sz="11200" dirty="0">
                <a:solidFill>
                  <a:srgbClr val="C00000"/>
                </a:solidFill>
              </a:rPr>
              <a:t>="</a:t>
            </a:r>
            <a:r>
              <a:rPr lang="en-IN" sz="11200" i="1" dirty="0">
                <a:solidFill>
                  <a:srgbClr val="C00000"/>
                </a:solidFill>
              </a:rPr>
              <a:t>URL</a:t>
            </a:r>
            <a:r>
              <a:rPr lang="en-IN" sz="11200" dirty="0">
                <a:solidFill>
                  <a:srgbClr val="C00000"/>
                </a:solidFill>
              </a:rPr>
              <a:t>"&gt;&lt;/</a:t>
            </a:r>
            <a:r>
              <a:rPr lang="en-IN" sz="11200" dirty="0" err="1">
                <a:solidFill>
                  <a:srgbClr val="C00000"/>
                </a:solidFill>
              </a:rPr>
              <a:t>iframe</a:t>
            </a:r>
            <a:r>
              <a:rPr lang="en-IN" sz="11200" dirty="0">
                <a:solidFill>
                  <a:srgbClr val="C00000"/>
                </a:solidFill>
              </a:rPr>
              <a:t>&gt;</a:t>
            </a:r>
          </a:p>
          <a:p>
            <a:pPr marL="0" indent="0">
              <a:buNone/>
            </a:pPr>
            <a:endParaRPr lang="en-IN" sz="11200" dirty="0">
              <a:solidFill>
                <a:srgbClr val="C00000"/>
              </a:solidFill>
            </a:endParaRPr>
          </a:p>
          <a:p>
            <a:pPr marL="0" indent="0">
              <a:buNone/>
            </a:pPr>
            <a:r>
              <a:rPr lang="en-IN" sz="11200" dirty="0"/>
              <a:t>The </a:t>
            </a:r>
            <a:r>
              <a:rPr lang="en-IN" sz="11200" dirty="0" err="1"/>
              <a:t>src</a:t>
            </a:r>
            <a:r>
              <a:rPr lang="en-IN" sz="11200" dirty="0"/>
              <a:t> attribute specifies the URL (web address) of the inline frame page</a:t>
            </a:r>
          </a:p>
          <a:p>
            <a:pPr marL="0" indent="0">
              <a:buNone/>
            </a:pPr>
            <a:r>
              <a:rPr lang="en-IN" sz="11200" dirty="0"/>
              <a:t>&lt;</a:t>
            </a:r>
            <a:r>
              <a:rPr lang="en-IN" sz="11200" dirty="0" err="1"/>
              <a:t>iframe</a:t>
            </a:r>
            <a:r>
              <a:rPr lang="en-IN" sz="11200" dirty="0"/>
              <a:t> </a:t>
            </a:r>
            <a:r>
              <a:rPr lang="en-IN" sz="11200" dirty="0" err="1"/>
              <a:t>src</a:t>
            </a:r>
            <a:r>
              <a:rPr lang="en-IN" sz="11200" dirty="0"/>
              <a:t>="demo_iframe.htm" height="200" width="300"&gt;&lt;/</a:t>
            </a:r>
            <a:r>
              <a:rPr lang="en-IN" sz="11200" dirty="0" err="1"/>
              <a:t>iframe</a:t>
            </a:r>
            <a:r>
              <a:rPr lang="en-IN" sz="11200" dirty="0"/>
              <a:t>&gt;</a:t>
            </a:r>
          </a:p>
          <a:p>
            <a:pPr marL="0" indent="0">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19</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188564" y="20723"/>
            <a:ext cx="3997049" cy="1361504"/>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89541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Introduction to HTML</a:t>
            </a:r>
          </a:p>
          <a:p>
            <a:r>
              <a:rPr lang="en-US" dirty="0">
                <a:latin typeface="Arial" panose="020B0604020202020204" pitchFamily="34" charset="0"/>
                <a:cs typeface="Arial" panose="020B0604020202020204" pitchFamily="34" charset="0"/>
              </a:rPr>
              <a:t>HTML Versions</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Structure of HTML</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Structure of HTML –DOM</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HTML Elements</a:t>
            </a:r>
          </a:p>
          <a:p>
            <a:r>
              <a:rPr lang="en-US" dirty="0">
                <a:latin typeface="Arial" panose="020B0604020202020204" pitchFamily="34" charset="0"/>
                <a:cs typeface="Arial" panose="020B0604020202020204" pitchFamily="34" charset="0"/>
              </a:rPr>
              <a:t>HTML Attributes</a:t>
            </a:r>
          </a:p>
          <a:p>
            <a:r>
              <a:rPr lang="en-US" dirty="0">
                <a:latin typeface="Arial" panose="020B0604020202020204" pitchFamily="34" charset="0"/>
                <a:cs typeface="Arial" panose="020B0604020202020204" pitchFamily="34" charset="0"/>
              </a:rPr>
              <a:t>HTML Images</a:t>
            </a:r>
          </a:p>
          <a:p>
            <a:r>
              <a:rPr lang="en-US" dirty="0">
                <a:latin typeface="Arial" panose="020B0604020202020204" pitchFamily="34" charset="0"/>
                <a:cs typeface="Arial" panose="020B0604020202020204" pitchFamily="34" charset="0"/>
              </a:rPr>
              <a:t>HTML Tables</a:t>
            </a:r>
          </a:p>
          <a:p>
            <a:r>
              <a:rPr lang="en-US" dirty="0">
                <a:latin typeface="Arial" panose="020B0604020202020204" pitchFamily="34" charset="0"/>
                <a:cs typeface="Arial" panose="020B0604020202020204" pitchFamily="34" charset="0"/>
              </a:rPr>
              <a:t>HTML </a:t>
            </a:r>
            <a:r>
              <a:rPr lang="en-US" dirty="0" err="1">
                <a:latin typeface="Arial" panose="020B0604020202020204" pitchFamily="34" charset="0"/>
                <a:cs typeface="Arial" panose="020B0604020202020204" pitchFamily="34" charset="0"/>
              </a:rPr>
              <a:t>Iframes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HTML Forms</a:t>
            </a:r>
          </a:p>
          <a:p>
            <a:r>
              <a:rPr lang="en-US" dirty="0">
                <a:latin typeface="Arial" panose="020B0604020202020204" pitchFamily="34" charset="0"/>
                <a:cs typeface="Arial" panose="020B0604020202020204" pitchFamily="34" charset="0"/>
              </a:rPr>
              <a:t>HTML Graphics</a:t>
            </a:r>
          </a:p>
          <a:p>
            <a:r>
              <a:rPr lang="en-US" dirty="0">
                <a:latin typeface="Arial" panose="020B0604020202020204" pitchFamily="34" charset="0"/>
                <a:cs typeface="Arial" panose="020B0604020202020204" pitchFamily="34" charset="0"/>
              </a:rPr>
              <a:t>HTML API’s</a:t>
            </a:r>
          </a:p>
          <a:p>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endParaRPr lang="en-IN" sz="1400" b="1"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a:t>
            </a:fld>
            <a:endParaRPr lang="en-IN"/>
          </a:p>
        </p:txBody>
      </p:sp>
    </p:spTree>
    <p:extLst>
      <p:ext uri="{BB962C8B-B14F-4D97-AF65-F5344CB8AC3E}">
        <p14:creationId xmlns="" xmlns:p14="http://schemas.microsoft.com/office/powerpoint/2010/main" val="3691993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r>
              <a:rPr lang="en-US"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SESSION 3</a:t>
            </a:r>
            <a:endParaRPr lang="en-IN" sz="4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20</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 xmlns:p14="http://schemas.microsoft.com/office/powerpoint/2010/main" val="36919938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US" dirty="0">
                <a:latin typeface="Arial" panose="020B0604020202020204" pitchFamily="34" charset="0"/>
                <a:cs typeface="Arial" panose="020B0604020202020204" pitchFamily="34" charset="0"/>
              </a:rPr>
              <a:t>HTML Forms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39" y="1707644"/>
            <a:ext cx="10512899" cy="4704731"/>
          </a:xfrm>
        </p:spPr>
        <p:txBody>
          <a:bodyPr>
            <a:normAutofit fontScale="70000" lnSpcReduction="20000"/>
          </a:bodyPr>
          <a:lstStyle/>
          <a:p>
            <a:r>
              <a:rPr lang="en-IN" dirty="0"/>
              <a:t>The HTML &lt;form&gt; element defines a form that is used to collect user input.</a:t>
            </a:r>
          </a:p>
          <a:p>
            <a:r>
              <a:rPr lang="en-IN" dirty="0"/>
              <a:t>Form elements are different types of input elements, like text fields, checkboxes, radio buttons, submit buttons.</a:t>
            </a:r>
          </a:p>
          <a:p>
            <a:pPr>
              <a:buNone/>
            </a:pPr>
            <a:r>
              <a:rPr lang="en-IN" sz="3300" dirty="0"/>
              <a:t>    				</a:t>
            </a:r>
            <a:r>
              <a:rPr lang="en-IN" sz="2900" dirty="0"/>
              <a:t>  </a:t>
            </a:r>
            <a:r>
              <a:rPr lang="en-IN" sz="2900" dirty="0">
                <a:solidFill>
                  <a:srgbClr val="C00000"/>
                </a:solidFill>
              </a:rPr>
              <a:t>&lt;form&gt;</a:t>
            </a:r>
            <a:br>
              <a:rPr lang="en-IN" sz="2900" dirty="0">
                <a:solidFill>
                  <a:srgbClr val="C00000"/>
                </a:solidFill>
              </a:rPr>
            </a:br>
            <a:r>
              <a:rPr lang="en-IN" sz="2900" dirty="0">
                <a:solidFill>
                  <a:srgbClr val="C00000"/>
                </a:solidFill>
              </a:rPr>
              <a:t/>
            </a:r>
            <a:br>
              <a:rPr lang="en-IN" sz="2900" dirty="0">
                <a:solidFill>
                  <a:srgbClr val="C00000"/>
                </a:solidFill>
              </a:rPr>
            </a:br>
            <a:r>
              <a:rPr lang="en-IN" sz="2900" dirty="0">
                <a:solidFill>
                  <a:srgbClr val="C00000"/>
                </a:solidFill>
              </a:rPr>
              <a:t> 					 </a:t>
            </a:r>
            <a:r>
              <a:rPr lang="en-IN" sz="2900" i="1" dirty="0">
                <a:solidFill>
                  <a:srgbClr val="C00000"/>
                </a:solidFill>
              </a:rPr>
              <a:t>form elements</a:t>
            </a:r>
            <a:r>
              <a:rPr lang="en-IN" sz="2900" dirty="0">
                <a:solidFill>
                  <a:srgbClr val="C00000"/>
                </a:solidFill>
              </a:rPr>
              <a:t/>
            </a:r>
            <a:br>
              <a:rPr lang="en-IN" sz="2900" dirty="0">
                <a:solidFill>
                  <a:srgbClr val="C00000"/>
                </a:solidFill>
              </a:rPr>
            </a:br>
            <a:r>
              <a:rPr lang="en-IN" sz="2900" dirty="0">
                <a:solidFill>
                  <a:srgbClr val="C00000"/>
                </a:solidFill>
              </a:rPr>
              <a:t/>
            </a:r>
            <a:br>
              <a:rPr lang="en-IN" sz="2900" dirty="0">
                <a:solidFill>
                  <a:srgbClr val="C00000"/>
                </a:solidFill>
              </a:rPr>
            </a:br>
            <a:r>
              <a:rPr lang="en-IN" sz="2900" dirty="0">
                <a:solidFill>
                  <a:srgbClr val="C00000"/>
                </a:solidFill>
              </a:rPr>
              <a:t>				 &lt;/form&gt;</a:t>
            </a:r>
          </a:p>
          <a:p>
            <a:r>
              <a:rPr lang="en-IN" dirty="0"/>
              <a:t>The &lt;input&gt; element is the most important form element.</a:t>
            </a:r>
          </a:p>
          <a:p>
            <a:r>
              <a:rPr lang="en-IN" dirty="0"/>
              <a:t>The &lt;input&gt; element can be displayed in several ways, depending on the </a:t>
            </a:r>
            <a:r>
              <a:rPr lang="en-IN" b="1" dirty="0"/>
              <a:t>type</a:t>
            </a:r>
            <a:r>
              <a:rPr lang="en-IN" dirty="0"/>
              <a:t> attribute.</a:t>
            </a:r>
          </a:p>
          <a:p>
            <a:endParaRPr lang="en-IN" dirty="0"/>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21</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nvGraphicFramePr>
        <p:xfrm>
          <a:off x="1886667" y="4600165"/>
          <a:ext cx="8171732" cy="1701909"/>
        </p:xfrm>
        <a:graphic>
          <a:graphicData uri="http://schemas.openxmlformats.org/drawingml/2006/table">
            <a:tbl>
              <a:tblPr firstRow="1" bandRow="1">
                <a:tableStyleId>{5C22544A-7EE6-4342-B048-85BDC9FD1C3A}</a:tableStyleId>
              </a:tblPr>
              <a:tblGrid>
                <a:gridCol w="2581161">
                  <a:extLst>
                    <a:ext uri="{9D8B030D-6E8A-4147-A177-3AD203B41FA5}">
                      <a16:colId xmlns="" xmlns:a16="http://schemas.microsoft.com/office/drawing/2014/main" val="20000"/>
                    </a:ext>
                  </a:extLst>
                </a:gridCol>
                <a:gridCol w="5590571">
                  <a:extLst>
                    <a:ext uri="{9D8B030D-6E8A-4147-A177-3AD203B41FA5}">
                      <a16:colId xmlns="" xmlns:a16="http://schemas.microsoft.com/office/drawing/2014/main" val="20001"/>
                    </a:ext>
                  </a:extLst>
                </a:gridCol>
              </a:tblGrid>
              <a:tr h="264652">
                <a:tc>
                  <a:txBody>
                    <a:bodyPr/>
                    <a:lstStyle/>
                    <a:p>
                      <a:r>
                        <a:rPr lang="en-US" dirty="0"/>
                        <a:t>Type</a:t>
                      </a:r>
                      <a:endParaRPr lang="en-IN" dirty="0"/>
                    </a:p>
                  </a:txBody>
                  <a:tcPr/>
                </a:tc>
                <a:tc>
                  <a:txBody>
                    <a:bodyPr/>
                    <a:lstStyle/>
                    <a:p>
                      <a:r>
                        <a:rPr lang="en-US" dirty="0"/>
                        <a:t>Description</a:t>
                      </a:r>
                      <a:endParaRPr lang="en-IN" dirty="0"/>
                    </a:p>
                  </a:txBody>
                  <a:tcPr/>
                </a:tc>
                <a:extLst>
                  <a:ext uri="{0D108BD9-81ED-4DB2-BD59-A6C34878D82A}">
                    <a16:rowId xmlns="" xmlns:a16="http://schemas.microsoft.com/office/drawing/2014/main" val="10000"/>
                  </a:ext>
                </a:extLst>
              </a:tr>
              <a:tr h="264652">
                <a:tc>
                  <a:txBody>
                    <a:bodyPr/>
                    <a:lstStyle/>
                    <a:p>
                      <a:r>
                        <a:rPr lang="en-IN" sz="1800" b="0" i="0" kern="1200" dirty="0">
                          <a:solidFill>
                            <a:schemeClr val="dk1"/>
                          </a:solidFill>
                          <a:latin typeface="+mn-lt"/>
                          <a:ea typeface="+mn-ea"/>
                          <a:cs typeface="+mn-cs"/>
                        </a:rPr>
                        <a:t>&lt;input type="text"&gt;</a:t>
                      </a:r>
                      <a:endParaRPr lang="en-IN" dirty="0"/>
                    </a:p>
                  </a:txBody>
                  <a:tcPr/>
                </a:tc>
                <a:tc>
                  <a:txBody>
                    <a:bodyPr/>
                    <a:lstStyle/>
                    <a:p>
                      <a:r>
                        <a:rPr lang="en-IN" sz="1800" b="0" i="0" kern="1200" dirty="0">
                          <a:solidFill>
                            <a:schemeClr val="dk1"/>
                          </a:solidFill>
                          <a:latin typeface="+mn-lt"/>
                          <a:ea typeface="+mn-ea"/>
                          <a:cs typeface="+mn-cs"/>
                        </a:rPr>
                        <a:t>Defines a one-line text input field</a:t>
                      </a:r>
                      <a:endParaRPr lang="en-IN" dirty="0"/>
                    </a:p>
                  </a:txBody>
                  <a:tcPr/>
                </a:tc>
                <a:extLst>
                  <a:ext uri="{0D108BD9-81ED-4DB2-BD59-A6C34878D82A}">
                    <a16:rowId xmlns="" xmlns:a16="http://schemas.microsoft.com/office/drawing/2014/main" val="10001"/>
                  </a:ext>
                </a:extLst>
              </a:tr>
              <a:tr h="463140">
                <a:tc>
                  <a:txBody>
                    <a:bodyPr/>
                    <a:lstStyle/>
                    <a:p>
                      <a:r>
                        <a:rPr lang="en-IN" sz="1800" b="0" i="0" kern="1200" dirty="0">
                          <a:solidFill>
                            <a:schemeClr val="dk1"/>
                          </a:solidFill>
                          <a:latin typeface="+mn-lt"/>
                          <a:ea typeface="+mn-ea"/>
                          <a:cs typeface="+mn-cs"/>
                        </a:rPr>
                        <a:t>&lt;input type="radio"&gt;</a:t>
                      </a:r>
                      <a:endParaRPr lang="en-IN" dirty="0"/>
                    </a:p>
                  </a:txBody>
                  <a:tcPr/>
                </a:tc>
                <a:tc>
                  <a:txBody>
                    <a:bodyPr/>
                    <a:lstStyle/>
                    <a:p>
                      <a:r>
                        <a:rPr lang="en-IN" sz="1800" b="0" i="0" kern="1200" dirty="0">
                          <a:solidFill>
                            <a:schemeClr val="dk1"/>
                          </a:solidFill>
                          <a:latin typeface="+mn-lt"/>
                          <a:ea typeface="+mn-ea"/>
                          <a:cs typeface="+mn-cs"/>
                        </a:rPr>
                        <a:t>Defines a radio button (for selecting one of many choices)</a:t>
                      </a:r>
                      <a:endParaRPr lang="en-IN" dirty="0"/>
                    </a:p>
                  </a:txBody>
                  <a:tcPr/>
                </a:tc>
                <a:extLst>
                  <a:ext uri="{0D108BD9-81ED-4DB2-BD59-A6C34878D82A}">
                    <a16:rowId xmlns="" xmlns:a16="http://schemas.microsoft.com/office/drawing/2014/main" val="10002"/>
                  </a:ext>
                </a:extLst>
              </a:tr>
              <a:tr h="507249">
                <a:tc>
                  <a:txBody>
                    <a:bodyPr/>
                    <a:lstStyle/>
                    <a:p>
                      <a:r>
                        <a:rPr lang="en-IN" sz="1800" b="0" i="0" kern="1200" dirty="0">
                          <a:solidFill>
                            <a:schemeClr val="dk1"/>
                          </a:solidFill>
                          <a:latin typeface="+mn-lt"/>
                          <a:ea typeface="+mn-ea"/>
                          <a:cs typeface="+mn-cs"/>
                        </a:rPr>
                        <a:t>&lt;input type="submit"&gt;</a:t>
                      </a:r>
                      <a:endParaRPr lang="en-IN" dirty="0"/>
                    </a:p>
                  </a:txBody>
                  <a:tcPr/>
                </a:tc>
                <a:tc>
                  <a:txBody>
                    <a:bodyPr/>
                    <a:lstStyle/>
                    <a:p>
                      <a:pPr algn="l" fontAlgn="t"/>
                      <a:r>
                        <a:rPr lang="en-IN" dirty="0"/>
                        <a:t>Defines a submit button (for submitting the form)</a:t>
                      </a:r>
                    </a:p>
                  </a:txBody>
                  <a:tcPr marL="76200" marR="76200" marT="76200" marB="76200"/>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39560440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US" dirty="0">
                <a:latin typeface="Arial" panose="020B0604020202020204" pitchFamily="34" charset="0"/>
                <a:cs typeface="Arial" panose="020B0604020202020204" pitchFamily="34" charset="0"/>
              </a:rPr>
              <a:t>HTML Forms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pPr>
              <a:buNone/>
            </a:pPr>
            <a:r>
              <a:rPr lang="en-IN" sz="9600" b="1" u="sng" dirty="0"/>
              <a:t>Text Input</a:t>
            </a:r>
          </a:p>
          <a:p>
            <a:r>
              <a:rPr lang="en-IN" sz="9600" dirty="0"/>
              <a:t>&lt;input type="text"&gt; defines a one-line input field for </a:t>
            </a:r>
            <a:r>
              <a:rPr lang="en-IN" sz="9600" b="1" dirty="0"/>
              <a:t>text input</a:t>
            </a:r>
            <a:r>
              <a:rPr lang="en-IN" sz="9600" dirty="0"/>
              <a:t>.</a:t>
            </a:r>
          </a:p>
          <a:p>
            <a:pPr>
              <a:buNone/>
            </a:pPr>
            <a:endParaRPr lang="en-IN" sz="9600" dirty="0"/>
          </a:p>
          <a:p>
            <a:pPr>
              <a:buNone/>
            </a:pPr>
            <a:r>
              <a:rPr lang="en-IN" sz="9600" b="1" u="sng" dirty="0"/>
              <a:t>Radio Button Input</a:t>
            </a:r>
          </a:p>
          <a:p>
            <a:r>
              <a:rPr lang="en-IN" sz="9600" dirty="0"/>
              <a:t>&lt;input type="radio"&gt; defines a </a:t>
            </a:r>
            <a:r>
              <a:rPr lang="en-IN" sz="9600" b="1" dirty="0"/>
              <a:t>radio button</a:t>
            </a:r>
            <a:r>
              <a:rPr lang="en-IN" sz="9600" dirty="0"/>
              <a:t>.</a:t>
            </a:r>
          </a:p>
          <a:p>
            <a:pPr>
              <a:buNone/>
            </a:pPr>
            <a:endParaRPr lang="en-US" sz="9600" dirty="0"/>
          </a:p>
          <a:p>
            <a:pPr>
              <a:buNone/>
            </a:pPr>
            <a:r>
              <a:rPr lang="en-US" sz="9600" b="1" u="sng" dirty="0"/>
              <a:t>Submit Button</a:t>
            </a:r>
            <a:endParaRPr lang="en-IN" sz="9600" b="1" u="sng" dirty="0"/>
          </a:p>
          <a:p>
            <a:r>
              <a:rPr lang="en-IN" sz="9600" dirty="0"/>
              <a:t>&lt;input type="submit"&gt; defines a button for </a:t>
            </a:r>
            <a:r>
              <a:rPr lang="en-IN" sz="9600" b="1" dirty="0"/>
              <a:t>submitting</a:t>
            </a:r>
            <a:r>
              <a:rPr lang="en-IN" sz="9600" dirty="0"/>
              <a:t> the form data to a </a:t>
            </a:r>
            <a:r>
              <a:rPr lang="en-IN" sz="9600" b="1" dirty="0"/>
              <a:t>form-handler</a:t>
            </a:r>
            <a:r>
              <a:rPr lang="en-IN" sz="9600" dirty="0"/>
              <a:t>.</a:t>
            </a:r>
          </a:p>
          <a:p>
            <a:r>
              <a:rPr lang="en-IN" sz="9600" dirty="0"/>
              <a:t>The form-handler is typically a server page with a script for processing input data.</a:t>
            </a:r>
          </a:p>
          <a:p>
            <a:r>
              <a:rPr lang="en-IN" sz="9600" dirty="0"/>
              <a:t>The form-handler is specified in the form's </a:t>
            </a:r>
            <a:r>
              <a:rPr lang="en-IN" sz="9600" b="1" dirty="0"/>
              <a:t>action</a:t>
            </a:r>
            <a:r>
              <a:rPr lang="en-IN" sz="9600" dirty="0"/>
              <a:t> attribute</a:t>
            </a:r>
            <a:r>
              <a:rPr lang="en-IN" sz="11200" dirty="0"/>
              <a:t>.</a:t>
            </a:r>
          </a:p>
          <a:p>
            <a:endParaRPr lang="en-IN" dirty="0"/>
          </a:p>
          <a:p>
            <a:endParaRPr lang="en-IN" dirty="0">
              <a:solidFill>
                <a:srgbClr val="C00000"/>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22</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97608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US" dirty="0">
                <a:latin typeface="Arial" panose="020B0604020202020204" pitchFamily="34" charset="0"/>
                <a:cs typeface="Arial" panose="020B0604020202020204" pitchFamily="34" charset="0"/>
              </a:rPr>
              <a:t>HTML Forms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pPr>
              <a:buNone/>
            </a:pPr>
            <a:r>
              <a:rPr lang="en-IN" sz="9600" b="1" u="sng" dirty="0"/>
              <a:t>Action Attribute</a:t>
            </a:r>
          </a:p>
          <a:p>
            <a:r>
              <a:rPr lang="en-IN" sz="9600" dirty="0"/>
              <a:t>The action attribute defines the action to be performed when the form is submitted.</a:t>
            </a:r>
          </a:p>
          <a:p>
            <a:r>
              <a:rPr lang="en-IN" sz="9600" dirty="0"/>
              <a:t>Normally, the form data is sent to a web page on the server when the user clicks on the submit button.</a:t>
            </a:r>
          </a:p>
          <a:p>
            <a:r>
              <a:rPr lang="en-IN" sz="9600" dirty="0"/>
              <a:t>The form data is sent to a page on the server called "/action_page.php". This page contains a server-side script that handles the form data: </a:t>
            </a:r>
          </a:p>
          <a:p>
            <a:pPr>
              <a:buNone/>
            </a:pPr>
            <a:r>
              <a:rPr lang="en-IN" sz="9600" dirty="0"/>
              <a:t>			 </a:t>
            </a:r>
            <a:r>
              <a:rPr lang="en-IN" sz="9600" dirty="0">
                <a:solidFill>
                  <a:srgbClr val="C00000"/>
                </a:solidFill>
              </a:rPr>
              <a:t>&lt;form action="/action_page.php"&gt;</a:t>
            </a:r>
          </a:p>
          <a:p>
            <a:pPr>
              <a:buNone/>
            </a:pPr>
            <a:r>
              <a:rPr lang="en-IN" sz="9600" b="1" u="sng" dirty="0"/>
              <a:t>Method Attribute</a:t>
            </a:r>
          </a:p>
          <a:p>
            <a:r>
              <a:rPr lang="en-IN" sz="9600" dirty="0"/>
              <a:t>The method attribute specifies the HTTP method (GET or POST) to be used when submitting the form data:</a:t>
            </a:r>
          </a:p>
          <a:p>
            <a:pPr>
              <a:buNone/>
            </a:pPr>
            <a:r>
              <a:rPr lang="en-IN" sz="9600" dirty="0"/>
              <a:t>			</a:t>
            </a:r>
            <a:r>
              <a:rPr lang="en-IN" sz="9600" dirty="0">
                <a:solidFill>
                  <a:srgbClr val="C00000"/>
                </a:solidFill>
              </a:rPr>
              <a:t>&lt;form action="/action_page.php" method="get"&gt;</a:t>
            </a:r>
          </a:p>
          <a:p>
            <a:pPr>
              <a:buNone/>
            </a:pPr>
            <a:r>
              <a:rPr lang="en-IN" sz="9600" dirty="0">
                <a:solidFill>
                  <a:srgbClr val="C00000"/>
                </a:solidFill>
              </a:rPr>
              <a:t>			&lt;form action="/action_page.php" method="post"&gt;</a:t>
            </a:r>
          </a:p>
          <a:p>
            <a:pPr>
              <a:buNone/>
            </a:pPr>
            <a:endParaRPr lang="en-IN" sz="9600" dirty="0">
              <a:solidFill>
                <a:srgbClr val="C00000"/>
              </a:solidFill>
            </a:endParaRPr>
          </a:p>
          <a:p>
            <a:endParaRPr lang="en-IN" sz="7400" dirty="0"/>
          </a:p>
          <a:p>
            <a:pPr marL="0" indent="0">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23</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10765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40760"/>
            <a:ext cx="10500360" cy="1361504"/>
          </a:xfrm>
        </p:spPr>
        <p:txBody>
          <a:bodyPr/>
          <a:lstStyle/>
          <a:p>
            <a:r>
              <a:rPr lang="en-IN" b="1" dirty="0"/>
              <a:t>HTML Form Elements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9600" b="1" u="sng" dirty="0"/>
              <a:t>The &lt;input&gt; Element</a:t>
            </a:r>
          </a:p>
          <a:p>
            <a:r>
              <a:rPr lang="en-IN" sz="9600" dirty="0"/>
              <a:t>The most important form element is the &lt;input&gt; element.</a:t>
            </a:r>
          </a:p>
          <a:p>
            <a:r>
              <a:rPr lang="en-IN" sz="9600" dirty="0"/>
              <a:t>The &lt;input&gt; element can be displayed in several ways, depending on the type attribute.</a:t>
            </a:r>
          </a:p>
          <a:p>
            <a:pPr>
              <a:buNone/>
            </a:pPr>
            <a:endParaRPr lang="en-IN" sz="9600" dirty="0">
              <a:latin typeface="+mj-lt"/>
            </a:endParaRPr>
          </a:p>
          <a:p>
            <a:r>
              <a:rPr lang="en-IN" sz="9600" b="1" u="sng" dirty="0"/>
              <a:t>The &lt;select&gt; Element</a:t>
            </a:r>
          </a:p>
          <a:p>
            <a:r>
              <a:rPr lang="en-IN" sz="9600" dirty="0"/>
              <a:t>The &lt;option&gt; elements defines an option that can be selected.</a:t>
            </a:r>
          </a:p>
          <a:p>
            <a:r>
              <a:rPr lang="en-IN" sz="9600" dirty="0"/>
              <a:t>By default, the first item in the drop-down list is selected.</a:t>
            </a:r>
          </a:p>
          <a:p>
            <a:pPr marL="0" indent="0">
              <a:buNone/>
            </a:pPr>
            <a:endParaRPr lang="en-US" sz="9600" dirty="0">
              <a:cs typeface="Arial" panose="020B0604020202020204" pitchFamily="34" charset="0"/>
            </a:endParaRPr>
          </a:p>
          <a:p>
            <a:r>
              <a:rPr lang="en-IN" sz="9600" b="1" u="sng" dirty="0"/>
              <a:t>Visible Values:</a:t>
            </a:r>
          </a:p>
          <a:p>
            <a:r>
              <a:rPr lang="en-IN" sz="9600" dirty="0"/>
              <a:t>Use the size attribute to specify the number of visible values.</a:t>
            </a:r>
          </a:p>
          <a:p>
            <a:endParaRPr lang="en-US" sz="9600" dirty="0">
              <a:latin typeface="+mj-lt"/>
            </a:endParaRPr>
          </a:p>
          <a:p>
            <a:endParaRPr lang="en-IN" dirty="0"/>
          </a:p>
          <a:p>
            <a:pPr marL="0" indent="0">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24</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35206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Form Elements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577409"/>
          </a:xfrm>
        </p:spPr>
        <p:txBody>
          <a:bodyPr>
            <a:normAutofit fontScale="25000" lnSpcReduction="20000"/>
          </a:bodyPr>
          <a:lstStyle/>
          <a:p>
            <a:endParaRPr lang="en-IN" sz="9600" b="1" u="sng" dirty="0"/>
          </a:p>
          <a:p>
            <a:r>
              <a:rPr lang="en-IN" sz="9600" b="1" u="sng" dirty="0"/>
              <a:t>Allow Multiple Selections</a:t>
            </a:r>
          </a:p>
          <a:p>
            <a:r>
              <a:rPr lang="en-IN" sz="9600" dirty="0"/>
              <a:t>Use the multiple attribute to allow the user to select more than one value.</a:t>
            </a:r>
          </a:p>
          <a:p>
            <a:endParaRPr lang="en-US" sz="9600" dirty="0"/>
          </a:p>
          <a:p>
            <a:r>
              <a:rPr lang="en-IN" sz="9600" b="1" u="sng" dirty="0"/>
              <a:t>The &lt;</a:t>
            </a:r>
            <a:r>
              <a:rPr lang="en-IN" sz="9600" b="1" u="sng" dirty="0" err="1"/>
              <a:t>textarea</a:t>
            </a:r>
            <a:r>
              <a:rPr lang="en-IN" sz="9600" b="1" u="sng" dirty="0"/>
              <a:t>&gt; Element</a:t>
            </a:r>
          </a:p>
          <a:p>
            <a:pPr>
              <a:buNone/>
            </a:pPr>
            <a:endParaRPr lang="en-IN" sz="9600" b="1" u="sng" dirty="0"/>
          </a:p>
          <a:p>
            <a:r>
              <a:rPr lang="en-IN" sz="9600" dirty="0"/>
              <a:t>The &lt;</a:t>
            </a:r>
            <a:r>
              <a:rPr lang="en-IN" sz="9600" dirty="0" err="1"/>
              <a:t>textarea</a:t>
            </a:r>
            <a:r>
              <a:rPr lang="en-IN" sz="9600" dirty="0"/>
              <a:t>&gt; element defines a multi-line input field (</a:t>
            </a:r>
            <a:r>
              <a:rPr lang="en-IN" sz="9600" b="1" dirty="0"/>
              <a:t>a text area</a:t>
            </a:r>
            <a:r>
              <a:rPr lang="en-IN" sz="9600" dirty="0"/>
              <a:t>)</a:t>
            </a:r>
          </a:p>
          <a:p>
            <a:r>
              <a:rPr lang="en-IN" sz="9600" dirty="0"/>
              <a:t>The rows attribute specifies the visible number of lines in a text area.</a:t>
            </a:r>
          </a:p>
          <a:p>
            <a:r>
              <a:rPr lang="en-IN" sz="9600" dirty="0"/>
              <a:t>The cols attribute specifies the visible width of a text area.</a:t>
            </a:r>
          </a:p>
          <a:p>
            <a:endParaRPr lang="en-US" sz="9600" dirty="0"/>
          </a:p>
          <a:p>
            <a:r>
              <a:rPr lang="en-IN" sz="9600" b="1" u="sng" dirty="0"/>
              <a:t>The &lt;button&gt; Element</a:t>
            </a:r>
          </a:p>
          <a:p>
            <a:r>
              <a:rPr lang="en-IN" sz="9600" dirty="0"/>
              <a:t>The &lt;button&gt; element defines a clickable </a:t>
            </a:r>
            <a:r>
              <a:rPr lang="en-IN" sz="9600" b="1" dirty="0"/>
              <a:t>button</a:t>
            </a:r>
            <a:r>
              <a:rPr lang="en-IN" sz="9600" dirty="0"/>
              <a:t>.</a:t>
            </a:r>
          </a:p>
          <a:p>
            <a:endParaRPr lang="en-US" dirty="0"/>
          </a:p>
          <a:p>
            <a:endParaRPr lang="en-IN" dirty="0"/>
          </a:p>
          <a:p>
            <a:endParaRPr lang="en-IN" dirty="0"/>
          </a:p>
          <a:p>
            <a:pPr marL="0" indent="0">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25</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43630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HTML5 Form Elements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775504" y="1458410"/>
            <a:ext cx="10578296" cy="4872942"/>
          </a:xfrm>
        </p:spPr>
        <p:txBody>
          <a:bodyPr>
            <a:normAutofit fontScale="25000" lnSpcReduction="20000"/>
          </a:bodyPr>
          <a:lstStyle/>
          <a:p>
            <a:endParaRPr lang="en-IN" sz="6000" dirty="0">
              <a:latin typeface="+mj-lt"/>
            </a:endParaRPr>
          </a:p>
          <a:p>
            <a:r>
              <a:rPr lang="en-IN" sz="9600" b="1" u="sng" dirty="0"/>
              <a:t>HTML5 added the following form elements:</a:t>
            </a:r>
          </a:p>
          <a:p>
            <a:r>
              <a:rPr lang="en-IN" sz="9600" dirty="0"/>
              <a:t>&lt;</a:t>
            </a:r>
            <a:r>
              <a:rPr lang="en-IN" sz="9600" dirty="0" err="1"/>
              <a:t>datalist</a:t>
            </a:r>
            <a:r>
              <a:rPr lang="en-IN" sz="9600" dirty="0"/>
              <a:t>&gt; and &lt;output&gt;</a:t>
            </a:r>
          </a:p>
          <a:p>
            <a:endParaRPr lang="en-IN" sz="9600" dirty="0"/>
          </a:p>
          <a:p>
            <a:r>
              <a:rPr lang="en-IN" sz="9600" b="1" u="sng" dirty="0"/>
              <a:t>HTML5 &lt;</a:t>
            </a:r>
            <a:r>
              <a:rPr lang="en-IN" sz="9600" b="1" u="sng" dirty="0" err="1"/>
              <a:t>datalist</a:t>
            </a:r>
            <a:r>
              <a:rPr lang="en-IN" sz="9600" b="1" u="sng" dirty="0"/>
              <a:t>&gt; Element</a:t>
            </a:r>
          </a:p>
          <a:p>
            <a:r>
              <a:rPr lang="en-IN" sz="9600" dirty="0"/>
              <a:t>The &lt;</a:t>
            </a:r>
            <a:r>
              <a:rPr lang="en-IN" sz="9600" dirty="0" err="1"/>
              <a:t>datalist</a:t>
            </a:r>
            <a:r>
              <a:rPr lang="en-IN" sz="9600" dirty="0"/>
              <a:t>&gt; element specifies a list of pre-defined options for an &lt;input&gt; element.</a:t>
            </a:r>
          </a:p>
          <a:p>
            <a:r>
              <a:rPr lang="en-IN" sz="9600" dirty="0"/>
              <a:t>Users will see a drop-down list of the pre-defined options as they input data.</a:t>
            </a:r>
          </a:p>
          <a:p>
            <a:r>
              <a:rPr lang="en-IN" sz="9600" dirty="0"/>
              <a:t>The list attribute of the &lt;input&gt; element, must refer to the id attribute of the &lt;</a:t>
            </a:r>
            <a:r>
              <a:rPr lang="en-IN" sz="9600" dirty="0" err="1"/>
              <a:t>datalist</a:t>
            </a:r>
            <a:r>
              <a:rPr lang="en-IN" sz="9600" dirty="0"/>
              <a:t>&gt; element.</a:t>
            </a:r>
          </a:p>
          <a:p>
            <a:endParaRPr lang="en-IN" sz="9600" dirty="0"/>
          </a:p>
          <a:p>
            <a:r>
              <a:rPr lang="en-IN" sz="9600" b="1" u="sng" dirty="0"/>
              <a:t>HTML5 &lt;output&gt; Element</a:t>
            </a:r>
          </a:p>
          <a:p>
            <a:r>
              <a:rPr lang="en-IN" sz="9600" dirty="0"/>
              <a:t>The &lt;output&gt; element represents the result of a calculation (like one performed by a script).</a:t>
            </a:r>
          </a:p>
          <a:p>
            <a:pPr marL="0" indent="0">
              <a:buNone/>
            </a:pP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26</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42882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Input Attributes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30290" y="1545599"/>
            <a:ext cx="10500360" cy="4889925"/>
          </a:xfrm>
        </p:spPr>
        <p:txBody>
          <a:bodyPr>
            <a:normAutofit fontScale="25000" lnSpcReduction="20000"/>
          </a:bodyPr>
          <a:lstStyle/>
          <a:p>
            <a:endParaRPr lang="en-IN" u="sng" dirty="0"/>
          </a:p>
          <a:p>
            <a:r>
              <a:rPr lang="en-IN" sz="9600" b="1" u="sng" dirty="0"/>
              <a:t>The value Attribute </a:t>
            </a:r>
            <a:r>
              <a:rPr lang="en-IN" sz="9600" dirty="0"/>
              <a:t>:  The value attribute specifies the initial value for an input field.</a:t>
            </a:r>
          </a:p>
          <a:p>
            <a:pPr>
              <a:buNone/>
            </a:pPr>
            <a:endParaRPr lang="en-IN" sz="9600" b="1" u="sng" dirty="0"/>
          </a:p>
          <a:p>
            <a:r>
              <a:rPr lang="en-IN" sz="9600" b="1" u="sng" dirty="0"/>
              <a:t>The readonly Attribute </a:t>
            </a:r>
            <a:r>
              <a:rPr lang="en-IN" sz="9600" dirty="0"/>
              <a:t>: The readonly attribute specifies that the input field is read only (cannot be changed).</a:t>
            </a:r>
          </a:p>
          <a:p>
            <a:endParaRPr lang="en-IN" sz="9600" dirty="0"/>
          </a:p>
          <a:p>
            <a:r>
              <a:rPr lang="en-IN" sz="9600" b="1" u="sng" dirty="0"/>
              <a:t>The disabled Attribute </a:t>
            </a:r>
            <a:r>
              <a:rPr lang="en-IN" sz="9600" dirty="0"/>
              <a:t>: A disabled input field is unusable and un-clickable, and its value will not be sent when submitting the form.</a:t>
            </a:r>
          </a:p>
          <a:p>
            <a:endParaRPr lang="en-IN" sz="9600" dirty="0"/>
          </a:p>
          <a:p>
            <a:r>
              <a:rPr lang="en-IN" sz="9600" b="1" u="sng" dirty="0"/>
              <a:t>The size Attribute </a:t>
            </a:r>
            <a:r>
              <a:rPr lang="en-IN" sz="9600" dirty="0"/>
              <a:t>: The size attribute specifies the size (in characters) for the input field.</a:t>
            </a:r>
          </a:p>
          <a:p>
            <a:endParaRPr lang="en-IN" sz="9600" b="1" u="sng" dirty="0"/>
          </a:p>
          <a:p>
            <a:r>
              <a:rPr lang="en-IN" sz="9600" b="1" u="sng" dirty="0"/>
              <a:t>The </a:t>
            </a:r>
            <a:r>
              <a:rPr lang="en-IN" sz="9600" b="1" u="sng" dirty="0" err="1"/>
              <a:t>maxlength</a:t>
            </a:r>
            <a:r>
              <a:rPr lang="en-IN" sz="9600" b="1" u="sng" dirty="0"/>
              <a:t> Attribute </a:t>
            </a:r>
            <a:r>
              <a:rPr lang="en-IN" sz="9600" dirty="0"/>
              <a:t>: The </a:t>
            </a:r>
            <a:r>
              <a:rPr lang="en-IN" sz="9600" dirty="0" err="1"/>
              <a:t>maxlength</a:t>
            </a:r>
            <a:r>
              <a:rPr lang="en-IN" sz="9600" dirty="0"/>
              <a:t> attribute specifies the maximum allowed length for the input field.</a:t>
            </a:r>
          </a:p>
          <a:p>
            <a:endParaRPr lang="en-US" dirty="0">
              <a:solidFill>
                <a:srgbClr val="FF0000"/>
              </a:solidFill>
              <a:latin typeface="Arial" panose="020B0604020202020204" pitchFamily="34" charset="0"/>
              <a:cs typeface="Arial" panose="020B0604020202020204" pitchFamily="34" charset="0"/>
            </a:endParaRPr>
          </a:p>
          <a:p>
            <a:endParaRPr lang="en-IN" dirty="0">
              <a:solidFill>
                <a:srgbClr val="FF0000"/>
              </a:solidFill>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27</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404017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5</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30290" y="1545599"/>
            <a:ext cx="10500360" cy="4889925"/>
          </a:xfrm>
        </p:spPr>
        <p:txBody>
          <a:bodyPr>
            <a:normAutofit fontScale="25000" lnSpcReduction="20000"/>
          </a:bodyPr>
          <a:lstStyle/>
          <a:p>
            <a:r>
              <a:rPr lang="en-IN" sz="9600" b="1" u="sng" dirty="0"/>
              <a:t>What is New in HTML5?</a:t>
            </a:r>
          </a:p>
          <a:p>
            <a:r>
              <a:rPr lang="en-IN" sz="9600" dirty="0"/>
              <a:t>The DOCTYPE declaration for HTML5 is very simple: </a:t>
            </a:r>
            <a:r>
              <a:rPr lang="en-IN" sz="9600" dirty="0">
                <a:solidFill>
                  <a:srgbClr val="C00000"/>
                </a:solidFill>
              </a:rPr>
              <a:t>&lt;!DOCTYPE html&gt;</a:t>
            </a:r>
          </a:p>
          <a:p>
            <a:r>
              <a:rPr lang="en-IN" sz="9600" dirty="0"/>
              <a:t>The character encoding (</a:t>
            </a:r>
            <a:r>
              <a:rPr lang="en-IN" sz="9600" dirty="0" err="1"/>
              <a:t>charset</a:t>
            </a:r>
            <a:r>
              <a:rPr lang="en-IN" sz="9600" dirty="0"/>
              <a:t>) declaration is also very simple:</a:t>
            </a:r>
          </a:p>
          <a:p>
            <a:pPr>
              <a:buNone/>
            </a:pPr>
            <a:r>
              <a:rPr lang="en-IN" sz="9600" dirty="0"/>
              <a:t>  </a:t>
            </a:r>
            <a:r>
              <a:rPr lang="en-IN" sz="9600" dirty="0">
                <a:solidFill>
                  <a:srgbClr val="C00000"/>
                </a:solidFill>
              </a:rPr>
              <a:t>&lt;meta </a:t>
            </a:r>
            <a:r>
              <a:rPr lang="en-IN" sz="9600" dirty="0" err="1">
                <a:solidFill>
                  <a:srgbClr val="C00000"/>
                </a:solidFill>
              </a:rPr>
              <a:t>charset</a:t>
            </a:r>
            <a:r>
              <a:rPr lang="en-IN" sz="9600" dirty="0">
                <a:solidFill>
                  <a:srgbClr val="C00000"/>
                </a:solidFill>
              </a:rPr>
              <a:t>="UTF-8"&gt;</a:t>
            </a:r>
          </a:p>
          <a:p>
            <a:pPr>
              <a:buNone/>
            </a:pPr>
            <a:endParaRPr lang="en-US" sz="9600" dirty="0">
              <a:solidFill>
                <a:srgbClr val="C00000"/>
              </a:solidFill>
            </a:endParaRPr>
          </a:p>
          <a:p>
            <a:r>
              <a:rPr lang="en-IN" sz="9600" b="1" u="sng" dirty="0"/>
              <a:t>New HTML5 Elements</a:t>
            </a:r>
          </a:p>
          <a:p>
            <a:r>
              <a:rPr lang="en-IN" sz="9600" dirty="0"/>
              <a:t>The most interesting new HTML5 elements are: </a:t>
            </a:r>
          </a:p>
          <a:p>
            <a:r>
              <a:rPr lang="en-IN" sz="9600" dirty="0"/>
              <a:t>New </a:t>
            </a:r>
            <a:r>
              <a:rPr lang="en-IN" sz="9600" b="1" dirty="0"/>
              <a:t>semantic elements</a:t>
            </a:r>
            <a:r>
              <a:rPr lang="en-IN" sz="9600" dirty="0"/>
              <a:t> like &lt;header&gt;, &lt;footer&gt;, &lt;article&gt;, and &lt;section&gt;.</a:t>
            </a:r>
          </a:p>
          <a:p>
            <a:r>
              <a:rPr lang="en-IN" sz="9600" dirty="0"/>
              <a:t>New </a:t>
            </a:r>
            <a:r>
              <a:rPr lang="en-IN" sz="9600" b="1" dirty="0"/>
              <a:t>attributes of form elements</a:t>
            </a:r>
            <a:r>
              <a:rPr lang="en-IN" sz="9600" dirty="0"/>
              <a:t> like number, date, time, calendar, and range.</a:t>
            </a:r>
          </a:p>
          <a:p>
            <a:r>
              <a:rPr lang="en-IN" sz="9600" dirty="0"/>
              <a:t>New </a:t>
            </a:r>
            <a:r>
              <a:rPr lang="en-IN" sz="9600" b="1" dirty="0"/>
              <a:t>graphic elements</a:t>
            </a:r>
            <a:r>
              <a:rPr lang="en-IN" sz="9600" dirty="0"/>
              <a:t>: &lt;</a:t>
            </a:r>
            <a:r>
              <a:rPr lang="en-IN" sz="9600" dirty="0" err="1"/>
              <a:t>svg</a:t>
            </a:r>
            <a:r>
              <a:rPr lang="en-IN" sz="9600" dirty="0"/>
              <a:t>&gt; and &lt;canvas&gt;.</a:t>
            </a:r>
          </a:p>
          <a:p>
            <a:r>
              <a:rPr lang="en-IN" sz="9600" dirty="0"/>
              <a:t>New </a:t>
            </a:r>
            <a:r>
              <a:rPr lang="en-IN" sz="9600" b="1" dirty="0"/>
              <a:t>multimedia elements</a:t>
            </a:r>
            <a:r>
              <a:rPr lang="en-IN" sz="9600" dirty="0"/>
              <a:t>: &lt;audio&gt; and &lt;video&gt;.</a:t>
            </a:r>
          </a:p>
          <a:p>
            <a:endParaRPr lang="en-IN" dirty="0"/>
          </a:p>
          <a:p>
            <a:pPr>
              <a:buNone/>
            </a:pPr>
            <a:endParaRPr lang="en-IN" dirty="0">
              <a:solidFill>
                <a:srgbClr val="C00000"/>
              </a:solidFill>
            </a:endParaRPr>
          </a:p>
          <a:p>
            <a:pPr>
              <a:buNone/>
            </a:pPr>
            <a:endParaRPr lang="en-IN" dirty="0">
              <a:solidFill>
                <a:srgbClr val="C00000"/>
              </a:solidFill>
            </a:endParaRPr>
          </a:p>
          <a:p>
            <a:endParaRPr lang="en-US" dirty="0">
              <a:solidFill>
                <a:srgbClr val="FF0000"/>
              </a:solidFill>
              <a:latin typeface="Arial" panose="020B0604020202020204" pitchFamily="34" charset="0"/>
              <a:cs typeface="Arial" panose="020B0604020202020204" pitchFamily="34" charset="0"/>
            </a:endParaRPr>
          </a:p>
          <a:p>
            <a:endParaRPr lang="en-IN" dirty="0">
              <a:solidFill>
                <a:srgbClr val="FF0000"/>
              </a:solidFill>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28</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404017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5</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30290" y="1545599"/>
            <a:ext cx="10500360" cy="4889925"/>
          </a:xfrm>
        </p:spPr>
        <p:txBody>
          <a:bodyPr>
            <a:normAutofit fontScale="25000" lnSpcReduction="20000"/>
          </a:bodyPr>
          <a:lstStyle/>
          <a:p>
            <a:endParaRPr lang="en-IN" u="sng" dirty="0"/>
          </a:p>
          <a:p>
            <a:r>
              <a:rPr lang="en-IN" sz="9600" b="1" u="sng" dirty="0"/>
              <a:t>New HTML5 API's (Application Programming Interfaces)</a:t>
            </a:r>
          </a:p>
          <a:p>
            <a:r>
              <a:rPr lang="en-IN" sz="9600" dirty="0"/>
              <a:t>The most interesting new API's in HTML5 are:</a:t>
            </a:r>
          </a:p>
          <a:p>
            <a:r>
              <a:rPr lang="en-IN" sz="9600" dirty="0"/>
              <a:t>HTML </a:t>
            </a:r>
            <a:r>
              <a:rPr lang="en-IN" sz="9600" dirty="0" err="1"/>
              <a:t>Geolocation</a:t>
            </a:r>
            <a:endParaRPr lang="en-IN" sz="9600" dirty="0"/>
          </a:p>
          <a:p>
            <a:r>
              <a:rPr lang="en-IN" sz="9600" dirty="0"/>
              <a:t>HTML Drag and Drop</a:t>
            </a:r>
          </a:p>
          <a:p>
            <a:r>
              <a:rPr lang="en-IN" sz="9600" dirty="0"/>
              <a:t>HTML Local Storage (HTML Local storage is a powerful replacement for cookies).</a:t>
            </a:r>
          </a:p>
          <a:p>
            <a:r>
              <a:rPr lang="en-IN" sz="9600" dirty="0"/>
              <a:t>HTML Application Cache</a:t>
            </a:r>
          </a:p>
          <a:p>
            <a:r>
              <a:rPr lang="en-IN" sz="9600" dirty="0"/>
              <a:t>HTML Web Workers</a:t>
            </a:r>
          </a:p>
          <a:p>
            <a:r>
              <a:rPr lang="en-IN" sz="9600" dirty="0"/>
              <a:t>HTML SSE</a:t>
            </a:r>
          </a:p>
          <a:p>
            <a:endParaRPr lang="en-US" sz="9600" dirty="0"/>
          </a:p>
          <a:p>
            <a:r>
              <a:rPr lang="en-IN" sz="9600" b="1" u="sng" dirty="0"/>
              <a:t>New Form Elements</a:t>
            </a:r>
          </a:p>
          <a:p>
            <a:r>
              <a:rPr lang="en-IN" sz="9600" dirty="0">
                <a:hlinkClick r:id="rId2"/>
              </a:rPr>
              <a:t>&lt;</a:t>
            </a:r>
            <a:r>
              <a:rPr lang="en-IN" sz="9600" dirty="0" err="1">
                <a:hlinkClick r:id="rId2"/>
              </a:rPr>
              <a:t>datalist</a:t>
            </a:r>
            <a:r>
              <a:rPr lang="en-IN" sz="9600" dirty="0">
                <a:hlinkClick r:id="rId2"/>
              </a:rPr>
              <a:t>&gt;</a:t>
            </a:r>
            <a:r>
              <a:rPr lang="en-IN" sz="9600" dirty="0"/>
              <a:t>Specifies a list of pre-defined options for input controls</a:t>
            </a:r>
          </a:p>
          <a:p>
            <a:r>
              <a:rPr lang="en-IN" sz="9600" dirty="0">
                <a:hlinkClick r:id="rId3"/>
              </a:rPr>
              <a:t>&lt;output&gt;</a:t>
            </a:r>
            <a:r>
              <a:rPr lang="en-IN" sz="9600" dirty="0"/>
              <a:t>Defines the result of a calculation</a:t>
            </a:r>
          </a:p>
          <a:p>
            <a:endParaRPr lang="en-US" sz="9600" dirty="0"/>
          </a:p>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29</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40401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What is HTML ?</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t>HTML is the standard </a:t>
            </a:r>
            <a:r>
              <a:rPr lang="en-IN" dirty="0" err="1"/>
              <a:t>markup</a:t>
            </a:r>
            <a:r>
              <a:rPr lang="en-IN" dirty="0"/>
              <a:t> language for creating Web pages.</a:t>
            </a:r>
          </a:p>
          <a:p>
            <a:r>
              <a:rPr lang="en-IN" b="1" dirty="0"/>
              <a:t>HTML</a:t>
            </a:r>
            <a:r>
              <a:rPr lang="en-IN" dirty="0"/>
              <a:t> stands for </a:t>
            </a:r>
            <a:r>
              <a:rPr lang="en-IN" b="1" dirty="0"/>
              <a:t>Hyper Text </a:t>
            </a:r>
            <a:r>
              <a:rPr lang="en-IN" b="1" dirty="0" err="1"/>
              <a:t>Markup</a:t>
            </a:r>
            <a:r>
              <a:rPr lang="en-IN" dirty="0"/>
              <a:t> </a:t>
            </a:r>
            <a:r>
              <a:rPr lang="en-IN" b="1" dirty="0"/>
              <a:t>Language</a:t>
            </a:r>
          </a:p>
          <a:p>
            <a:r>
              <a:rPr lang="en-IN" dirty="0"/>
              <a:t>HTML describes the structure of Web pages using </a:t>
            </a:r>
            <a:r>
              <a:rPr lang="en-IN" dirty="0" err="1"/>
              <a:t>markup</a:t>
            </a:r>
            <a:endParaRPr lang="en-IN" dirty="0"/>
          </a:p>
          <a:p>
            <a:r>
              <a:rPr lang="en-IN" dirty="0"/>
              <a:t>HTML elements are the building blocks of HTML pages</a:t>
            </a:r>
          </a:p>
          <a:p>
            <a:r>
              <a:rPr lang="en-IN" dirty="0"/>
              <a:t>HTML elements are represented by tags</a:t>
            </a:r>
          </a:p>
          <a:p>
            <a:r>
              <a:rPr lang="en-IN" dirty="0"/>
              <a:t>HTML tags label pieces of content such as "heading", "paragraph", "table", and so on</a:t>
            </a:r>
          </a:p>
          <a:p>
            <a:r>
              <a:rPr lang="en-IN" dirty="0"/>
              <a:t>Browsers do not display the HTML tags, but use them to render the content of the page</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3</a:t>
            </a:fld>
            <a:endParaRPr lang="en-IN"/>
          </a:p>
        </p:txBody>
      </p:sp>
    </p:spTree>
    <p:extLst>
      <p:ext uri="{BB962C8B-B14F-4D97-AF65-F5344CB8AC3E}">
        <p14:creationId xmlns="" xmlns:p14="http://schemas.microsoft.com/office/powerpoint/2010/main" val="29906692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5</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30290" y="1545599"/>
            <a:ext cx="10500360" cy="4889925"/>
          </a:xfrm>
        </p:spPr>
        <p:txBody>
          <a:bodyPr>
            <a:normAutofit fontScale="25000" lnSpcReduction="20000"/>
          </a:bodyPr>
          <a:lstStyle/>
          <a:p>
            <a:endParaRPr lang="en-IN" u="sng" dirty="0"/>
          </a:p>
          <a:p>
            <a:r>
              <a:rPr lang="en-US" sz="9600" b="1" u="sng" dirty="0"/>
              <a:t>Graphics Elements</a:t>
            </a:r>
            <a:endParaRPr lang="en-US" sz="9600" dirty="0"/>
          </a:p>
          <a:p>
            <a:r>
              <a:rPr lang="en-IN" sz="9600" dirty="0">
                <a:hlinkClick r:id="rId2"/>
              </a:rPr>
              <a:t>&lt;canvas&gt;</a:t>
            </a:r>
            <a:r>
              <a:rPr lang="en-IN" sz="9600" dirty="0"/>
              <a:t>Draw graphics, on the fly, via scripting (usually JavaScript)</a:t>
            </a:r>
          </a:p>
          <a:p>
            <a:r>
              <a:rPr lang="en-IN" sz="9600" dirty="0">
                <a:hlinkClick r:id="rId3"/>
              </a:rPr>
              <a:t>&lt;</a:t>
            </a:r>
            <a:r>
              <a:rPr lang="en-IN" sz="9600" dirty="0" err="1">
                <a:hlinkClick r:id="rId3"/>
              </a:rPr>
              <a:t>svg</a:t>
            </a:r>
            <a:r>
              <a:rPr lang="en-IN" sz="9600" dirty="0">
                <a:hlinkClick r:id="rId3"/>
              </a:rPr>
              <a:t>&gt;</a:t>
            </a:r>
            <a:r>
              <a:rPr lang="en-IN" sz="9600" dirty="0"/>
              <a:t>Draw scalable vector graphics</a:t>
            </a:r>
          </a:p>
          <a:p>
            <a:endParaRPr lang="en-US" sz="9600" dirty="0">
              <a:solidFill>
                <a:srgbClr val="FF0000"/>
              </a:solidFill>
              <a:cs typeface="Arial" panose="020B0604020202020204" pitchFamily="34" charset="0"/>
            </a:endParaRPr>
          </a:p>
          <a:p>
            <a:r>
              <a:rPr lang="en-IN" sz="9600" b="1" u="sng" dirty="0"/>
              <a:t>New Media Elements</a:t>
            </a:r>
          </a:p>
          <a:p>
            <a:r>
              <a:rPr lang="en-IN" sz="9600" dirty="0" err="1"/>
              <a:t>TagDescription</a:t>
            </a:r>
            <a:r>
              <a:rPr lang="en-IN" sz="9600" dirty="0">
                <a:hlinkClick r:id="rId4"/>
              </a:rPr>
              <a:t>&lt;audio&gt;</a:t>
            </a:r>
            <a:r>
              <a:rPr lang="en-IN" sz="9600" dirty="0"/>
              <a:t>Defines sound content</a:t>
            </a:r>
            <a:r>
              <a:rPr lang="en-IN" sz="9600" dirty="0">
                <a:hlinkClick r:id="rId5"/>
              </a:rPr>
              <a:t>&lt;</a:t>
            </a:r>
          </a:p>
          <a:p>
            <a:r>
              <a:rPr lang="en-IN" sz="9600" dirty="0">
                <a:hlinkClick r:id="rId5"/>
              </a:rPr>
              <a:t>embed&gt;</a:t>
            </a:r>
            <a:r>
              <a:rPr lang="en-IN" sz="9600" dirty="0"/>
              <a:t>Defines a container for an external (non-HTML) application</a:t>
            </a:r>
          </a:p>
          <a:p>
            <a:r>
              <a:rPr lang="en-IN" sz="9600" dirty="0">
                <a:hlinkClick r:id="rId6"/>
              </a:rPr>
              <a:t>&lt;source&gt;</a:t>
            </a:r>
            <a:r>
              <a:rPr lang="en-IN" sz="9600" dirty="0"/>
              <a:t>Defines multiple media resources for media elements (&lt;video&gt; and &lt;audio&gt;)</a:t>
            </a:r>
          </a:p>
          <a:p>
            <a:r>
              <a:rPr lang="en-IN" sz="9600" dirty="0">
                <a:hlinkClick r:id="rId7"/>
              </a:rPr>
              <a:t>&lt;track&gt;</a:t>
            </a:r>
            <a:r>
              <a:rPr lang="en-IN" sz="9600" dirty="0"/>
              <a:t>Defines text tracks for media elements (&lt;video&gt; and &lt;audio&gt;)</a:t>
            </a:r>
          </a:p>
          <a:p>
            <a:r>
              <a:rPr lang="en-IN" sz="9600" dirty="0">
                <a:hlinkClick r:id="rId8"/>
              </a:rPr>
              <a:t>&lt;video&gt;</a:t>
            </a:r>
            <a:r>
              <a:rPr lang="en-IN" sz="9600" dirty="0"/>
              <a:t>Defines video or movie</a:t>
            </a:r>
            <a:endParaRPr lang="en-US" sz="9600" dirty="0">
              <a:solidFill>
                <a:srgbClr val="FF0000"/>
              </a:solidFill>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0" indent="0">
              <a:buNone/>
            </a:pPr>
            <a:r>
              <a:rPr lang="en-IN" sz="800" dirty="0">
                <a:latin typeface="Arial" panose="020B0604020202020204" pitchFamily="34" charset="0"/>
                <a:cs typeface="Arial" panose="020B0604020202020204" pitchFamily="34" charset="0"/>
              </a:rPr>
              <a:t>								</a:t>
            </a:r>
          </a:p>
          <a:p>
            <a:pPr marL="0" indent="0">
              <a:buNone/>
            </a:pPr>
            <a:r>
              <a:rPr lang="en-IN" sz="800" dirty="0">
                <a:latin typeface="Arial" panose="020B0604020202020204" pitchFamily="34" charset="0"/>
                <a:cs typeface="Arial" panose="020B0604020202020204" pitchFamily="34" charset="0"/>
              </a:rPr>
              <a:t>							</a:t>
            </a:r>
          </a:p>
          <a:p>
            <a:pPr marL="0" indent="0">
              <a:buNone/>
            </a:pPr>
            <a:r>
              <a:rPr lang="en-IN" sz="800" dirty="0">
                <a:latin typeface="Arial" panose="020B0604020202020204" pitchFamily="34" charset="0"/>
                <a:cs typeface="Arial" panose="020B0604020202020204" pitchFamily="34" charset="0"/>
              </a:rPr>
              <a:t>	</a:t>
            </a:r>
            <a:endParaRPr lang="en-US" dirty="0">
              <a:solidFill>
                <a:srgbClr val="FF0000"/>
              </a:solidFill>
              <a:latin typeface="Arial" panose="020B0604020202020204" pitchFamily="34" charset="0"/>
              <a:cs typeface="Arial" panose="020B0604020202020204" pitchFamily="34" charset="0"/>
            </a:endParaRPr>
          </a:p>
          <a:p>
            <a:endParaRPr lang="en-IN" dirty="0">
              <a:solidFill>
                <a:srgbClr val="FF0000"/>
              </a:solidFill>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30</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40401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HTML5 Semantic Elements</a:t>
            </a:r>
            <a:r>
              <a:rPr lang="en-IN" dirty="0"/>
              <a:t/>
            </a:r>
            <a:br>
              <a:rPr lang="en-IN" dirty="0"/>
            </a:br>
            <a:endParaRPr lang="en-IN"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30290" y="1545599"/>
            <a:ext cx="10500360" cy="4924649"/>
          </a:xfrm>
        </p:spPr>
        <p:txBody>
          <a:bodyPr>
            <a:normAutofit fontScale="25000" lnSpcReduction="20000"/>
          </a:bodyPr>
          <a:lstStyle/>
          <a:p>
            <a:r>
              <a:rPr lang="en-IN" sz="8000" b="1" u="sng" dirty="0"/>
              <a:t>What are Semantic Elements?</a:t>
            </a:r>
          </a:p>
          <a:p>
            <a:r>
              <a:rPr lang="en-IN" sz="8000" dirty="0"/>
              <a:t>A semantic element clearly describes its meaning to both the browser and the developer.</a:t>
            </a:r>
          </a:p>
          <a:p>
            <a:r>
              <a:rPr lang="en-IN" sz="8000" dirty="0"/>
              <a:t>Examples of </a:t>
            </a:r>
            <a:r>
              <a:rPr lang="en-IN" sz="8000" b="1" dirty="0"/>
              <a:t>non-semantic</a:t>
            </a:r>
            <a:r>
              <a:rPr lang="en-IN" sz="8000" dirty="0"/>
              <a:t> elements: &lt;div&gt; and &lt;span&gt; - Tells nothing about its content.</a:t>
            </a:r>
          </a:p>
          <a:p>
            <a:r>
              <a:rPr lang="en-IN" sz="8000" dirty="0"/>
              <a:t>Examples of </a:t>
            </a:r>
            <a:r>
              <a:rPr lang="en-IN" sz="8000" b="1" dirty="0"/>
              <a:t>semantic</a:t>
            </a:r>
            <a:r>
              <a:rPr lang="en-IN" sz="8000" dirty="0"/>
              <a:t> elements: &lt;form&gt;, &lt;table&gt;, and &lt;article&gt; - Clearly defines its content.</a:t>
            </a:r>
          </a:p>
          <a:p>
            <a:endParaRPr lang="en-US" sz="8000" dirty="0"/>
          </a:p>
          <a:p>
            <a:r>
              <a:rPr lang="en-IN" sz="8000" b="1" u="sng" dirty="0"/>
              <a:t>New Semantic Elements in HTML5</a:t>
            </a:r>
          </a:p>
          <a:p>
            <a:r>
              <a:rPr lang="en-IN" sz="8000" dirty="0"/>
              <a:t>Many web sites contain HTML code like: &lt;div id="</a:t>
            </a:r>
            <a:r>
              <a:rPr lang="en-IN" sz="8000" dirty="0" err="1"/>
              <a:t>nav</a:t>
            </a:r>
            <a:r>
              <a:rPr lang="en-IN" sz="8000" dirty="0"/>
              <a:t>"&gt; &lt;div class="header"&gt; &lt;div id="footer"&gt;</a:t>
            </a:r>
            <a:br>
              <a:rPr lang="en-IN" sz="8000" dirty="0"/>
            </a:br>
            <a:r>
              <a:rPr lang="en-IN" sz="8000" dirty="0"/>
              <a:t>to indicate navigation, header, and footer.</a:t>
            </a:r>
          </a:p>
          <a:p>
            <a:r>
              <a:rPr lang="en-IN" sz="8000" dirty="0"/>
              <a:t>HTML5 offers new semantic elements to define different parts of a web page: </a:t>
            </a:r>
          </a:p>
          <a:p>
            <a:r>
              <a:rPr lang="en-IN" sz="8000" dirty="0"/>
              <a:t>&lt;article&gt;,&lt;aside&gt;,&lt;details&gt;,&lt;</a:t>
            </a:r>
            <a:r>
              <a:rPr lang="en-IN" sz="8000" dirty="0" err="1"/>
              <a:t>figcaption</a:t>
            </a:r>
            <a:r>
              <a:rPr lang="en-IN" sz="8000" dirty="0"/>
              <a:t>&gt;,&lt;figure&gt;,&lt;footer&gt;,&lt;header&gt;,</a:t>
            </a:r>
          </a:p>
          <a:p>
            <a:pPr>
              <a:buNone/>
            </a:pPr>
            <a:r>
              <a:rPr lang="en-IN" sz="8000" dirty="0"/>
              <a:t>    &lt;main&gt;,&lt;mark&gt;,&lt;</a:t>
            </a:r>
            <a:r>
              <a:rPr lang="en-IN" sz="8000" dirty="0" err="1"/>
              <a:t>nav</a:t>
            </a:r>
            <a:r>
              <a:rPr lang="en-IN" sz="8000" dirty="0"/>
              <a:t>&gt;,&lt;section&gt;,&lt;summary&gt;,&lt;time&gt;</a:t>
            </a:r>
          </a:p>
          <a:p>
            <a:endParaRPr lang="en-US" dirty="0"/>
          </a:p>
          <a:p>
            <a:endParaRPr lang="en-IN" dirty="0"/>
          </a:p>
          <a:p>
            <a:endParaRPr lang="en-IN" dirty="0"/>
          </a:p>
          <a:p>
            <a:endParaRPr lang="en-IN" dirty="0"/>
          </a:p>
          <a:p>
            <a:endParaRPr lang="en-US" dirty="0">
              <a:solidFill>
                <a:srgbClr val="FF0000"/>
              </a:solidFill>
              <a:latin typeface="Arial" panose="020B0604020202020204" pitchFamily="34" charset="0"/>
              <a:cs typeface="Arial" panose="020B0604020202020204" pitchFamily="34" charset="0"/>
            </a:endParaRPr>
          </a:p>
          <a:p>
            <a:endParaRPr lang="en-IN" dirty="0">
              <a:solidFill>
                <a:srgbClr val="FF0000"/>
              </a:solidFill>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31</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descr="img_sem_elements.gif"/>
          <p:cNvPicPr>
            <a:picLocks noChangeAspect="1"/>
          </p:cNvPicPr>
          <p:nvPr/>
        </p:nvPicPr>
        <p:blipFill>
          <a:blip r:embed="rId3" cstate="print"/>
          <a:stretch>
            <a:fillRect/>
          </a:stretch>
        </p:blipFill>
        <p:spPr>
          <a:xfrm>
            <a:off x="9138876" y="3948052"/>
            <a:ext cx="2085975" cy="2457450"/>
          </a:xfrm>
          <a:prstGeom prst="rect">
            <a:avLst/>
          </a:prstGeom>
        </p:spPr>
      </p:pic>
    </p:spTree>
    <p:extLst>
      <p:ext uri="{BB962C8B-B14F-4D97-AF65-F5344CB8AC3E}">
        <p14:creationId xmlns="" xmlns:p14="http://schemas.microsoft.com/office/powerpoint/2010/main" val="2640401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914400" y="1840376"/>
            <a:ext cx="10439400" cy="4336588"/>
          </a:xfrm>
        </p:spPr>
        <p:txBody>
          <a:bodyPr>
            <a:normAutofit/>
          </a:bodyPr>
          <a:lstStyle/>
          <a:p>
            <a:pPr>
              <a:buNone/>
            </a:pPr>
            <a:r>
              <a:rPr lang="en-US" dirty="0">
                <a:latin typeface="Arial" panose="020B0604020202020204" pitchFamily="34" charset="0"/>
                <a:cs typeface="Arial" panose="020B0604020202020204" pitchFamily="34" charset="0"/>
              </a:rPr>
              <a:t>				</a:t>
            </a:r>
          </a:p>
          <a:p>
            <a:pPr>
              <a:buNone/>
            </a:pPr>
            <a:endParaRPr lang="en-US" dirty="0">
              <a:latin typeface="Arial" panose="020B0604020202020204" pitchFamily="34" charset="0"/>
              <a:cs typeface="Arial" panose="020B0604020202020204" pitchFamily="34" charset="0"/>
            </a:endParaRPr>
          </a:p>
          <a:p>
            <a:pPr>
              <a:buNone/>
            </a:pPr>
            <a:r>
              <a:rPr lang="en-US" dirty="0">
                <a:latin typeface="Arial" panose="020B0604020202020204" pitchFamily="34" charset="0"/>
                <a:cs typeface="Arial" panose="020B0604020202020204" pitchFamily="34" charset="0"/>
              </a:rPr>
              <a:t>						</a:t>
            </a:r>
          </a:p>
          <a:p>
            <a:pPr>
              <a:buNone/>
            </a:pPr>
            <a:r>
              <a:rPr lang="en-US" dirty="0">
                <a:latin typeface="Arial" panose="020B0604020202020204" pitchFamily="34" charset="0"/>
                <a:cs typeface="Arial" panose="020B0604020202020204" pitchFamily="34" charset="0"/>
              </a:rPr>
              <a:t>					 SESSION 4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32</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34715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t>HTML Multimedia</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19219"/>
            <a:ext cx="10500360" cy="4739455"/>
          </a:xfrm>
        </p:spPr>
        <p:txBody>
          <a:bodyPr>
            <a:normAutofit/>
          </a:bodyPr>
          <a:lstStyle/>
          <a:p>
            <a:pPr marL="0" indent="0"/>
            <a:r>
              <a:rPr lang="en-IN" dirty="0"/>
              <a:t>Multimedia on the web is sound, music, videos, movies, and animations.</a:t>
            </a:r>
          </a:p>
          <a:p>
            <a:pPr marL="0" indent="0"/>
            <a:r>
              <a:rPr lang="en-IN" dirty="0"/>
              <a:t>Examples: Images, music, sound, videos, records, films, animations, and more.</a:t>
            </a:r>
            <a:endParaRPr lang="en-US" b="1" u="sng" dirty="0"/>
          </a:p>
          <a:p>
            <a:pPr marL="0" indent="0"/>
            <a:r>
              <a:rPr lang="en-IN" dirty="0"/>
              <a:t>Only MP3, WAV, and </a:t>
            </a:r>
            <a:r>
              <a:rPr lang="en-IN" dirty="0" err="1"/>
              <a:t>Ogg</a:t>
            </a:r>
            <a:r>
              <a:rPr lang="en-IN" dirty="0"/>
              <a:t> audio are supported by the HTML5 standard.</a:t>
            </a:r>
            <a:endParaRPr lang="en-US" b="1" u="sng" dirty="0"/>
          </a:p>
          <a:p>
            <a:pPr marL="0" indent="0"/>
            <a:r>
              <a:rPr lang="en-IN" dirty="0"/>
              <a:t>Only MP4, </a:t>
            </a:r>
            <a:r>
              <a:rPr lang="en-IN" dirty="0" err="1"/>
              <a:t>WebM</a:t>
            </a:r>
            <a:r>
              <a:rPr lang="en-IN" dirty="0"/>
              <a:t>, and </a:t>
            </a:r>
            <a:r>
              <a:rPr lang="en-IN" dirty="0" err="1"/>
              <a:t>Ogg</a:t>
            </a:r>
            <a:r>
              <a:rPr lang="en-IN" dirty="0"/>
              <a:t> videos are supported by the HTML5 standard.</a:t>
            </a:r>
            <a:endParaRPr lang="en-IN" b="1" u="sng" dirty="0"/>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33</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78664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Graphics</a:t>
            </a:r>
            <a:endParaRPr lang="en-IN"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739455"/>
          </a:xfrm>
        </p:spPr>
        <p:txBody>
          <a:bodyPr>
            <a:normAutofit fontScale="25000" lnSpcReduction="20000"/>
          </a:bodyPr>
          <a:lstStyle/>
          <a:p>
            <a:pPr marL="0" indent="0">
              <a:buNone/>
            </a:pPr>
            <a:r>
              <a:rPr lang="en-IN" sz="9600" b="1" u="sng" dirty="0"/>
              <a:t>HTML5 Audio</a:t>
            </a:r>
          </a:p>
          <a:p>
            <a:pPr marL="0" indent="0">
              <a:buNone/>
            </a:pPr>
            <a:r>
              <a:rPr lang="en-IN" sz="9600" dirty="0"/>
              <a:t>The HTML5 &lt;audio&gt; element specifies a standard way to embed audio in a web page.</a:t>
            </a:r>
          </a:p>
          <a:p>
            <a:pPr marL="0" indent="0">
              <a:buNone/>
            </a:pPr>
            <a:endParaRPr lang="en-US" sz="9600" dirty="0"/>
          </a:p>
          <a:p>
            <a:r>
              <a:rPr lang="en-IN" sz="9600" dirty="0"/>
              <a:t>The controls attribute adds audio controls, like play, pause, and volume.</a:t>
            </a:r>
          </a:p>
          <a:p>
            <a:pPr>
              <a:buNone/>
            </a:pPr>
            <a:endParaRPr lang="en-IN" sz="9600" dirty="0"/>
          </a:p>
          <a:p>
            <a:r>
              <a:rPr lang="en-IN" sz="9600" dirty="0"/>
              <a:t>The &lt;source&gt; element allows you to specify alternative audio files which the browser may choose from. The browser will use the first recognized format.</a:t>
            </a:r>
          </a:p>
          <a:p>
            <a:pPr>
              <a:buNone/>
            </a:pPr>
            <a:endParaRPr lang="en-IN" sz="9600" dirty="0"/>
          </a:p>
          <a:p>
            <a:r>
              <a:rPr lang="en-IN" sz="9600" dirty="0"/>
              <a:t>The text between the &lt;audio&gt; and &lt;/audio&gt; tags will only be displayed in browsers that do not support the &lt;audio&gt; element.</a:t>
            </a:r>
          </a:p>
          <a:p>
            <a:pPr>
              <a:buNone/>
            </a:pPr>
            <a:endParaRPr lang="en-IN" sz="9600" dirty="0"/>
          </a:p>
          <a:p>
            <a:r>
              <a:rPr lang="en-IN" sz="9600" dirty="0"/>
              <a:t>In HTML5, there are 3 supported audio formats: MP3, WAV, and OGG.</a:t>
            </a:r>
          </a:p>
          <a:p>
            <a:pPr marL="0" indent="0">
              <a:buNone/>
            </a:pPr>
            <a:endParaRPr lang="en-IN" b="1" u="sng" dirty="0"/>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34</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78664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Plug-ins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lnSpcReduction="10000"/>
          </a:bodyPr>
          <a:lstStyle/>
          <a:p>
            <a:pPr marL="0" indent="0">
              <a:buNone/>
            </a:pPr>
            <a:r>
              <a:rPr lang="en-IN" dirty="0"/>
              <a:t>The purpose of a plug-in is to extend the functionality of a web browser.</a:t>
            </a:r>
          </a:p>
          <a:p>
            <a:r>
              <a:rPr lang="en-IN" dirty="0"/>
              <a:t>Helper applications (plug-ins) are computer programs that extend the standard functionality of a web browser.</a:t>
            </a:r>
          </a:p>
          <a:p>
            <a:r>
              <a:rPr lang="en-IN" dirty="0"/>
              <a:t>Examples of well-known plug-ins are Java applets.</a:t>
            </a:r>
          </a:p>
          <a:p>
            <a:r>
              <a:rPr lang="en-IN" dirty="0"/>
              <a:t>Plug-ins can be added to web pages with the &lt;object&gt; tag or the &lt;embed&gt; tag. </a:t>
            </a:r>
          </a:p>
          <a:p>
            <a:r>
              <a:rPr lang="en-IN" dirty="0"/>
              <a:t>Plug-ins can be used for many purposes: display maps, scan for viruses, verify your bank id, etc.</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35</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96369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HTML Plug-ins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85000" lnSpcReduction="10000"/>
          </a:bodyPr>
          <a:lstStyle/>
          <a:p>
            <a:r>
              <a:rPr lang="en-IN" dirty="0"/>
              <a:t>The &lt;object&gt; Element</a:t>
            </a:r>
          </a:p>
          <a:p>
            <a:r>
              <a:rPr lang="en-IN" dirty="0"/>
              <a:t>The &lt;object&gt; element is supported by all browsers.</a:t>
            </a:r>
          </a:p>
          <a:p>
            <a:r>
              <a:rPr lang="en-IN" dirty="0"/>
              <a:t>The &lt;object&gt; element defines an embedded object within an HTML document.</a:t>
            </a:r>
          </a:p>
          <a:p>
            <a:r>
              <a:rPr lang="en-IN" dirty="0"/>
              <a:t>It is used to embed plug-ins (like Java applets, PDF readers, Flash Players) in web pages or HTML page or Images too.</a:t>
            </a:r>
          </a:p>
          <a:p>
            <a:pPr>
              <a:buNone/>
            </a:pPr>
            <a:endParaRPr lang="en-IN" dirty="0"/>
          </a:p>
          <a:p>
            <a:pPr marL="0" indent="0">
              <a:buNone/>
            </a:pPr>
            <a:r>
              <a:rPr lang="en-IN" dirty="0">
                <a:solidFill>
                  <a:srgbClr val="C00000"/>
                </a:solidFill>
              </a:rPr>
              <a:t>&lt;object width="400" height="50" data="bookmark.swf"&gt;&lt;/object&gt; </a:t>
            </a:r>
          </a:p>
          <a:p>
            <a:pPr marL="0" indent="0">
              <a:buNone/>
            </a:pPr>
            <a:r>
              <a:rPr lang="en-IN" dirty="0">
                <a:solidFill>
                  <a:srgbClr val="C00000"/>
                </a:solidFill>
              </a:rPr>
              <a:t>&lt;object width="100%" height="500px" data="snippet.html"&gt;&lt;/object&gt;</a:t>
            </a:r>
          </a:p>
          <a:p>
            <a:pPr marL="0" indent="0">
              <a:buNone/>
            </a:pPr>
            <a:r>
              <a:rPr lang="en-IN" dirty="0">
                <a:solidFill>
                  <a:srgbClr val="C00000"/>
                </a:solidFill>
              </a:rPr>
              <a:t>&lt;object data="audi.jpeg"&gt;&lt;/object&gt;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36</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51677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HTML </a:t>
            </a:r>
            <a:r>
              <a:rPr lang="en-IN" dirty="0" err="1">
                <a:latin typeface="Arial" panose="020B0604020202020204" pitchFamily="34" charset="0"/>
                <a:cs typeface="Arial" panose="020B0604020202020204" pitchFamily="34" charset="0"/>
              </a:rPr>
              <a:t>Youtube</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pPr marL="0" indent="0">
              <a:buNone/>
            </a:pPr>
            <a:r>
              <a:rPr lang="en-IN" sz="9600" dirty="0"/>
              <a:t>The easiest way to play videos in HTML, is to use YouTube.</a:t>
            </a:r>
          </a:p>
          <a:p>
            <a:r>
              <a:rPr lang="en-IN" sz="9600" dirty="0"/>
              <a:t>Playing a YouTube Video in HTML</a:t>
            </a:r>
          </a:p>
          <a:p>
            <a:r>
              <a:rPr lang="en-IN" sz="9600" dirty="0"/>
              <a:t>To play your video on a web page, do the following:</a:t>
            </a:r>
          </a:p>
          <a:p>
            <a:r>
              <a:rPr lang="en-IN" sz="9600" dirty="0"/>
              <a:t>Upload the video to YouTube</a:t>
            </a:r>
          </a:p>
          <a:p>
            <a:r>
              <a:rPr lang="en-IN" sz="9600" dirty="0"/>
              <a:t>Take a note of the video id</a:t>
            </a:r>
          </a:p>
          <a:p>
            <a:r>
              <a:rPr lang="en-IN" sz="9600" dirty="0"/>
              <a:t>Define an &lt;</a:t>
            </a:r>
            <a:r>
              <a:rPr lang="en-IN" sz="9600" dirty="0" err="1"/>
              <a:t>iframe</a:t>
            </a:r>
            <a:r>
              <a:rPr lang="en-IN" sz="9600" dirty="0"/>
              <a:t>&gt; element in your web page</a:t>
            </a:r>
          </a:p>
          <a:p>
            <a:r>
              <a:rPr lang="en-IN" sz="9600" dirty="0"/>
              <a:t>Let the </a:t>
            </a:r>
            <a:r>
              <a:rPr lang="en-IN" sz="9600" dirty="0" err="1"/>
              <a:t>src</a:t>
            </a:r>
            <a:r>
              <a:rPr lang="en-IN" sz="9600" dirty="0"/>
              <a:t> attribute point to the video URL</a:t>
            </a:r>
          </a:p>
          <a:p>
            <a:r>
              <a:rPr lang="en-IN" sz="9600" dirty="0"/>
              <a:t>Use the width and height attributes to specify the dimension of the player</a:t>
            </a:r>
          </a:p>
          <a:p>
            <a:pPr marL="0" indent="0">
              <a:buNone/>
            </a:pPr>
            <a:endParaRPr lang="en-IN" dirty="0">
              <a:latin typeface="Arial" panose="020B0604020202020204" pitchFamily="34" charset="0"/>
              <a:cs typeface="Arial" panose="020B0604020202020204" pitchFamily="34" charset="0"/>
            </a:endParaRPr>
          </a:p>
          <a:p>
            <a:pPr>
              <a:buNone/>
            </a:pPr>
            <a:r>
              <a:rPr lang="en-IN" sz="9600" dirty="0">
                <a:solidFill>
                  <a:srgbClr val="C00000"/>
                </a:solidFill>
                <a:cs typeface="Arial" panose="020B0604020202020204" pitchFamily="34" charset="0"/>
              </a:rPr>
              <a:t>&lt;</a:t>
            </a:r>
            <a:r>
              <a:rPr lang="en-IN" sz="9600" dirty="0" err="1">
                <a:solidFill>
                  <a:srgbClr val="C00000"/>
                </a:solidFill>
                <a:cs typeface="Arial" panose="020B0604020202020204" pitchFamily="34" charset="0"/>
              </a:rPr>
              <a:t>iframe</a:t>
            </a:r>
            <a:r>
              <a:rPr lang="en-IN" sz="9600" dirty="0">
                <a:solidFill>
                  <a:srgbClr val="C00000"/>
                </a:solidFill>
                <a:cs typeface="Arial" panose="020B0604020202020204" pitchFamily="34" charset="0"/>
              </a:rPr>
              <a:t> width="420" height="345" </a:t>
            </a:r>
          </a:p>
          <a:p>
            <a:pPr>
              <a:buNone/>
            </a:pPr>
            <a:r>
              <a:rPr lang="en-IN" sz="9600" dirty="0" err="1">
                <a:solidFill>
                  <a:srgbClr val="C00000"/>
                </a:solidFill>
                <a:cs typeface="Arial" panose="020B0604020202020204" pitchFamily="34" charset="0"/>
              </a:rPr>
              <a:t>src</a:t>
            </a:r>
            <a:r>
              <a:rPr lang="en-IN" sz="9600" dirty="0">
                <a:solidFill>
                  <a:srgbClr val="C00000"/>
                </a:solidFill>
                <a:cs typeface="Arial" panose="020B0604020202020204" pitchFamily="34" charset="0"/>
              </a:rPr>
              <a:t>="https://www.youtube.com/embed/tgbNymZ7vqY"&gt;   &lt;/</a:t>
            </a:r>
            <a:r>
              <a:rPr lang="en-IN" sz="9600" dirty="0" err="1">
                <a:solidFill>
                  <a:srgbClr val="C00000"/>
                </a:solidFill>
                <a:cs typeface="Arial" panose="020B0604020202020204" pitchFamily="34" charset="0"/>
              </a:rPr>
              <a:t>iframe</a:t>
            </a:r>
            <a:r>
              <a:rPr lang="en-IN" sz="9600" dirty="0">
                <a:solidFill>
                  <a:srgbClr val="C00000"/>
                </a:solidFill>
                <a:cs typeface="Arial" panose="020B0604020202020204" pitchFamily="34" charset="0"/>
              </a:rPr>
              <a:t>&gt;</a:t>
            </a: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37</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15944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API’s</a:t>
            </a:r>
            <a:endParaRPr lang="en-IN"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b="1" u="sng" dirty="0"/>
              <a:t>HTML5 </a:t>
            </a:r>
            <a:r>
              <a:rPr lang="en-IN" b="1" u="sng" dirty="0" err="1"/>
              <a:t>Geolocation</a:t>
            </a:r>
            <a:endParaRPr lang="en-IN" b="1" u="sng" dirty="0"/>
          </a:p>
          <a:p>
            <a:pPr>
              <a:buNone/>
            </a:pPr>
            <a:r>
              <a:rPr lang="en-IN" dirty="0"/>
              <a:t>   The HTML </a:t>
            </a:r>
            <a:r>
              <a:rPr lang="en-IN" dirty="0" err="1"/>
              <a:t>Geolocation</a:t>
            </a:r>
            <a:r>
              <a:rPr lang="en-IN" dirty="0"/>
              <a:t> API is used to locate a user's position.</a:t>
            </a:r>
          </a:p>
          <a:p>
            <a:pPr>
              <a:buNone/>
            </a:pPr>
            <a:r>
              <a:rPr lang="en-IN" dirty="0"/>
              <a:t>   Since this can compromise privacy, the position is not available unless the user approves it.</a:t>
            </a:r>
          </a:p>
          <a:p>
            <a:pPr>
              <a:buNone/>
            </a:pPr>
            <a:endParaRPr lang="en-US" dirty="0">
              <a:latin typeface="Arial" panose="020B0604020202020204" pitchFamily="34" charset="0"/>
              <a:cs typeface="Arial" panose="020B0604020202020204" pitchFamily="34" charset="0"/>
            </a:endParaRPr>
          </a:p>
          <a:p>
            <a:r>
              <a:rPr lang="en-IN" dirty="0"/>
              <a:t>The </a:t>
            </a:r>
            <a:r>
              <a:rPr lang="en-IN" dirty="0" err="1"/>
              <a:t>getCurrentPosition</a:t>
            </a:r>
            <a:r>
              <a:rPr lang="en-IN" dirty="0"/>
              <a:t>() method is used to return the user's position.</a:t>
            </a:r>
          </a:p>
          <a:p>
            <a:r>
              <a:rPr lang="en-IN" dirty="0"/>
              <a:t>The script returns the latitude and longitude of the user's position:</a:t>
            </a:r>
          </a:p>
          <a:p>
            <a:pPr>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38</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15944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API’s</a:t>
            </a:r>
            <a:endParaRPr lang="en-IN"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b="1" u="sng" dirty="0"/>
              <a:t>HTML 5 Drag/Drop</a:t>
            </a:r>
          </a:p>
          <a:p>
            <a:pPr>
              <a:buNone/>
            </a:pPr>
            <a:endParaRPr lang="en-IN" dirty="0"/>
          </a:p>
          <a:p>
            <a:r>
              <a:rPr lang="en-IN" dirty="0"/>
              <a:t>Drag and drop is a very common feature. It is when you "grab" an object and drag it to a different location.</a:t>
            </a:r>
          </a:p>
          <a:p>
            <a:r>
              <a:rPr lang="en-IN" dirty="0"/>
              <a:t>In HTML5, drag and drop is part of the standard: Any element can be </a:t>
            </a:r>
            <a:r>
              <a:rPr lang="en-IN" dirty="0" err="1"/>
              <a:t>draggable</a:t>
            </a:r>
            <a:r>
              <a:rPr lang="en-IN" dirty="0"/>
              <a:t>.</a:t>
            </a:r>
          </a:p>
          <a:p>
            <a:pPr>
              <a:buNone/>
            </a:pPr>
            <a:endParaRPr lang="en-US" dirty="0">
              <a:latin typeface="Arial" panose="020B0604020202020204" pitchFamily="34" charset="0"/>
              <a:cs typeface="Arial" panose="020B0604020202020204" pitchFamily="34" charset="0"/>
            </a:endParaRPr>
          </a:p>
          <a:p>
            <a:pPr>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39</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1594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HTML Versions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4</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graphicFrame>
        <p:nvGraphicFramePr>
          <p:cNvPr id="6" name="Table 5">
            <a:extLst>
              <a:ext uri="{FF2B5EF4-FFF2-40B4-BE49-F238E27FC236}">
                <a16:creationId xmlns="" xmlns:a16="http://schemas.microsoft.com/office/drawing/2014/main" id="{1B77A217-E58C-4487-B811-D8649117DE12}"/>
              </a:ext>
            </a:extLst>
          </p:cNvPr>
          <p:cNvGraphicFramePr>
            <a:graphicFrameLocks noGrp="1"/>
          </p:cNvGraphicFramePr>
          <p:nvPr/>
        </p:nvGraphicFramePr>
        <p:xfrm>
          <a:off x="1689903" y="2372810"/>
          <a:ext cx="8210780" cy="3632643"/>
        </p:xfrm>
        <a:graphic>
          <a:graphicData uri="http://schemas.openxmlformats.org/drawingml/2006/table">
            <a:tbl>
              <a:tblPr/>
              <a:tblGrid>
                <a:gridCol w="4105390">
                  <a:extLst>
                    <a:ext uri="{9D8B030D-6E8A-4147-A177-3AD203B41FA5}">
                      <a16:colId xmlns="" xmlns:a16="http://schemas.microsoft.com/office/drawing/2014/main" val="752246365"/>
                    </a:ext>
                  </a:extLst>
                </a:gridCol>
                <a:gridCol w="4105390">
                  <a:extLst>
                    <a:ext uri="{9D8B030D-6E8A-4147-A177-3AD203B41FA5}">
                      <a16:colId xmlns="" xmlns:a16="http://schemas.microsoft.com/office/drawing/2014/main" val="2168881995"/>
                    </a:ext>
                  </a:extLst>
                </a:gridCol>
              </a:tblGrid>
              <a:tr h="518949">
                <a:tc>
                  <a:txBody>
                    <a:bodyPr/>
                    <a:lstStyle/>
                    <a:p>
                      <a:pPr algn="l" fontAlgn="t"/>
                      <a:r>
                        <a:rPr lang="en-IN" dirty="0">
                          <a:effectLst/>
                        </a:rPr>
                        <a:t>Version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Year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2547032791"/>
                  </a:ext>
                </a:extLst>
              </a:tr>
              <a:tr h="518949">
                <a:tc>
                  <a:txBody>
                    <a:bodyPr/>
                    <a:lstStyle/>
                    <a:p>
                      <a:pPr algn="l" fontAlgn="t"/>
                      <a:r>
                        <a:rPr lang="en-IN">
                          <a:effectLst/>
                        </a:rPr>
                        <a:t>HTML</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1991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3862731094"/>
                  </a:ext>
                </a:extLst>
              </a:tr>
              <a:tr h="518949">
                <a:tc>
                  <a:txBody>
                    <a:bodyPr/>
                    <a:lstStyle/>
                    <a:p>
                      <a:pPr algn="l" fontAlgn="t"/>
                      <a:r>
                        <a:rPr lang="en-IN">
                          <a:effectLst/>
                        </a:rPr>
                        <a:t>HTML 2.0</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1995</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2961091794"/>
                  </a:ext>
                </a:extLst>
              </a:tr>
              <a:tr h="518949">
                <a:tc>
                  <a:txBody>
                    <a:bodyPr/>
                    <a:lstStyle/>
                    <a:p>
                      <a:pPr algn="l" fontAlgn="t"/>
                      <a:r>
                        <a:rPr lang="en-IN" dirty="0">
                          <a:effectLst/>
                        </a:rPr>
                        <a:t>HTML 3.2</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1997</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2550930772"/>
                  </a:ext>
                </a:extLst>
              </a:tr>
              <a:tr h="518949">
                <a:tc>
                  <a:txBody>
                    <a:bodyPr/>
                    <a:lstStyle/>
                    <a:p>
                      <a:pPr algn="l" fontAlgn="t"/>
                      <a:r>
                        <a:rPr lang="en-IN">
                          <a:effectLst/>
                        </a:rPr>
                        <a:t>HTML 4.01</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1999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307699381"/>
                  </a:ext>
                </a:extLst>
              </a:tr>
              <a:tr h="518949">
                <a:tc>
                  <a:txBody>
                    <a:bodyPr/>
                    <a:lstStyle/>
                    <a:p>
                      <a:pPr algn="l" fontAlgn="t"/>
                      <a:r>
                        <a:rPr lang="en-IN">
                          <a:effectLst/>
                        </a:rPr>
                        <a:t>XHTML</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IN">
                          <a:effectLst/>
                        </a:rPr>
                        <a:t>2000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 xmlns:a16="http://schemas.microsoft.com/office/drawing/2014/main" val="4277143779"/>
                  </a:ext>
                </a:extLst>
              </a:tr>
              <a:tr h="518949">
                <a:tc>
                  <a:txBody>
                    <a:bodyPr/>
                    <a:lstStyle/>
                    <a:p>
                      <a:pPr algn="l" fontAlgn="t"/>
                      <a:r>
                        <a:rPr lang="en-IN" dirty="0">
                          <a:effectLst/>
                        </a:rPr>
                        <a:t>HTML5</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2014</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 xmlns:a16="http://schemas.microsoft.com/office/drawing/2014/main" val="3529447697"/>
                  </a:ext>
                </a:extLst>
              </a:tr>
            </a:tbl>
          </a:graphicData>
        </a:graphic>
      </p:graphicFrame>
      <p:sp>
        <p:nvSpPr>
          <p:cNvPr id="8" name="Rectangle 1">
            <a:extLst>
              <a:ext uri="{FF2B5EF4-FFF2-40B4-BE49-F238E27FC236}">
                <a16:creationId xmlns="" xmlns:a16="http://schemas.microsoft.com/office/drawing/2014/main" id="{1D05AE87-94F9-4AFB-8AD0-FBB00D3409FC}"/>
              </a:ext>
            </a:extLst>
          </p:cNvPr>
          <p:cNvSpPr>
            <a:spLocks noChangeArrowheads="1"/>
          </p:cNvSpPr>
          <p:nvPr/>
        </p:nvSpPr>
        <p:spPr bwMode="auto">
          <a:xfrm>
            <a:off x="912897" y="1576518"/>
            <a:ext cx="5649948" cy="34875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Since the early days of the web, there have been many versions of HTML: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1665376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API’s</a:t>
            </a:r>
            <a:endParaRPr lang="en-IN"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9600" b="1" u="sng" dirty="0"/>
              <a:t>HTML5 Web Storage</a:t>
            </a:r>
          </a:p>
          <a:p>
            <a:pPr>
              <a:buNone/>
            </a:pPr>
            <a:endParaRPr lang="en-US" sz="9600" dirty="0"/>
          </a:p>
          <a:p>
            <a:r>
              <a:rPr lang="en-IN" sz="9600" dirty="0"/>
              <a:t>With web storage, web applications can store data locally within the user's browser.</a:t>
            </a:r>
          </a:p>
          <a:p>
            <a:r>
              <a:rPr lang="en-IN" sz="9600" dirty="0"/>
              <a:t>Before HTML5, application data had to be stored in cookies, included in every server request. Web storage is more secure, and large amounts of data can be stored locally, without affecting website performance.</a:t>
            </a:r>
          </a:p>
          <a:p>
            <a:endParaRPr lang="en-US" sz="9600" dirty="0">
              <a:cs typeface="Arial" panose="020B0604020202020204" pitchFamily="34" charset="0"/>
            </a:endParaRPr>
          </a:p>
          <a:p>
            <a:r>
              <a:rPr lang="en-IN" sz="9600" b="1" u="sng" dirty="0"/>
              <a:t>HTML Web Storage Objects - </a:t>
            </a:r>
          </a:p>
          <a:p>
            <a:r>
              <a:rPr lang="en-IN" sz="9600" dirty="0"/>
              <a:t>HTML web storage provides two objects for storing data on the client:</a:t>
            </a:r>
          </a:p>
          <a:p>
            <a:r>
              <a:rPr lang="en-IN" sz="9600" dirty="0" err="1">
                <a:solidFill>
                  <a:srgbClr val="C00000"/>
                </a:solidFill>
              </a:rPr>
              <a:t>window.localStorage</a:t>
            </a:r>
            <a:r>
              <a:rPr lang="en-IN" sz="9600" dirty="0">
                <a:solidFill>
                  <a:srgbClr val="C00000"/>
                </a:solidFill>
              </a:rPr>
              <a:t> - stores data with no expiration date</a:t>
            </a:r>
          </a:p>
          <a:p>
            <a:r>
              <a:rPr lang="en-IN" sz="9600" dirty="0" err="1">
                <a:solidFill>
                  <a:srgbClr val="C00000"/>
                </a:solidFill>
              </a:rPr>
              <a:t>window.sessionStorage</a:t>
            </a:r>
            <a:r>
              <a:rPr lang="en-IN" sz="9600" dirty="0">
                <a:solidFill>
                  <a:srgbClr val="C00000"/>
                </a:solidFill>
              </a:rPr>
              <a:t> - stores data for one session (data is lost when the browser tab is closed)</a:t>
            </a:r>
          </a:p>
          <a:p>
            <a:endParaRPr lang="en-US" dirty="0">
              <a:latin typeface="Arial" panose="020B0604020202020204" pitchFamily="34" charset="0"/>
              <a:cs typeface="Arial" panose="020B0604020202020204" pitchFamily="34" charset="0"/>
            </a:endParaRPr>
          </a:p>
          <a:p>
            <a:pPr>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40</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15944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API’s</a:t>
            </a:r>
            <a:endParaRPr lang="en-IN"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92500" lnSpcReduction="20000"/>
          </a:bodyPr>
          <a:lstStyle/>
          <a:p>
            <a:r>
              <a:rPr lang="en-IN" b="1" u="sng" dirty="0"/>
              <a:t>HTML5 Web Workers</a:t>
            </a:r>
          </a:p>
          <a:p>
            <a:endParaRPr lang="en-US" b="1" u="sng" dirty="0">
              <a:latin typeface="Arial" panose="020B0604020202020204" pitchFamily="34" charset="0"/>
              <a:cs typeface="Arial" panose="020B0604020202020204" pitchFamily="34" charset="0"/>
            </a:endParaRPr>
          </a:p>
          <a:p>
            <a:r>
              <a:rPr lang="en-IN" dirty="0"/>
              <a:t>A web worker is a JavaScript running in the background, without affecting the performance of the page.</a:t>
            </a:r>
          </a:p>
          <a:p>
            <a:endParaRPr lang="en-US" dirty="0">
              <a:latin typeface="Arial" panose="020B0604020202020204" pitchFamily="34" charset="0"/>
              <a:cs typeface="Arial" panose="020B0604020202020204" pitchFamily="34" charset="0"/>
            </a:endParaRPr>
          </a:p>
          <a:p>
            <a:r>
              <a:rPr lang="en-IN" dirty="0"/>
              <a:t>You can continue to do whatever you want: clicking, selecting things, etc., while the web worker runs in the background.</a:t>
            </a:r>
          </a:p>
          <a:p>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41</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15944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b="1" dirty="0"/>
              <a:t>HTML API’s</a:t>
            </a:r>
            <a:endParaRPr lang="en-IN" dirty="0"/>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b="1" u="sng" dirty="0"/>
              <a:t>HTML5 Server-Sent Events</a:t>
            </a:r>
          </a:p>
          <a:p>
            <a:endParaRPr lang="en-US" b="1" u="sng" dirty="0">
              <a:latin typeface="Arial" panose="020B0604020202020204" pitchFamily="34" charset="0"/>
              <a:cs typeface="Arial" panose="020B0604020202020204" pitchFamily="34" charset="0"/>
            </a:endParaRPr>
          </a:p>
          <a:p>
            <a:r>
              <a:rPr lang="en-IN" dirty="0"/>
              <a:t>Server-Sent Events allow a web page to get updates from a server.</a:t>
            </a:r>
            <a:endParaRPr lang="en-IN"/>
          </a:p>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pPr/>
              <a:t>42</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15944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smtClean="0">
                <a:latin typeface="Arial" panose="020B0604020202020204" pitchFamily="34" charset="0"/>
                <a:cs typeface="Arial" panose="020B0604020202020204" pitchFamily="34" charset="0"/>
              </a:rPr>
              <a:t>9845547471</a:t>
            </a:r>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pPr/>
              <a:t>43</a:t>
            </a:fld>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01142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p:txBody>
          <a:bodyPr/>
          <a:lstStyle/>
          <a:p>
            <a:r>
              <a:rPr lang="en-IN" dirty="0"/>
              <a:t>A Simple HTML Document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lnSpcReduction="10000"/>
          </a:bodyPr>
          <a:lstStyle/>
          <a:p>
            <a:pPr>
              <a:buNone/>
            </a:pPr>
            <a:r>
              <a:rPr lang="en-IN" dirty="0"/>
              <a:t>	&lt;!DOCTYPE html&gt;</a:t>
            </a:r>
            <a:br>
              <a:rPr lang="en-IN" dirty="0"/>
            </a:br>
            <a:r>
              <a:rPr lang="en-IN" dirty="0"/>
              <a:t>&lt;html&gt;</a:t>
            </a:r>
            <a:br>
              <a:rPr lang="en-IN" dirty="0"/>
            </a:br>
            <a:r>
              <a:rPr lang="en-IN" dirty="0"/>
              <a:t>&lt;head&gt;</a:t>
            </a:r>
            <a:br>
              <a:rPr lang="en-IN" dirty="0"/>
            </a:br>
            <a:r>
              <a:rPr lang="en-IN" dirty="0"/>
              <a:t>&lt;title&gt;Page Title&lt;/title&gt;</a:t>
            </a:r>
            <a:br>
              <a:rPr lang="en-IN" dirty="0"/>
            </a:br>
            <a:r>
              <a:rPr lang="en-IN" dirty="0"/>
              <a:t>&lt;/head&gt;</a:t>
            </a:r>
            <a:br>
              <a:rPr lang="en-IN" dirty="0"/>
            </a:br>
            <a:r>
              <a:rPr lang="en-IN" dirty="0"/>
              <a:t>&lt;body&gt;</a:t>
            </a:r>
            <a:br>
              <a:rPr lang="en-IN" dirty="0"/>
            </a:br>
            <a:r>
              <a:rPr lang="en-IN" dirty="0"/>
              <a:t/>
            </a:r>
            <a:br>
              <a:rPr lang="en-IN" dirty="0"/>
            </a:br>
            <a:r>
              <a:rPr lang="en-IN" dirty="0"/>
              <a:t>&lt;h1&gt;My First Heading&lt;/h1&gt;</a:t>
            </a:r>
            <a:br>
              <a:rPr lang="en-IN" dirty="0"/>
            </a:br>
            <a:r>
              <a:rPr lang="en-IN" dirty="0"/>
              <a:t>&lt;p&gt;My first paragraph.&lt;/p&gt;</a:t>
            </a:r>
            <a:br>
              <a:rPr lang="en-IN" dirty="0"/>
            </a:br>
            <a:r>
              <a:rPr lang="en-IN" dirty="0"/>
              <a:t/>
            </a:r>
            <a:br>
              <a:rPr lang="en-IN" dirty="0"/>
            </a:br>
            <a:r>
              <a:rPr lang="en-IN" dirty="0"/>
              <a:t>&lt;/body&gt;</a:t>
            </a:r>
            <a:br>
              <a:rPr lang="en-IN" dirty="0"/>
            </a:br>
            <a:r>
              <a:rPr lang="en-IN" dirty="0"/>
              <a:t>&lt;/html&gt;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5</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 xmlns:p14="http://schemas.microsoft.com/office/powerpoint/2010/main" val="1991829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IN" dirty="0"/>
              <a:t>A Simple HTML Document </a:t>
            </a:r>
            <a:r>
              <a:rPr lang="en-IN"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The &lt;!DOCTYPE html&gt; declaration defines this document to be HTML5</a:t>
            </a:r>
          </a:p>
          <a:p>
            <a:r>
              <a:rPr lang="en-IN" dirty="0">
                <a:latin typeface="Arial" panose="020B0604020202020204" pitchFamily="34" charset="0"/>
                <a:cs typeface="Arial" panose="020B0604020202020204" pitchFamily="34" charset="0"/>
              </a:rPr>
              <a:t>The &lt;html&gt; element is the root element of an HTML page</a:t>
            </a:r>
          </a:p>
          <a:p>
            <a:r>
              <a:rPr lang="en-IN" dirty="0">
                <a:latin typeface="Arial" panose="020B0604020202020204" pitchFamily="34" charset="0"/>
                <a:cs typeface="Arial" panose="020B0604020202020204" pitchFamily="34" charset="0"/>
              </a:rPr>
              <a:t>The &lt;head&gt; element contains meta information about the document</a:t>
            </a:r>
          </a:p>
          <a:p>
            <a:r>
              <a:rPr lang="en-IN" dirty="0">
                <a:latin typeface="Arial" panose="020B0604020202020204" pitchFamily="34" charset="0"/>
                <a:cs typeface="Arial" panose="020B0604020202020204" pitchFamily="34" charset="0"/>
              </a:rPr>
              <a:t>The &lt;title&gt; element specifies a title for the document</a:t>
            </a:r>
          </a:p>
          <a:p>
            <a:r>
              <a:rPr lang="en-IN" dirty="0">
                <a:latin typeface="Arial" panose="020B0604020202020204" pitchFamily="34" charset="0"/>
                <a:cs typeface="Arial" panose="020B0604020202020204" pitchFamily="34" charset="0"/>
              </a:rPr>
              <a:t>The &lt;body&gt; element contains the visible page content</a:t>
            </a:r>
          </a:p>
          <a:p>
            <a:r>
              <a:rPr lang="en-IN" dirty="0">
                <a:latin typeface="Arial" panose="020B0604020202020204" pitchFamily="34" charset="0"/>
                <a:cs typeface="Arial" panose="020B0604020202020204" pitchFamily="34" charset="0"/>
              </a:rPr>
              <a:t>The &lt;h1&gt; element defines a large heading</a:t>
            </a:r>
          </a:p>
          <a:p>
            <a:r>
              <a:rPr lang="en-IN" dirty="0">
                <a:latin typeface="Arial" panose="020B0604020202020204" pitchFamily="34" charset="0"/>
                <a:cs typeface="Arial" panose="020B0604020202020204" pitchFamily="34" charset="0"/>
              </a:rPr>
              <a:t>The &lt;p&gt; element defines a paragraph</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6</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 xmlns:p14="http://schemas.microsoft.com/office/powerpoint/2010/main" val="3900004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IN" dirty="0"/>
              <a:t>HTML Elements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85000" lnSpcReduction="20000"/>
          </a:bodyPr>
          <a:lstStyle/>
          <a:p>
            <a:r>
              <a:rPr lang="en-IN" sz="2600" dirty="0"/>
              <a:t>An HTML element usually consists of a </a:t>
            </a:r>
            <a:r>
              <a:rPr lang="en-IN" sz="2600" b="1" dirty="0"/>
              <a:t>start</a:t>
            </a:r>
            <a:r>
              <a:rPr lang="en-IN" sz="2600" dirty="0"/>
              <a:t> tag and </a:t>
            </a:r>
            <a:r>
              <a:rPr lang="en-IN" sz="2600" b="1" dirty="0"/>
              <a:t>end</a:t>
            </a:r>
            <a:r>
              <a:rPr lang="en-IN" sz="2600" dirty="0"/>
              <a:t> tag, with the content inserted in between:</a:t>
            </a:r>
          </a:p>
          <a:p>
            <a:r>
              <a:rPr lang="en-IN" sz="2600" dirty="0"/>
              <a:t>&lt;</a:t>
            </a:r>
            <a:r>
              <a:rPr lang="en-IN" sz="2600" dirty="0" err="1"/>
              <a:t>tagname</a:t>
            </a:r>
            <a:r>
              <a:rPr lang="en-IN" sz="2600" dirty="0"/>
              <a:t>&gt; Content goes here...&lt;/</a:t>
            </a:r>
            <a:r>
              <a:rPr lang="en-IN" sz="2600" dirty="0" err="1"/>
              <a:t>tagname</a:t>
            </a:r>
            <a:r>
              <a:rPr lang="en-IN" sz="2600" dirty="0"/>
              <a:t>&gt;</a:t>
            </a:r>
          </a:p>
          <a:p>
            <a:r>
              <a:rPr lang="en-IN" sz="2600" dirty="0"/>
              <a:t>The HTML </a:t>
            </a:r>
            <a:r>
              <a:rPr lang="en-IN" sz="2600" b="1" dirty="0"/>
              <a:t>element</a:t>
            </a:r>
            <a:r>
              <a:rPr lang="en-IN" sz="2600" dirty="0"/>
              <a:t> is everything from the start tag to the end tag:</a:t>
            </a:r>
          </a:p>
          <a:p>
            <a:r>
              <a:rPr lang="en-IN" sz="2600" dirty="0"/>
              <a:t>&lt;p&gt; My first paragraph.&lt;/p&gt;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pPr>
              <a:buNone/>
            </a:pPr>
            <a:endParaRPr lang="en-US" dirty="0">
              <a:latin typeface="Arial" panose="020B0604020202020204" pitchFamily="34" charset="0"/>
              <a:cs typeface="Arial" panose="020B0604020202020204" pitchFamily="34" charset="0"/>
            </a:endParaRPr>
          </a:p>
          <a:p>
            <a:r>
              <a:rPr lang="en-IN" sz="2600" dirty="0"/>
              <a:t>HTML elements with no content are called empty elements. Empty elements do not have an end tag, such as the &lt;</a:t>
            </a:r>
            <a:r>
              <a:rPr lang="en-IN" sz="2600" dirty="0" err="1"/>
              <a:t>br</a:t>
            </a:r>
            <a:r>
              <a:rPr lang="en-IN" sz="2600" dirty="0"/>
              <a:t>&gt; element (which indicates a line break).</a:t>
            </a:r>
            <a:endParaRPr lang="en-IN"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7</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graphicFrame>
        <p:nvGraphicFramePr>
          <p:cNvPr id="8" name="Table 7"/>
          <p:cNvGraphicFramePr>
            <a:graphicFrameLocks noGrp="1"/>
          </p:cNvGraphicFramePr>
          <p:nvPr/>
        </p:nvGraphicFramePr>
        <p:xfrm>
          <a:off x="1325944" y="376380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20000"/>
                    </a:ext>
                  </a:extLst>
                </a:gridCol>
                <a:gridCol w="2709333">
                  <a:extLst>
                    <a:ext uri="{9D8B030D-6E8A-4147-A177-3AD203B41FA5}">
                      <a16:colId xmlns="" xmlns:a16="http://schemas.microsoft.com/office/drawing/2014/main" val="20001"/>
                    </a:ext>
                  </a:extLst>
                </a:gridCol>
                <a:gridCol w="2709333">
                  <a:extLst>
                    <a:ext uri="{9D8B030D-6E8A-4147-A177-3AD203B41FA5}">
                      <a16:colId xmlns="" xmlns:a16="http://schemas.microsoft.com/office/drawing/2014/main" val="20002"/>
                    </a:ext>
                  </a:extLst>
                </a:gridCol>
              </a:tblGrid>
              <a:tr h="370840">
                <a:tc>
                  <a:txBody>
                    <a:bodyPr/>
                    <a:lstStyle/>
                    <a:p>
                      <a:r>
                        <a:rPr lang="en-US" dirty="0"/>
                        <a:t>Start Tag</a:t>
                      </a:r>
                      <a:endParaRPr lang="en-IN" dirty="0"/>
                    </a:p>
                  </a:txBody>
                  <a:tcPr/>
                </a:tc>
                <a:tc>
                  <a:txBody>
                    <a:bodyPr/>
                    <a:lstStyle/>
                    <a:p>
                      <a:r>
                        <a:rPr lang="en-US" dirty="0"/>
                        <a:t>Element Content</a:t>
                      </a:r>
                      <a:endParaRPr lang="en-IN" dirty="0"/>
                    </a:p>
                  </a:txBody>
                  <a:tcPr/>
                </a:tc>
                <a:tc>
                  <a:txBody>
                    <a:bodyPr/>
                    <a:lstStyle/>
                    <a:p>
                      <a:r>
                        <a:rPr lang="en-US" dirty="0"/>
                        <a:t>End Tag</a:t>
                      </a:r>
                      <a:endParaRPr lang="en-IN" dirty="0"/>
                    </a:p>
                  </a:txBody>
                  <a:tcPr/>
                </a:tc>
                <a:extLst>
                  <a:ext uri="{0D108BD9-81ED-4DB2-BD59-A6C34878D82A}">
                    <a16:rowId xmlns="" xmlns:a16="http://schemas.microsoft.com/office/drawing/2014/main" val="10000"/>
                  </a:ext>
                </a:extLst>
              </a:tr>
              <a:tr h="370840">
                <a:tc>
                  <a:txBody>
                    <a:bodyPr/>
                    <a:lstStyle/>
                    <a:p>
                      <a:r>
                        <a:rPr lang="en-US" dirty="0"/>
                        <a:t>&lt;h1 &gt;</a:t>
                      </a:r>
                      <a:endParaRPr lang="en-IN" dirty="0"/>
                    </a:p>
                  </a:txBody>
                  <a:tcPr/>
                </a:tc>
                <a:tc>
                  <a:txBody>
                    <a:bodyPr/>
                    <a:lstStyle/>
                    <a:p>
                      <a:r>
                        <a:rPr lang="en-US" dirty="0"/>
                        <a:t>My First Heading</a:t>
                      </a:r>
                      <a:endParaRPr lang="en-IN" dirty="0"/>
                    </a:p>
                  </a:txBody>
                  <a:tcPr/>
                </a:tc>
                <a:tc>
                  <a:txBody>
                    <a:bodyPr/>
                    <a:lstStyle/>
                    <a:p>
                      <a:r>
                        <a:rPr lang="en-US" dirty="0"/>
                        <a:t>&lt;/h1&gt;</a:t>
                      </a:r>
                      <a:endParaRPr lang="en-IN" dirty="0"/>
                    </a:p>
                  </a:txBody>
                  <a:tcPr/>
                </a:tc>
                <a:extLst>
                  <a:ext uri="{0D108BD9-81ED-4DB2-BD59-A6C34878D82A}">
                    <a16:rowId xmlns="" xmlns:a16="http://schemas.microsoft.com/office/drawing/2014/main" val="10001"/>
                  </a:ext>
                </a:extLst>
              </a:tr>
              <a:tr h="370840">
                <a:tc>
                  <a:txBody>
                    <a:bodyPr/>
                    <a:lstStyle/>
                    <a:p>
                      <a:r>
                        <a:rPr lang="en-US" dirty="0"/>
                        <a:t>&lt;p&gt;</a:t>
                      </a:r>
                      <a:endParaRPr lang="en-IN" dirty="0"/>
                    </a:p>
                  </a:txBody>
                  <a:tcPr/>
                </a:tc>
                <a:tc>
                  <a:txBody>
                    <a:bodyPr/>
                    <a:lstStyle/>
                    <a:p>
                      <a:r>
                        <a:rPr lang="en-US" dirty="0"/>
                        <a:t>My First paragraph</a:t>
                      </a:r>
                      <a:endParaRPr lang="en-IN" dirty="0"/>
                    </a:p>
                  </a:txBody>
                  <a:tcPr/>
                </a:tc>
                <a:tc>
                  <a:txBody>
                    <a:bodyPr/>
                    <a:lstStyle/>
                    <a:p>
                      <a:r>
                        <a:rPr lang="en-US" dirty="0"/>
                        <a:t>&lt;/p&gt;</a:t>
                      </a:r>
                      <a:endParaRPr lang="en-IN" dirty="0"/>
                    </a:p>
                  </a:txBody>
                  <a:tcPr/>
                </a:tc>
                <a:extLst>
                  <a:ext uri="{0D108BD9-81ED-4DB2-BD59-A6C34878D82A}">
                    <a16:rowId xmlns="" xmlns:a16="http://schemas.microsoft.com/office/drawing/2014/main" val="10002"/>
                  </a:ext>
                </a:extLst>
              </a:tr>
              <a:tr h="370840">
                <a:tc>
                  <a:txBody>
                    <a:bodyPr/>
                    <a:lstStyle/>
                    <a:p>
                      <a:r>
                        <a:rPr lang="en-US" dirty="0"/>
                        <a:t>&lt;</a:t>
                      </a:r>
                      <a:r>
                        <a:rPr lang="en-US" dirty="0" err="1"/>
                        <a:t>br</a:t>
                      </a:r>
                      <a:r>
                        <a:rPr lang="en-US" dirty="0"/>
                        <a:t>&gt;</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3900004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38200" y="388275"/>
            <a:ext cx="10515600" cy="1325563"/>
          </a:xfrm>
        </p:spPr>
        <p:txBody>
          <a:bodyPr/>
          <a:lstStyle/>
          <a:p>
            <a:r>
              <a:rPr lang="en-IN" dirty="0"/>
              <a:t>Nested HTML Elements</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fontScale="47500" lnSpcReduction="20000"/>
          </a:bodyPr>
          <a:lstStyle/>
          <a:p>
            <a:r>
              <a:rPr lang="en-IN" sz="4400" dirty="0"/>
              <a:t>HTML elements can be nested (elements can contain elements).</a:t>
            </a:r>
          </a:p>
          <a:p>
            <a:r>
              <a:rPr lang="en-IN" sz="4400" dirty="0"/>
              <a:t>All HTML documents consist of nested HTML elements.</a:t>
            </a:r>
          </a:p>
          <a:p>
            <a:pPr>
              <a:buNone/>
            </a:pPr>
            <a:r>
              <a:rPr lang="en-US" sz="4400" dirty="0"/>
              <a:t>Example : </a:t>
            </a:r>
          </a:p>
          <a:p>
            <a:r>
              <a:rPr lang="en-IN" sz="4400" dirty="0"/>
              <a:t>The &lt;html&gt; element defines the whole document.</a:t>
            </a:r>
          </a:p>
          <a:p>
            <a:r>
              <a:rPr lang="en-IN" sz="4400" dirty="0"/>
              <a:t>It has a start tag &lt;html&gt; and an end tag &lt;/html&gt;.</a:t>
            </a:r>
          </a:p>
          <a:p>
            <a:r>
              <a:rPr lang="en-IN" sz="4400" dirty="0"/>
              <a:t>The element content is another HTML element (the &lt;body&gt; element).</a:t>
            </a:r>
          </a:p>
          <a:p>
            <a:r>
              <a:rPr lang="en-IN" sz="4400" dirty="0"/>
              <a:t>The &lt;body&gt; element defines the document body.</a:t>
            </a:r>
          </a:p>
          <a:p>
            <a:r>
              <a:rPr lang="en-IN" sz="4400" dirty="0"/>
              <a:t>The element content is two other HTML elements (&lt;h1&gt; and &lt;p&gt;).</a:t>
            </a:r>
          </a:p>
          <a:p>
            <a:r>
              <a:rPr lang="en-IN" sz="4400" dirty="0"/>
              <a:t>The &lt;h1&gt; element defines a heading.</a:t>
            </a:r>
          </a:p>
          <a:p>
            <a:r>
              <a:rPr lang="en-IN" sz="4400" dirty="0"/>
              <a:t>The element content is: My First Heading.</a:t>
            </a:r>
          </a:p>
          <a:p>
            <a:r>
              <a:rPr lang="en-IN" sz="4400" dirty="0"/>
              <a:t>The &lt;p&gt; element defines a paragraph.</a:t>
            </a:r>
          </a:p>
          <a:p>
            <a:r>
              <a:rPr lang="en-IN" sz="4400" dirty="0"/>
              <a:t>The element content is: My first paragraph.</a:t>
            </a:r>
          </a:p>
          <a:p>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8</a:t>
            </a:fld>
            <a:endParaRPr lang="en-IN"/>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 xmlns:p14="http://schemas.microsoft.com/office/powerpoint/2010/main" val="3900004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76393-01BB-428F-8642-D325E9ED1E5B}"/>
              </a:ext>
            </a:extLst>
          </p:cNvPr>
          <p:cNvSpPr>
            <a:spLocks noGrp="1"/>
          </p:cNvSpPr>
          <p:nvPr>
            <p:ph type="title"/>
          </p:nvPr>
        </p:nvSpPr>
        <p:spPr>
          <a:xfrm>
            <a:off x="838200" y="388275"/>
            <a:ext cx="10515600" cy="1325563"/>
          </a:xfrm>
        </p:spPr>
        <p:txBody>
          <a:bodyPr>
            <a:normAutofit/>
          </a:bodyPr>
          <a:lstStyle/>
          <a:p>
            <a:r>
              <a:rPr lang="en-IN" sz="3200" dirty="0"/>
              <a:t>The HTML DOM (Document Object Model)</a:t>
            </a:r>
          </a:p>
        </p:txBody>
      </p:sp>
      <p:sp>
        <p:nvSpPr>
          <p:cNvPr id="3" name="Content Placeholder 2">
            <a:extLst>
              <a:ext uri="{FF2B5EF4-FFF2-40B4-BE49-F238E27FC236}">
                <a16:creationId xmlns="" xmlns:a16="http://schemas.microsoft.com/office/drawing/2014/main" id="{159CC895-1F18-40A1-A762-D33689BEF2FE}"/>
              </a:ext>
            </a:extLst>
          </p:cNvPr>
          <p:cNvSpPr>
            <a:spLocks noGrp="1"/>
          </p:cNvSpPr>
          <p:nvPr>
            <p:ph idx="1"/>
          </p:nvPr>
        </p:nvSpPr>
        <p:spPr/>
        <p:txBody>
          <a:bodyPr>
            <a:normAutofit/>
          </a:bodyPr>
          <a:lstStyle/>
          <a:p>
            <a:r>
              <a:rPr lang="en-IN" sz="2400" dirty="0"/>
              <a:t>When a web page is loaded, the browser creates a </a:t>
            </a:r>
            <a:r>
              <a:rPr lang="en-IN" sz="2400" b="1" dirty="0"/>
              <a:t>D</a:t>
            </a:r>
            <a:r>
              <a:rPr lang="en-IN" sz="2400" dirty="0"/>
              <a:t>ocument </a:t>
            </a:r>
            <a:r>
              <a:rPr lang="en-IN" sz="2400" b="1" dirty="0"/>
              <a:t>O</a:t>
            </a:r>
            <a:r>
              <a:rPr lang="en-IN" sz="2400" dirty="0"/>
              <a:t>bject </a:t>
            </a:r>
            <a:r>
              <a:rPr lang="en-IN" sz="2400" b="1" dirty="0"/>
              <a:t>M</a:t>
            </a:r>
            <a:r>
              <a:rPr lang="en-IN" sz="2400" dirty="0"/>
              <a:t>odel of the page. The </a:t>
            </a:r>
            <a:r>
              <a:rPr lang="en-IN" sz="2400" b="1" dirty="0"/>
              <a:t>HTML DOM</a:t>
            </a:r>
            <a:r>
              <a:rPr lang="en-IN" sz="2400" dirty="0"/>
              <a:t> model is constructed as a tree of </a:t>
            </a:r>
            <a:r>
              <a:rPr lang="en-IN" sz="2400" b="1" dirty="0"/>
              <a:t>Objects</a:t>
            </a:r>
            <a:r>
              <a:rPr lang="en-IN" sz="2400" dirty="0"/>
              <a:t>:</a:t>
            </a:r>
          </a:p>
          <a:p>
            <a:pPr>
              <a:buNone/>
            </a:pPr>
            <a:r>
              <a:rPr lang="en-IN" sz="2400" dirty="0"/>
              <a:t>                        	         </a:t>
            </a:r>
            <a:r>
              <a:rPr lang="en-IN" sz="2400" b="1" u="sng" dirty="0"/>
              <a:t>The HTML DOM Tree of Objects</a:t>
            </a:r>
          </a:p>
          <a:p>
            <a:pPr>
              <a:buNone/>
            </a:pPr>
            <a:endParaRPr lang="en-US" dirty="0"/>
          </a:p>
          <a:p>
            <a:pPr>
              <a:buNone/>
            </a:pPr>
            <a:endParaRPr lang="en-IN" dirty="0"/>
          </a:p>
          <a:p>
            <a:endParaRPr lang="en-US" dirty="0"/>
          </a:p>
          <a:p>
            <a:pPr>
              <a:buNone/>
            </a:pPr>
            <a:endParaRPr lang="en-IN" dirty="0"/>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pPr/>
              <a:t>9</a:t>
            </a:fld>
            <a:endParaRPr lang="en-IN" dirty="0"/>
          </a:p>
        </p:txBody>
      </p:sp>
      <p:pic>
        <p:nvPicPr>
          <p:cNvPr id="7" name="Picture 6">
            <a:extLst>
              <a:ext uri="{FF2B5EF4-FFF2-40B4-BE49-F238E27FC236}">
                <a16:creationId xmlns="" xmlns:a16="http://schemas.microsoft.com/office/drawing/2014/main" id="{0C376FEC-7B49-40D0-9138-4319452F0A1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280010" y="18119"/>
            <a:ext cx="3891534" cy="1325563"/>
          </a:xfrm>
          <a:prstGeom prst="rect">
            <a:avLst/>
          </a:prstGeom>
        </p:spPr>
      </p:pic>
      <p:pic>
        <p:nvPicPr>
          <p:cNvPr id="8" name="Picture 7" descr="pic_htmltree.gif"/>
          <p:cNvPicPr>
            <a:picLocks noChangeAspect="1"/>
          </p:cNvPicPr>
          <p:nvPr/>
        </p:nvPicPr>
        <p:blipFill>
          <a:blip r:embed="rId3" cstate="print"/>
          <a:stretch>
            <a:fillRect/>
          </a:stretch>
        </p:blipFill>
        <p:spPr>
          <a:xfrm>
            <a:off x="2556171" y="3136739"/>
            <a:ext cx="5576612" cy="3052220"/>
          </a:xfrm>
          <a:prstGeom prst="rect">
            <a:avLst/>
          </a:prstGeom>
        </p:spPr>
      </p:pic>
    </p:spTree>
    <p:extLst>
      <p:ext uri="{BB962C8B-B14F-4D97-AF65-F5344CB8AC3E}">
        <p14:creationId xmlns="" xmlns:p14="http://schemas.microsoft.com/office/powerpoint/2010/main" val="3900004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9158</TotalTime>
  <Words>1115</Words>
  <Application>Microsoft Office PowerPoint</Application>
  <PresentationFormat>Custom</PresentationFormat>
  <Paragraphs>642</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HTML</vt:lpstr>
      <vt:lpstr>Topics</vt:lpstr>
      <vt:lpstr>What is HTML ?</vt:lpstr>
      <vt:lpstr>HTML Versions</vt:lpstr>
      <vt:lpstr>A Simple HTML Document</vt:lpstr>
      <vt:lpstr>A Simple HTML Document  </vt:lpstr>
      <vt:lpstr>HTML Elements</vt:lpstr>
      <vt:lpstr>Nested HTML Elements</vt:lpstr>
      <vt:lpstr>The HTML DOM (Document Object Model)</vt:lpstr>
      <vt:lpstr>HTML Attributes</vt:lpstr>
      <vt:lpstr>HTML Headings</vt:lpstr>
      <vt:lpstr>HTML Styles</vt:lpstr>
      <vt:lpstr>HTML Text Formatting Elements</vt:lpstr>
      <vt:lpstr>HTML Comment Tags</vt:lpstr>
      <vt:lpstr>HTML Links -Hyperlinks</vt:lpstr>
      <vt:lpstr>HTML Images</vt:lpstr>
      <vt:lpstr>HTML Tables</vt:lpstr>
      <vt:lpstr>HTML Lists</vt:lpstr>
      <vt:lpstr>HTML Iframes</vt:lpstr>
      <vt:lpstr>Slide 20</vt:lpstr>
      <vt:lpstr>HTML Forms</vt:lpstr>
      <vt:lpstr>HTML Forms</vt:lpstr>
      <vt:lpstr>HTML Forms</vt:lpstr>
      <vt:lpstr>HTML Form Elements</vt:lpstr>
      <vt:lpstr>HTML Form Elements</vt:lpstr>
      <vt:lpstr>HTML5 Form Elements</vt:lpstr>
      <vt:lpstr>HTML Input Attributes</vt:lpstr>
      <vt:lpstr>HTML 5</vt:lpstr>
      <vt:lpstr>HTML 5</vt:lpstr>
      <vt:lpstr>HTML 5</vt:lpstr>
      <vt:lpstr>HTML5 Semantic Elements </vt:lpstr>
      <vt:lpstr>Slide 32</vt:lpstr>
      <vt:lpstr>HTML Multimedia</vt:lpstr>
      <vt:lpstr>HTML Graphics</vt:lpstr>
      <vt:lpstr>HTML Plug-ins</vt:lpstr>
      <vt:lpstr>HTML Plug-ins</vt:lpstr>
      <vt:lpstr>HTML Youtube</vt:lpstr>
      <vt:lpstr>HTML API’s</vt:lpstr>
      <vt:lpstr>HTML API’s</vt:lpstr>
      <vt:lpstr>HTML API’s</vt:lpstr>
      <vt:lpstr>HTML API’s</vt:lpstr>
      <vt:lpstr>HTML API’s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lenovo</cp:lastModifiedBy>
  <cp:revision>869</cp:revision>
  <dcterms:created xsi:type="dcterms:W3CDTF">2017-06-25T15:07:02Z</dcterms:created>
  <dcterms:modified xsi:type="dcterms:W3CDTF">2021-07-27T12:21:50Z</dcterms:modified>
</cp:coreProperties>
</file>