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9"/>
  </p:notesMasterIdLst>
  <p:handoutMasterIdLst>
    <p:handoutMasterId r:id="rId50"/>
  </p:handoutMasterIdLst>
  <p:sldIdLst>
    <p:sldId id="256" r:id="rId2"/>
    <p:sldId id="281" r:id="rId3"/>
    <p:sldId id="257" r:id="rId4"/>
    <p:sldId id="369" r:id="rId5"/>
    <p:sldId id="280" r:id="rId6"/>
    <p:sldId id="382" r:id="rId7"/>
    <p:sldId id="354" r:id="rId8"/>
    <p:sldId id="356" r:id="rId9"/>
    <p:sldId id="357" r:id="rId10"/>
    <p:sldId id="358" r:id="rId11"/>
    <p:sldId id="362" r:id="rId12"/>
    <p:sldId id="360" r:id="rId13"/>
    <p:sldId id="315" r:id="rId14"/>
    <p:sldId id="384" r:id="rId15"/>
    <p:sldId id="365" r:id="rId16"/>
    <p:sldId id="366" r:id="rId17"/>
    <p:sldId id="283" r:id="rId18"/>
    <p:sldId id="367" r:id="rId19"/>
    <p:sldId id="368" r:id="rId20"/>
    <p:sldId id="282" r:id="rId21"/>
    <p:sldId id="261" r:id="rId22"/>
    <p:sldId id="385" r:id="rId23"/>
    <p:sldId id="386" r:id="rId24"/>
    <p:sldId id="388" r:id="rId25"/>
    <p:sldId id="389" r:id="rId26"/>
    <p:sldId id="390" r:id="rId27"/>
    <p:sldId id="391" r:id="rId28"/>
    <p:sldId id="392" r:id="rId29"/>
    <p:sldId id="393" r:id="rId30"/>
    <p:sldId id="394" r:id="rId31"/>
    <p:sldId id="395" r:id="rId32"/>
    <p:sldId id="396" r:id="rId33"/>
    <p:sldId id="397" r:id="rId34"/>
    <p:sldId id="398" r:id="rId35"/>
    <p:sldId id="400" r:id="rId36"/>
    <p:sldId id="399" r:id="rId37"/>
    <p:sldId id="401" r:id="rId38"/>
    <p:sldId id="402" r:id="rId39"/>
    <p:sldId id="403" r:id="rId40"/>
    <p:sldId id="404" r:id="rId41"/>
    <p:sldId id="405" r:id="rId42"/>
    <p:sldId id="406" r:id="rId43"/>
    <p:sldId id="407" r:id="rId44"/>
    <p:sldId id="408" r:id="rId45"/>
    <p:sldId id="409" r:id="rId46"/>
    <p:sldId id="410" r:id="rId47"/>
    <p:sldId id="34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2" d="100"/>
          <a:sy n="82" d="100"/>
        </p:scale>
        <p:origin x="-686" y="-91"/>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C55B4A6-F6ED-41A2-91E7-92EA26A78E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a:extLst>
              <a:ext uri="{FF2B5EF4-FFF2-40B4-BE49-F238E27FC236}">
                <a16:creationId xmlns:a16="http://schemas.microsoft.com/office/drawing/2014/main" xmlns="" id="{92E8005F-CED1-4621-9110-C690C6CDC9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BA3DF1-419F-4396-AE23-2FADD3683DAD}" type="datetimeFigureOut">
              <a:rPr lang="en-IN" smtClean="0"/>
              <a:pPr/>
              <a:t>13-05-2021</a:t>
            </a:fld>
            <a:endParaRPr lang="en-IN"/>
          </a:p>
        </p:txBody>
      </p:sp>
      <p:sp>
        <p:nvSpPr>
          <p:cNvPr id="4" name="Footer Placeholder 3">
            <a:extLst>
              <a:ext uri="{FF2B5EF4-FFF2-40B4-BE49-F238E27FC236}">
                <a16:creationId xmlns:a16="http://schemas.microsoft.com/office/drawing/2014/main" xmlns="" id="{CAC7E25C-2D8D-41AA-8748-E6D60FE01D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E5D82668-E5B5-46EE-9C93-F2CE7B1769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15D8C8-2A11-4FB2-BD5D-E4BDAB38F5ED}" type="slidenum">
              <a:rPr lang="en-IN" smtClean="0"/>
              <a:pPr/>
              <a:t>‹#›</a:t>
            </a:fld>
            <a:endParaRPr lang="en-IN"/>
          </a:p>
        </p:txBody>
      </p:sp>
    </p:spTree>
    <p:extLst>
      <p:ext uri="{BB962C8B-B14F-4D97-AF65-F5344CB8AC3E}">
        <p14:creationId xmlns:p14="http://schemas.microsoft.com/office/powerpoint/2010/main" xmlns="" val="228857821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6DFB3-D709-4817-8757-3B1955B6C311}" type="datetimeFigureOut">
              <a:rPr lang="en-IN" smtClean="0"/>
              <a:pPr/>
              <a:t>13-05-2021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57952-1A80-46FA-8548-9774038396A1}" type="slidenum">
              <a:rPr lang="en-IN" smtClean="0"/>
              <a:pPr/>
              <a:t>‹#›</a:t>
            </a:fld>
            <a:endParaRPr lang="en-IN"/>
          </a:p>
        </p:txBody>
      </p:sp>
    </p:spTree>
    <p:extLst>
      <p:ext uri="{BB962C8B-B14F-4D97-AF65-F5344CB8AC3E}">
        <p14:creationId xmlns:p14="http://schemas.microsoft.com/office/powerpoint/2010/main" xmlns="" val="205741509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Header Placeholder 3"/>
          <p:cNvSpPr>
            <a:spLocks noGrp="1"/>
          </p:cNvSpPr>
          <p:nvPr>
            <p:ph type="hdr" sz="quarter" idx="10"/>
          </p:nvPr>
        </p:nvSpPr>
        <p:spPr/>
        <p:txBody>
          <a:bodyPr/>
          <a:lstStyle/>
          <a:p>
            <a:r>
              <a:rPr lang="en-IN" smtClean="0"/>
              <a:t>skill up-skill re-skill</a:t>
            </a:r>
            <a:endParaRPr lang="en-IN"/>
          </a:p>
        </p:txBody>
      </p:sp>
      <p:sp>
        <p:nvSpPr>
          <p:cNvPr id="5" name="Slide Number Placeholder 4"/>
          <p:cNvSpPr>
            <a:spLocks noGrp="1"/>
          </p:cNvSpPr>
          <p:nvPr>
            <p:ph type="sldNum" sz="quarter" idx="11"/>
          </p:nvPr>
        </p:nvSpPr>
        <p:spPr/>
        <p:txBody>
          <a:bodyPr/>
          <a:lstStyle/>
          <a:p>
            <a:fld id="{EEE57952-1A80-46FA-8548-9774038396A1}" type="slidenum">
              <a:rPr lang="en-IN" smtClean="0"/>
              <a:pPr/>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C3C41B-E9E9-489D-B260-27118C51A9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018C4B8-CEE0-48BD-992B-814D7C429E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900E0641-E2DC-4375-B272-231AFBA64930}"/>
              </a:ext>
            </a:extLst>
          </p:cNvPr>
          <p:cNvSpPr>
            <a:spLocks noGrp="1"/>
          </p:cNvSpPr>
          <p:nvPr>
            <p:ph type="dt" sz="half" idx="10"/>
          </p:nvPr>
        </p:nvSpPr>
        <p:spPr/>
        <p:txBody>
          <a:bodyPr/>
          <a:lstStyle/>
          <a:p>
            <a:fld id="{3A6BD9D9-0201-491D-850A-4E48B8CC6FB5}" type="datetime1">
              <a:rPr lang="en-IN" smtClean="0"/>
              <a:pPr/>
              <a:t>13-05-2021</a:t>
            </a:fld>
            <a:endParaRPr lang="en-IN"/>
          </a:p>
        </p:txBody>
      </p:sp>
      <p:sp>
        <p:nvSpPr>
          <p:cNvPr id="5" name="Footer Placeholder 4">
            <a:extLst>
              <a:ext uri="{FF2B5EF4-FFF2-40B4-BE49-F238E27FC236}">
                <a16:creationId xmlns:a16="http://schemas.microsoft.com/office/drawing/2014/main" xmlns="" id="{F14D9137-1D30-43E0-932D-1EB873CE09AC}"/>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xmlns="" id="{575AB4F9-BFE1-4F47-8160-278C84DA051B}"/>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xmlns="" val="339424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0BCFDE-0066-424F-8AD8-B8B63F4BB3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9767B97-FA2A-4591-8DD4-3BF5963752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0B81EE0-3A36-4DA0-8C70-B2F55A23D80E}"/>
              </a:ext>
            </a:extLst>
          </p:cNvPr>
          <p:cNvSpPr>
            <a:spLocks noGrp="1"/>
          </p:cNvSpPr>
          <p:nvPr>
            <p:ph type="dt" sz="half" idx="10"/>
          </p:nvPr>
        </p:nvSpPr>
        <p:spPr/>
        <p:txBody>
          <a:bodyPr/>
          <a:lstStyle/>
          <a:p>
            <a:fld id="{75E8E471-E374-414F-ACAE-271604EC180C}" type="datetime1">
              <a:rPr lang="en-IN" smtClean="0"/>
              <a:pPr/>
              <a:t>13-05-2021</a:t>
            </a:fld>
            <a:endParaRPr lang="en-IN"/>
          </a:p>
        </p:txBody>
      </p:sp>
      <p:sp>
        <p:nvSpPr>
          <p:cNvPr id="5" name="Footer Placeholder 4">
            <a:extLst>
              <a:ext uri="{FF2B5EF4-FFF2-40B4-BE49-F238E27FC236}">
                <a16:creationId xmlns:a16="http://schemas.microsoft.com/office/drawing/2014/main" xmlns="" id="{2C591D9F-1AA2-4DC0-ABDD-E386B07AD3FD}"/>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xmlns="" id="{69B10BF8-EA9D-4436-8B54-135D36BD0FF2}"/>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xmlns="" val="173947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02BC0A2-01C6-47DB-93BE-DB08598B63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FBC7C24-10B7-4275-A1D4-1C14E61890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A7B6E22-37F2-4165-A9BB-2109D041FDF6}"/>
              </a:ext>
            </a:extLst>
          </p:cNvPr>
          <p:cNvSpPr>
            <a:spLocks noGrp="1"/>
          </p:cNvSpPr>
          <p:nvPr>
            <p:ph type="dt" sz="half" idx="10"/>
          </p:nvPr>
        </p:nvSpPr>
        <p:spPr/>
        <p:txBody>
          <a:bodyPr/>
          <a:lstStyle/>
          <a:p>
            <a:fld id="{06209059-F8BB-4ED7-ABCA-C2BF3D4995E6}" type="datetime1">
              <a:rPr lang="en-IN" smtClean="0"/>
              <a:pPr/>
              <a:t>13-05-2021</a:t>
            </a:fld>
            <a:endParaRPr lang="en-IN"/>
          </a:p>
        </p:txBody>
      </p:sp>
      <p:sp>
        <p:nvSpPr>
          <p:cNvPr id="5" name="Footer Placeholder 4">
            <a:extLst>
              <a:ext uri="{FF2B5EF4-FFF2-40B4-BE49-F238E27FC236}">
                <a16:creationId xmlns:a16="http://schemas.microsoft.com/office/drawing/2014/main" xmlns="" id="{B056818C-8238-4212-9546-A9BA9398E5E5}"/>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xmlns="" id="{1C8C79E6-8F9D-4249-B9F7-352C3C52836A}"/>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xmlns="" val="49009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3F8CD0-CC09-4685-A6E3-C9BBA661D1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86E0423-F94B-4A20-BA08-6E113BA16B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78F264F-4D1D-42F9-B1ED-BEA4739C0173}"/>
              </a:ext>
            </a:extLst>
          </p:cNvPr>
          <p:cNvSpPr>
            <a:spLocks noGrp="1"/>
          </p:cNvSpPr>
          <p:nvPr>
            <p:ph type="dt" sz="half" idx="10"/>
          </p:nvPr>
        </p:nvSpPr>
        <p:spPr/>
        <p:txBody>
          <a:bodyPr/>
          <a:lstStyle/>
          <a:p>
            <a:fld id="{33585BB6-7F57-4C30-AECB-DA0D27197DA6}" type="datetime1">
              <a:rPr lang="en-IN" smtClean="0"/>
              <a:pPr/>
              <a:t>13-05-2021</a:t>
            </a:fld>
            <a:endParaRPr lang="en-IN"/>
          </a:p>
        </p:txBody>
      </p:sp>
      <p:sp>
        <p:nvSpPr>
          <p:cNvPr id="5" name="Footer Placeholder 4">
            <a:extLst>
              <a:ext uri="{FF2B5EF4-FFF2-40B4-BE49-F238E27FC236}">
                <a16:creationId xmlns:a16="http://schemas.microsoft.com/office/drawing/2014/main" xmlns="" id="{F94B44A2-22EA-44B0-B219-7CB71AB849D0}"/>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xmlns="" id="{8008506A-7EAE-470A-B749-0B43FF1F2B85}"/>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xmlns="" val="316908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2D3BCC-6658-4BBB-B1FE-8A51C995B3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AD09F01-5596-4590-B4B8-A77BBB859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ADF1DB20-F694-46E7-BA2E-E379D0D00061}"/>
              </a:ext>
            </a:extLst>
          </p:cNvPr>
          <p:cNvSpPr>
            <a:spLocks noGrp="1"/>
          </p:cNvSpPr>
          <p:nvPr>
            <p:ph type="dt" sz="half" idx="10"/>
          </p:nvPr>
        </p:nvSpPr>
        <p:spPr/>
        <p:txBody>
          <a:bodyPr/>
          <a:lstStyle/>
          <a:p>
            <a:fld id="{15BC85B2-39A4-4814-A92A-2973CDC9102C}" type="datetime1">
              <a:rPr lang="en-IN" smtClean="0"/>
              <a:pPr/>
              <a:t>13-05-2021</a:t>
            </a:fld>
            <a:endParaRPr lang="en-IN"/>
          </a:p>
        </p:txBody>
      </p:sp>
      <p:sp>
        <p:nvSpPr>
          <p:cNvPr id="5" name="Footer Placeholder 4">
            <a:extLst>
              <a:ext uri="{FF2B5EF4-FFF2-40B4-BE49-F238E27FC236}">
                <a16:creationId xmlns:a16="http://schemas.microsoft.com/office/drawing/2014/main" xmlns="" id="{D434FA37-DFF6-49FE-A511-D986E4430CAA}"/>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xmlns="" id="{7FAE922A-582D-412F-8D08-1961EBDE9F54}"/>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xmlns="" val="268632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D7A0B4-7DDD-456B-868E-04A488A164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EB7254B-1F41-4F92-8B68-9C674549E6F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414EA022-5DE4-44D3-9F22-F814D27A1DD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A0BB7E97-0CE2-40EF-9035-BABECA59DF67}"/>
              </a:ext>
            </a:extLst>
          </p:cNvPr>
          <p:cNvSpPr>
            <a:spLocks noGrp="1"/>
          </p:cNvSpPr>
          <p:nvPr>
            <p:ph type="dt" sz="half" idx="10"/>
          </p:nvPr>
        </p:nvSpPr>
        <p:spPr/>
        <p:txBody>
          <a:bodyPr/>
          <a:lstStyle/>
          <a:p>
            <a:fld id="{E78293A2-8117-48A4-9605-23EE94DF99C3}" type="datetime1">
              <a:rPr lang="en-IN" smtClean="0"/>
              <a:pPr/>
              <a:t>13-05-2021</a:t>
            </a:fld>
            <a:endParaRPr lang="en-IN"/>
          </a:p>
        </p:txBody>
      </p:sp>
      <p:sp>
        <p:nvSpPr>
          <p:cNvPr id="6" name="Footer Placeholder 5">
            <a:extLst>
              <a:ext uri="{FF2B5EF4-FFF2-40B4-BE49-F238E27FC236}">
                <a16:creationId xmlns:a16="http://schemas.microsoft.com/office/drawing/2014/main" xmlns="" id="{1CA4F199-F1D8-4F41-9729-74072316AE62}"/>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xmlns="" id="{9B038860-A321-47E1-A901-9A31ACA8B6F2}"/>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xmlns="" val="315668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1A48B7-EEB8-49FB-A0B5-6537290AA8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7CDACF7-9B14-4029-B2E7-54EE46CF7E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848BA818-DC40-495F-BA3A-ECE379EED7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64E8DDCE-3A75-4288-862A-FEC0EAD1AE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0E44CC0A-DC5F-415B-8B31-0ABF5A8363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7000FD2E-C50D-41E4-B63A-E027608F6C65}"/>
              </a:ext>
            </a:extLst>
          </p:cNvPr>
          <p:cNvSpPr>
            <a:spLocks noGrp="1"/>
          </p:cNvSpPr>
          <p:nvPr>
            <p:ph type="dt" sz="half" idx="10"/>
          </p:nvPr>
        </p:nvSpPr>
        <p:spPr/>
        <p:txBody>
          <a:bodyPr/>
          <a:lstStyle/>
          <a:p>
            <a:fld id="{5F75C8FC-84AC-4C10-ACC0-BD7AF63F7665}" type="datetime1">
              <a:rPr lang="en-IN" smtClean="0"/>
              <a:pPr/>
              <a:t>13-05-2021</a:t>
            </a:fld>
            <a:endParaRPr lang="en-IN"/>
          </a:p>
        </p:txBody>
      </p:sp>
      <p:sp>
        <p:nvSpPr>
          <p:cNvPr id="8" name="Footer Placeholder 7">
            <a:extLst>
              <a:ext uri="{FF2B5EF4-FFF2-40B4-BE49-F238E27FC236}">
                <a16:creationId xmlns:a16="http://schemas.microsoft.com/office/drawing/2014/main" xmlns="" id="{CA3C346B-A211-4AB4-8CD0-78AECC55BE95}"/>
              </a:ext>
            </a:extLst>
          </p:cNvPr>
          <p:cNvSpPr>
            <a:spLocks noGrp="1"/>
          </p:cNvSpPr>
          <p:nvPr>
            <p:ph type="ftr" sz="quarter" idx="11"/>
          </p:nvPr>
        </p:nvSpPr>
        <p:spPr/>
        <p:txBody>
          <a:bodyPr/>
          <a:lstStyle/>
          <a:p>
            <a:r>
              <a:rPr lang="en-IN"/>
              <a:t>www.kaushalya.tech</a:t>
            </a:r>
          </a:p>
        </p:txBody>
      </p:sp>
      <p:sp>
        <p:nvSpPr>
          <p:cNvPr id="9" name="Slide Number Placeholder 8">
            <a:extLst>
              <a:ext uri="{FF2B5EF4-FFF2-40B4-BE49-F238E27FC236}">
                <a16:creationId xmlns:a16="http://schemas.microsoft.com/office/drawing/2014/main" xmlns="" id="{CA3B9F66-7773-41D1-BAC7-1779C683FB7B}"/>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xmlns="" val="1964104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E723AA-C80A-48BC-AEC6-7DEB48525D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BAF2A346-0D1B-4256-9132-CB879CE96A29}"/>
              </a:ext>
            </a:extLst>
          </p:cNvPr>
          <p:cNvSpPr>
            <a:spLocks noGrp="1"/>
          </p:cNvSpPr>
          <p:nvPr>
            <p:ph type="dt" sz="half" idx="10"/>
          </p:nvPr>
        </p:nvSpPr>
        <p:spPr/>
        <p:txBody>
          <a:bodyPr/>
          <a:lstStyle/>
          <a:p>
            <a:fld id="{CFF0B640-F7B0-4E9F-B479-2364AFCFD561}" type="datetime1">
              <a:rPr lang="en-IN" smtClean="0"/>
              <a:pPr/>
              <a:t>13-05-2021</a:t>
            </a:fld>
            <a:endParaRPr lang="en-IN"/>
          </a:p>
        </p:txBody>
      </p:sp>
      <p:sp>
        <p:nvSpPr>
          <p:cNvPr id="4" name="Footer Placeholder 3">
            <a:extLst>
              <a:ext uri="{FF2B5EF4-FFF2-40B4-BE49-F238E27FC236}">
                <a16:creationId xmlns:a16="http://schemas.microsoft.com/office/drawing/2014/main" xmlns="" id="{4ED8BFEC-7F4E-42A1-8F8B-C963212FAB32}"/>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xmlns="" id="{EB37053D-177C-48FE-94BB-7D2BD7215589}"/>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xmlns="" val="359716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ECB7B5B-8618-4598-A42F-E77A5E7A5185}"/>
              </a:ext>
            </a:extLst>
          </p:cNvPr>
          <p:cNvSpPr>
            <a:spLocks noGrp="1"/>
          </p:cNvSpPr>
          <p:nvPr>
            <p:ph type="dt" sz="half" idx="10"/>
          </p:nvPr>
        </p:nvSpPr>
        <p:spPr/>
        <p:txBody>
          <a:bodyPr/>
          <a:lstStyle/>
          <a:p>
            <a:fld id="{28C955B1-F658-4E21-B29B-5C46404C65AF}" type="datetime1">
              <a:rPr lang="en-IN" smtClean="0"/>
              <a:pPr/>
              <a:t>13-05-2021</a:t>
            </a:fld>
            <a:endParaRPr lang="en-IN"/>
          </a:p>
        </p:txBody>
      </p:sp>
      <p:sp>
        <p:nvSpPr>
          <p:cNvPr id="3" name="Footer Placeholder 2">
            <a:extLst>
              <a:ext uri="{FF2B5EF4-FFF2-40B4-BE49-F238E27FC236}">
                <a16:creationId xmlns:a16="http://schemas.microsoft.com/office/drawing/2014/main" xmlns="" id="{0FC4A9AA-34C8-47A8-8FB6-82529E447BBC}"/>
              </a:ext>
            </a:extLst>
          </p:cNvPr>
          <p:cNvSpPr>
            <a:spLocks noGrp="1"/>
          </p:cNvSpPr>
          <p:nvPr>
            <p:ph type="ftr" sz="quarter" idx="11"/>
          </p:nvPr>
        </p:nvSpPr>
        <p:spPr/>
        <p:txBody>
          <a:bodyPr/>
          <a:lstStyle/>
          <a:p>
            <a:r>
              <a:rPr lang="en-IN"/>
              <a:t>www.kaushalya.tech</a:t>
            </a:r>
          </a:p>
        </p:txBody>
      </p:sp>
      <p:sp>
        <p:nvSpPr>
          <p:cNvPr id="4" name="Slide Number Placeholder 3">
            <a:extLst>
              <a:ext uri="{FF2B5EF4-FFF2-40B4-BE49-F238E27FC236}">
                <a16:creationId xmlns:a16="http://schemas.microsoft.com/office/drawing/2014/main" xmlns="" id="{595BD80E-88A3-4F3A-9F53-55EC3AC338B0}"/>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xmlns="" val="294171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B5D3AA-A5E3-4783-9DBA-B91ABD3FA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66D636D-3601-4BD1-ACEB-BBC34281A3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4260A2C8-4279-438E-87E0-A01F76262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2AB60658-7026-4AFD-BCDA-22137F6C8610}"/>
              </a:ext>
            </a:extLst>
          </p:cNvPr>
          <p:cNvSpPr>
            <a:spLocks noGrp="1"/>
          </p:cNvSpPr>
          <p:nvPr>
            <p:ph type="dt" sz="half" idx="10"/>
          </p:nvPr>
        </p:nvSpPr>
        <p:spPr/>
        <p:txBody>
          <a:bodyPr/>
          <a:lstStyle/>
          <a:p>
            <a:fld id="{1466127A-0CB8-41EB-AC70-2B05AA20CEB4}" type="datetime1">
              <a:rPr lang="en-IN" smtClean="0"/>
              <a:pPr/>
              <a:t>13-05-2021</a:t>
            </a:fld>
            <a:endParaRPr lang="en-IN"/>
          </a:p>
        </p:txBody>
      </p:sp>
      <p:sp>
        <p:nvSpPr>
          <p:cNvPr id="6" name="Footer Placeholder 5">
            <a:extLst>
              <a:ext uri="{FF2B5EF4-FFF2-40B4-BE49-F238E27FC236}">
                <a16:creationId xmlns:a16="http://schemas.microsoft.com/office/drawing/2014/main" xmlns="" id="{EEB0149A-2D3F-414A-8383-27F6EC7BF8A7}"/>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xmlns="" id="{E88A4C9F-0C49-4ED0-AEAE-CBB1E79DC9AF}"/>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xmlns="" val="2051323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ED40B7-5D4B-4A58-B13A-74F6D61D6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6AAFA2D4-EE9C-48E1-87D3-42D611AA03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AE8C3D02-5D72-4538-BA17-9869B87C70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F00D4831-4453-4D03-A9AA-7C6196C82F6E}"/>
              </a:ext>
            </a:extLst>
          </p:cNvPr>
          <p:cNvSpPr>
            <a:spLocks noGrp="1"/>
          </p:cNvSpPr>
          <p:nvPr>
            <p:ph type="dt" sz="half" idx="10"/>
          </p:nvPr>
        </p:nvSpPr>
        <p:spPr/>
        <p:txBody>
          <a:bodyPr/>
          <a:lstStyle/>
          <a:p>
            <a:fld id="{880E169A-C6D0-47B8-83D4-F4CEB7EC43EC}" type="datetime1">
              <a:rPr lang="en-IN" smtClean="0"/>
              <a:pPr/>
              <a:t>13-05-2021</a:t>
            </a:fld>
            <a:endParaRPr lang="en-IN"/>
          </a:p>
        </p:txBody>
      </p:sp>
      <p:sp>
        <p:nvSpPr>
          <p:cNvPr id="6" name="Footer Placeholder 5">
            <a:extLst>
              <a:ext uri="{FF2B5EF4-FFF2-40B4-BE49-F238E27FC236}">
                <a16:creationId xmlns:a16="http://schemas.microsoft.com/office/drawing/2014/main" xmlns="" id="{3356C28A-74DE-4994-8DF8-7BF27E18AACF}"/>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xmlns="" id="{F25F87BE-663F-48C0-BE8A-EAA4B76862E8}"/>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xmlns="" val="4266628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E61CC49-6A6E-4458-B7D5-F57D53CAD6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AF71B4D-5EE4-4B37-8114-5D368C1604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70161EA-61A4-45FE-B63D-DC877E80F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274BC-1E24-44A8-9040-DB21F7AFD224}" type="datetime1">
              <a:rPr lang="en-IN" smtClean="0"/>
              <a:pPr/>
              <a:t>13-05-2021</a:t>
            </a:fld>
            <a:endParaRPr lang="en-IN"/>
          </a:p>
        </p:txBody>
      </p:sp>
      <p:sp>
        <p:nvSpPr>
          <p:cNvPr id="5" name="Footer Placeholder 4">
            <a:extLst>
              <a:ext uri="{FF2B5EF4-FFF2-40B4-BE49-F238E27FC236}">
                <a16:creationId xmlns:a16="http://schemas.microsoft.com/office/drawing/2014/main" xmlns="" id="{4AC497DB-E57A-4B4A-A292-2720D15BCA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www.kaushalya.tech</a:t>
            </a:r>
          </a:p>
        </p:txBody>
      </p:sp>
      <p:sp>
        <p:nvSpPr>
          <p:cNvPr id="6" name="Slide Number Placeholder 5">
            <a:extLst>
              <a:ext uri="{FF2B5EF4-FFF2-40B4-BE49-F238E27FC236}">
                <a16:creationId xmlns:a16="http://schemas.microsoft.com/office/drawing/2014/main" xmlns="" id="{03EC2572-16A3-43B1-A9DF-517466262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0B680-4920-456B-94E7-EB6DEF2EAF04}" type="slidenum">
              <a:rPr lang="en-IN" smtClean="0"/>
              <a:pPr/>
              <a:t>‹#›</a:t>
            </a:fld>
            <a:endParaRPr lang="en-IN"/>
          </a:p>
        </p:txBody>
      </p:sp>
    </p:spTree>
    <p:extLst>
      <p:ext uri="{BB962C8B-B14F-4D97-AF65-F5344CB8AC3E}">
        <p14:creationId xmlns:p14="http://schemas.microsoft.com/office/powerpoint/2010/main" xmlns="" val="3337745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w3schools.com/w3css/default.asp"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w3schools.com/w3css/default.asp"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2FA290-8B3A-4103-A00E-06244A24C22B}"/>
              </a:ext>
            </a:extLst>
          </p:cNvPr>
          <p:cNvSpPr>
            <a:spLocks noGrp="1"/>
          </p:cNvSpPr>
          <p:nvPr>
            <p:ph type="ctrTitle"/>
          </p:nvPr>
        </p:nvSpPr>
        <p:spPr>
          <a:xfrm>
            <a:off x="1524000" y="2152356"/>
            <a:ext cx="9144000" cy="935575"/>
          </a:xfrm>
        </p:spPr>
        <p:txBody>
          <a:bodyPr>
            <a:normAutofit/>
          </a:bodyPr>
          <a:lstStyle/>
          <a:p>
            <a:r>
              <a:rPr lang="en-IN" sz="4800" dirty="0" smtClean="0">
                <a:latin typeface="Arial" panose="020B0604020202020204" pitchFamily="34" charset="0"/>
                <a:cs typeface="Arial" panose="020B0604020202020204" pitchFamily="34" charset="0"/>
              </a:rPr>
              <a:t>CSS</a:t>
            </a:r>
            <a:endParaRPr lang="en-IN" sz="48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xmlns="" id="{DDB74BFB-7A18-4DF0-8E46-E05235A52D36}"/>
              </a:ext>
            </a:extLst>
          </p:cNvPr>
          <p:cNvSpPr>
            <a:spLocks noGrp="1"/>
          </p:cNvSpPr>
          <p:nvPr>
            <p:ph type="subTitle" idx="1"/>
          </p:nvPr>
        </p:nvSpPr>
        <p:spPr>
          <a:xfrm>
            <a:off x="1524000" y="3602037"/>
            <a:ext cx="9144000" cy="2754313"/>
          </a:xfrm>
        </p:spPr>
        <p:txBody>
          <a:bodyPr>
            <a:noAutofit/>
          </a:bodyPr>
          <a:lstStyle/>
          <a:p>
            <a:r>
              <a:rPr lang="en-IN" b="1" dirty="0">
                <a:latin typeface="Arial" panose="020B0604020202020204" pitchFamily="34" charset="0"/>
                <a:cs typeface="Arial" panose="020B0604020202020204" pitchFamily="34" charset="0"/>
              </a:rPr>
              <a:t>Raghu Prasad</a:t>
            </a:r>
          </a:p>
          <a:p>
            <a:r>
              <a:rPr lang="en-IN" b="1" dirty="0" smtClean="0">
                <a:latin typeface="Arial" panose="020B0604020202020204" pitchFamily="34" charset="0"/>
                <a:cs typeface="Arial" panose="020B0604020202020204" pitchFamily="34" charset="0"/>
              </a:rPr>
              <a:t>9845547471</a:t>
            </a:r>
            <a:endParaRPr lang="en-IN" b="1"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xmlns="" id="{5DC57037-1BA5-4CBD-8260-3759DECD79B3}"/>
              </a:ext>
            </a:extLst>
          </p:cNvPr>
          <p:cNvSpPr>
            <a:spLocks noGrp="1"/>
          </p:cNvSpPr>
          <p:nvPr>
            <p:ph type="ftr" sz="quarter" idx="11"/>
          </p:nvPr>
        </p:nvSpPr>
        <p:spPr/>
        <p:txBody>
          <a:bodyPr/>
          <a:lstStyle/>
          <a:p>
            <a:r>
              <a:rPr lang="en-IN" b="1" dirty="0">
                <a:latin typeface="Arial" panose="020B0604020202020204" pitchFamily="34" charset="0"/>
                <a:cs typeface="Arial" panose="020B0604020202020204" pitchFamily="34" charset="0"/>
              </a:rPr>
              <a:t>www.</a:t>
            </a:r>
            <a:r>
              <a:rPr lang="en-IN" sz="1400" b="1" dirty="0">
                <a:latin typeface="Arial" panose="020B0604020202020204" pitchFamily="34" charset="0"/>
                <a:cs typeface="Arial" panose="020B0604020202020204" pitchFamily="34" charset="0"/>
              </a:rPr>
              <a:t>kaushalya</a:t>
            </a:r>
            <a:r>
              <a:rPr lang="en-IN" b="1" dirty="0">
                <a:latin typeface="Arial" panose="020B0604020202020204" pitchFamily="34" charset="0"/>
                <a:cs typeface="Arial" panose="020B0604020202020204" pitchFamily="34" charset="0"/>
              </a:rPr>
              <a:t>.tech</a:t>
            </a:r>
          </a:p>
        </p:txBody>
      </p:sp>
      <p:sp>
        <p:nvSpPr>
          <p:cNvPr id="5" name="Slide Number Placeholder 4">
            <a:extLst>
              <a:ext uri="{FF2B5EF4-FFF2-40B4-BE49-F238E27FC236}">
                <a16:creationId xmlns:a16="http://schemas.microsoft.com/office/drawing/2014/main" xmlns=""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pPr/>
              <a:t>1</a:t>
            </a:fld>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576708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76393-01BB-428F-8642-D325E9ED1E5B}"/>
              </a:ext>
            </a:extLst>
          </p:cNvPr>
          <p:cNvSpPr>
            <a:spLocks noGrp="1"/>
          </p:cNvSpPr>
          <p:nvPr>
            <p:ph type="title"/>
          </p:nvPr>
        </p:nvSpPr>
        <p:spPr>
          <a:xfrm>
            <a:off x="838200" y="388275"/>
            <a:ext cx="10515600" cy="1325563"/>
          </a:xfrm>
        </p:spPr>
        <p:txBody>
          <a:bodyPr/>
          <a:lstStyle/>
          <a:p>
            <a:r>
              <a:rPr lang="en-IN" b="1" dirty="0" smtClean="0">
                <a:latin typeface="+mn-lt"/>
              </a:rPr>
              <a:t>CSS Backgrounds</a:t>
            </a:r>
            <a:endParaRPr lang="en-IN" b="1" dirty="0">
              <a:latin typeface="+mn-lt"/>
            </a:endParaRPr>
          </a:p>
        </p:txBody>
      </p:sp>
      <p:sp>
        <p:nvSpPr>
          <p:cNvPr id="3" name="Content Placeholder 2">
            <a:extLst>
              <a:ext uri="{FF2B5EF4-FFF2-40B4-BE49-F238E27FC236}">
                <a16:creationId xmlns:a16="http://schemas.microsoft.com/office/drawing/2014/main" xmlns="" id="{159CC895-1F18-40A1-A762-D33689BEF2FE}"/>
              </a:ext>
            </a:extLst>
          </p:cNvPr>
          <p:cNvSpPr>
            <a:spLocks noGrp="1"/>
          </p:cNvSpPr>
          <p:nvPr>
            <p:ph idx="1"/>
          </p:nvPr>
        </p:nvSpPr>
        <p:spPr/>
        <p:txBody>
          <a:bodyPr>
            <a:normAutofit/>
          </a:bodyPr>
          <a:lstStyle/>
          <a:p>
            <a:r>
              <a:rPr lang="en-IN" dirty="0" smtClean="0"/>
              <a:t>The CSS background properties are used to define the background effects for elements.</a:t>
            </a:r>
          </a:p>
          <a:p>
            <a:r>
              <a:rPr lang="en-IN" dirty="0" smtClean="0"/>
              <a:t>CSS background properties:</a:t>
            </a:r>
          </a:p>
          <a:p>
            <a:r>
              <a:rPr lang="en-IN" dirty="0" smtClean="0"/>
              <a:t>background-color</a:t>
            </a:r>
          </a:p>
          <a:p>
            <a:r>
              <a:rPr lang="en-IN" dirty="0" smtClean="0"/>
              <a:t>background-image</a:t>
            </a:r>
          </a:p>
          <a:p>
            <a:r>
              <a:rPr lang="en-IN" dirty="0" smtClean="0"/>
              <a:t>background-repeat</a:t>
            </a:r>
          </a:p>
          <a:p>
            <a:r>
              <a:rPr lang="en-IN" dirty="0" smtClean="0"/>
              <a:t>background-attachment</a:t>
            </a:r>
          </a:p>
          <a:p>
            <a:r>
              <a:rPr lang="en-IN" dirty="0" smtClean="0"/>
              <a:t>background-position</a:t>
            </a:r>
          </a:p>
          <a:p>
            <a:endParaRPr lang="en-IN" dirty="0" smtClean="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xmlns=""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xmlns="" id="{0DAEE1CA-D53F-4736-8F8C-F0F7031EFAA5}"/>
              </a:ext>
            </a:extLst>
          </p:cNvPr>
          <p:cNvSpPr>
            <a:spLocks noGrp="1"/>
          </p:cNvSpPr>
          <p:nvPr>
            <p:ph type="sldNum" sz="quarter" idx="12"/>
          </p:nvPr>
        </p:nvSpPr>
        <p:spPr/>
        <p:txBody>
          <a:bodyPr/>
          <a:lstStyle/>
          <a:p>
            <a:fld id="{D300B680-4920-456B-94E7-EB6DEF2EAF04}" type="slidenum">
              <a:rPr lang="en-IN" smtClean="0"/>
              <a:pPr/>
              <a:t>10</a:t>
            </a:fld>
            <a:endParaRPr lang="en-IN"/>
          </a:p>
        </p:txBody>
      </p:sp>
      <p:pic>
        <p:nvPicPr>
          <p:cNvPr id="7" name="Picture 6">
            <a:extLst>
              <a:ext uri="{FF2B5EF4-FFF2-40B4-BE49-F238E27FC236}">
                <a16:creationId xmlns:a16="http://schemas.microsoft.com/office/drawing/2014/main" xmlns="" id="{0C376FEC-7B49-40D0-9138-4319452F0A1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xmlns="" val="3900004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76393-01BB-428F-8642-D325E9ED1E5B}"/>
              </a:ext>
            </a:extLst>
          </p:cNvPr>
          <p:cNvSpPr>
            <a:spLocks noGrp="1"/>
          </p:cNvSpPr>
          <p:nvPr>
            <p:ph type="title"/>
          </p:nvPr>
        </p:nvSpPr>
        <p:spPr>
          <a:xfrm>
            <a:off x="838200" y="388275"/>
            <a:ext cx="10515600" cy="1325563"/>
          </a:xfrm>
        </p:spPr>
        <p:txBody>
          <a:bodyPr>
            <a:normAutofit/>
          </a:bodyPr>
          <a:lstStyle/>
          <a:p>
            <a:r>
              <a:rPr lang="en-IN" b="1" dirty="0" smtClean="0">
                <a:latin typeface="+mn-lt"/>
              </a:rPr>
              <a:t>CSS Backgrounds</a:t>
            </a:r>
            <a:endParaRPr lang="en-IN" b="1" dirty="0">
              <a:latin typeface="+mn-lt"/>
            </a:endParaRPr>
          </a:p>
        </p:txBody>
      </p:sp>
      <p:sp>
        <p:nvSpPr>
          <p:cNvPr id="3" name="Content Placeholder 2">
            <a:extLst>
              <a:ext uri="{FF2B5EF4-FFF2-40B4-BE49-F238E27FC236}">
                <a16:creationId xmlns:a16="http://schemas.microsoft.com/office/drawing/2014/main" xmlns="" id="{159CC895-1F18-40A1-A762-D33689BEF2FE}"/>
              </a:ext>
            </a:extLst>
          </p:cNvPr>
          <p:cNvSpPr>
            <a:spLocks noGrp="1"/>
          </p:cNvSpPr>
          <p:nvPr>
            <p:ph idx="1"/>
          </p:nvPr>
        </p:nvSpPr>
        <p:spPr/>
        <p:txBody>
          <a:bodyPr>
            <a:normAutofit/>
          </a:bodyPr>
          <a:lstStyle/>
          <a:p>
            <a:r>
              <a:rPr lang="en-IN" dirty="0" smtClean="0"/>
              <a:t>   Background-color property specifies the background color of an element.</a:t>
            </a:r>
          </a:p>
          <a:p>
            <a:pPr>
              <a:buNone/>
            </a:pPr>
            <a:r>
              <a:rPr lang="en-IN" dirty="0" smtClean="0"/>
              <a:t>		</a:t>
            </a:r>
            <a:r>
              <a:rPr lang="en-IN" dirty="0" smtClean="0">
                <a:solidFill>
                  <a:srgbClr val="C00000"/>
                </a:solidFill>
              </a:rPr>
              <a:t>body { background-color: </a:t>
            </a:r>
            <a:r>
              <a:rPr lang="en-IN" dirty="0" err="1" smtClean="0">
                <a:solidFill>
                  <a:srgbClr val="C00000"/>
                </a:solidFill>
              </a:rPr>
              <a:t>lightblue</a:t>
            </a:r>
            <a:r>
              <a:rPr lang="en-IN" dirty="0" smtClean="0">
                <a:solidFill>
                  <a:srgbClr val="C00000"/>
                </a:solidFill>
              </a:rPr>
              <a:t>; }</a:t>
            </a:r>
          </a:p>
          <a:p>
            <a:pPr>
              <a:buNone/>
            </a:pPr>
            <a:endParaRPr lang="en-IN" dirty="0" smtClean="0">
              <a:solidFill>
                <a:srgbClr val="C00000"/>
              </a:solidFill>
            </a:endParaRPr>
          </a:p>
          <a:p>
            <a:r>
              <a:rPr lang="en-IN" dirty="0" smtClean="0"/>
              <a:t>Background Image property specifies an image to use as the background of an element.</a:t>
            </a:r>
          </a:p>
          <a:p>
            <a:pPr>
              <a:buNone/>
            </a:pPr>
            <a:r>
              <a:rPr lang="en-US" dirty="0" smtClean="0"/>
              <a:t>		</a:t>
            </a:r>
            <a:r>
              <a:rPr lang="en-IN" dirty="0" smtClean="0">
                <a:solidFill>
                  <a:srgbClr val="C00000"/>
                </a:solidFill>
              </a:rPr>
              <a:t>body { background-image: </a:t>
            </a:r>
            <a:r>
              <a:rPr lang="en-IN" dirty="0" err="1" smtClean="0">
                <a:solidFill>
                  <a:srgbClr val="C00000"/>
                </a:solidFill>
              </a:rPr>
              <a:t>url</a:t>
            </a:r>
            <a:r>
              <a:rPr lang="en-IN" dirty="0" smtClean="0">
                <a:solidFill>
                  <a:srgbClr val="C00000"/>
                </a:solidFill>
              </a:rPr>
              <a:t>("paper.gif");}</a:t>
            </a:r>
          </a:p>
          <a:p>
            <a:pPr>
              <a:buNone/>
            </a:pPr>
            <a:endParaRPr lang="en-US" dirty="0" smtClean="0">
              <a:solidFill>
                <a:srgbClr val="C00000"/>
              </a:solidFill>
            </a:endParaRPr>
          </a:p>
          <a:p>
            <a:pPr>
              <a:buNone/>
            </a:pPr>
            <a:endParaRPr lang="en-IN" dirty="0" smtClean="0">
              <a:solidFill>
                <a:srgbClr val="C00000"/>
              </a:solidFill>
            </a:endParaRPr>
          </a:p>
          <a:p>
            <a:pPr>
              <a:buNone/>
            </a:pPr>
            <a:endParaRPr lang="en-IN" dirty="0" smtClean="0">
              <a:solidFill>
                <a:srgbClr val="C00000"/>
              </a:solidFill>
            </a:endParaRPr>
          </a:p>
          <a:p>
            <a:pPr>
              <a:buNone/>
            </a:pPr>
            <a:endParaRPr lang="en-US" dirty="0" smtClean="0">
              <a:solidFill>
                <a:srgbClr val="C00000"/>
              </a:solidFill>
            </a:endParaRPr>
          </a:p>
          <a:p>
            <a:pPr>
              <a:buNone/>
            </a:pPr>
            <a:endParaRPr lang="en-IN" dirty="0" smtClean="0"/>
          </a:p>
          <a:p>
            <a:endParaRPr lang="en-US" dirty="0" smtClean="0"/>
          </a:p>
          <a:p>
            <a:pPr>
              <a:buNone/>
            </a:pPr>
            <a:endParaRPr lang="en-IN" dirty="0" smtClean="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xmlns=""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xmlns="" id="{0DAEE1CA-D53F-4736-8F8C-F0F7031EFAA5}"/>
              </a:ext>
            </a:extLst>
          </p:cNvPr>
          <p:cNvSpPr>
            <a:spLocks noGrp="1"/>
          </p:cNvSpPr>
          <p:nvPr>
            <p:ph type="sldNum" sz="quarter" idx="12"/>
          </p:nvPr>
        </p:nvSpPr>
        <p:spPr/>
        <p:txBody>
          <a:bodyPr/>
          <a:lstStyle/>
          <a:p>
            <a:fld id="{D300B680-4920-456B-94E7-EB6DEF2EAF04}" type="slidenum">
              <a:rPr lang="en-IN" smtClean="0"/>
              <a:pPr/>
              <a:t>11</a:t>
            </a:fld>
            <a:endParaRPr lang="en-IN" dirty="0"/>
          </a:p>
        </p:txBody>
      </p:sp>
      <p:pic>
        <p:nvPicPr>
          <p:cNvPr id="7" name="Picture 6">
            <a:extLst>
              <a:ext uri="{FF2B5EF4-FFF2-40B4-BE49-F238E27FC236}">
                <a16:creationId xmlns:a16="http://schemas.microsoft.com/office/drawing/2014/main" xmlns="" id="{0C376FEC-7B49-40D0-9138-4319452F0A1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xmlns="" val="3900004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76393-01BB-428F-8642-D325E9ED1E5B}"/>
              </a:ext>
            </a:extLst>
          </p:cNvPr>
          <p:cNvSpPr>
            <a:spLocks noGrp="1"/>
          </p:cNvSpPr>
          <p:nvPr>
            <p:ph type="title"/>
          </p:nvPr>
        </p:nvSpPr>
        <p:spPr>
          <a:xfrm>
            <a:off x="838200" y="388275"/>
            <a:ext cx="10515600" cy="1325563"/>
          </a:xfrm>
        </p:spPr>
        <p:txBody>
          <a:bodyPr/>
          <a:lstStyle/>
          <a:p>
            <a:r>
              <a:rPr lang="en-IN" b="1" dirty="0" smtClean="0">
                <a:latin typeface="+mn-lt"/>
              </a:rPr>
              <a:t>CSS Borders</a:t>
            </a:r>
            <a:endParaRPr lang="en-IN" b="1" dirty="0">
              <a:latin typeface="+mn-lt"/>
              <a:cs typeface="Arial" panose="020B0604020202020204" pitchFamily="34" charset="0"/>
            </a:endParaRPr>
          </a:p>
        </p:txBody>
      </p:sp>
      <p:sp>
        <p:nvSpPr>
          <p:cNvPr id="3" name="Content Placeholder 2">
            <a:extLst>
              <a:ext uri="{FF2B5EF4-FFF2-40B4-BE49-F238E27FC236}">
                <a16:creationId xmlns:a16="http://schemas.microsoft.com/office/drawing/2014/main" xmlns="" id="{159CC895-1F18-40A1-A762-D33689BEF2FE}"/>
              </a:ext>
            </a:extLst>
          </p:cNvPr>
          <p:cNvSpPr>
            <a:spLocks noGrp="1"/>
          </p:cNvSpPr>
          <p:nvPr>
            <p:ph idx="1"/>
          </p:nvPr>
        </p:nvSpPr>
        <p:spPr/>
        <p:txBody>
          <a:bodyPr>
            <a:normAutofit/>
          </a:bodyPr>
          <a:lstStyle/>
          <a:p>
            <a:r>
              <a:rPr lang="en-IN" sz="2400" dirty="0" smtClean="0"/>
              <a:t>The border-color property is used to set the color of the four borders. </a:t>
            </a:r>
          </a:p>
          <a:p>
            <a:r>
              <a:rPr lang="en-IN" sz="2400" dirty="0" smtClean="0"/>
              <a:t>The border-color property can have from one to four values (for the top border, right border, bottom border, and the left border). </a:t>
            </a:r>
          </a:p>
          <a:p>
            <a:pPr>
              <a:buNone/>
            </a:pPr>
            <a:r>
              <a:rPr lang="en-IN" sz="2400" dirty="0" smtClean="0">
                <a:solidFill>
                  <a:srgbClr val="C00000"/>
                </a:solidFill>
              </a:rPr>
              <a:t>  </a:t>
            </a:r>
            <a:r>
              <a:rPr lang="en-IN" sz="2400" dirty="0" err="1" smtClean="0">
                <a:solidFill>
                  <a:srgbClr val="C00000"/>
                </a:solidFill>
              </a:rPr>
              <a:t>p.one</a:t>
            </a:r>
            <a:r>
              <a:rPr lang="en-IN" sz="2400" dirty="0" smtClean="0">
                <a:solidFill>
                  <a:srgbClr val="C00000"/>
                </a:solidFill>
              </a:rPr>
              <a:t> {</a:t>
            </a:r>
            <a:br>
              <a:rPr lang="en-IN" sz="2400" dirty="0" smtClean="0">
                <a:solidFill>
                  <a:srgbClr val="C00000"/>
                </a:solidFill>
              </a:rPr>
            </a:br>
            <a:r>
              <a:rPr lang="en-IN" sz="2400" dirty="0" smtClean="0">
                <a:solidFill>
                  <a:srgbClr val="C00000"/>
                </a:solidFill>
              </a:rPr>
              <a:t>    border-style: solid;</a:t>
            </a:r>
            <a:br>
              <a:rPr lang="en-IN" sz="2400" dirty="0" smtClean="0">
                <a:solidFill>
                  <a:srgbClr val="C00000"/>
                </a:solidFill>
              </a:rPr>
            </a:br>
            <a:r>
              <a:rPr lang="en-IN" sz="2400" dirty="0" smtClean="0">
                <a:solidFill>
                  <a:srgbClr val="C00000"/>
                </a:solidFill>
              </a:rPr>
              <a:t>    border-color: red;</a:t>
            </a:r>
            <a:br>
              <a:rPr lang="en-IN" sz="2400" dirty="0" smtClean="0">
                <a:solidFill>
                  <a:srgbClr val="C00000"/>
                </a:solidFill>
              </a:rPr>
            </a:br>
            <a:r>
              <a:rPr lang="en-IN" sz="2400" dirty="0" smtClean="0">
                <a:solidFill>
                  <a:srgbClr val="C00000"/>
                </a:solidFill>
              </a:rPr>
              <a:t>}</a:t>
            </a:r>
            <a:br>
              <a:rPr lang="en-IN" sz="2400" dirty="0" smtClean="0">
                <a:solidFill>
                  <a:srgbClr val="C00000"/>
                </a:solidFill>
              </a:rPr>
            </a:br>
            <a:r>
              <a:rPr lang="en-IN" sz="2400" dirty="0" smtClean="0">
                <a:solidFill>
                  <a:srgbClr val="C00000"/>
                </a:solidFill>
              </a:rPr>
              <a:t/>
            </a:r>
            <a:br>
              <a:rPr lang="en-IN" sz="2400" dirty="0" smtClean="0">
                <a:solidFill>
                  <a:srgbClr val="C00000"/>
                </a:solidFill>
              </a:rPr>
            </a:br>
            <a:r>
              <a:rPr lang="en-IN" sz="2400" dirty="0" err="1" smtClean="0">
                <a:solidFill>
                  <a:srgbClr val="C00000"/>
                </a:solidFill>
              </a:rPr>
              <a:t>p.two</a:t>
            </a:r>
            <a:r>
              <a:rPr lang="en-IN" sz="2400" dirty="0" smtClean="0">
                <a:solidFill>
                  <a:srgbClr val="C00000"/>
                </a:solidFill>
              </a:rPr>
              <a:t> {</a:t>
            </a:r>
            <a:br>
              <a:rPr lang="en-IN" sz="2400" dirty="0" smtClean="0">
                <a:solidFill>
                  <a:srgbClr val="C00000"/>
                </a:solidFill>
              </a:rPr>
            </a:br>
            <a:r>
              <a:rPr lang="en-IN" sz="2400" dirty="0" smtClean="0">
                <a:solidFill>
                  <a:srgbClr val="C00000"/>
                </a:solidFill>
              </a:rPr>
              <a:t>    border-style: solid;</a:t>
            </a:r>
            <a:br>
              <a:rPr lang="en-IN" sz="2400" dirty="0" smtClean="0">
                <a:solidFill>
                  <a:srgbClr val="C00000"/>
                </a:solidFill>
              </a:rPr>
            </a:br>
            <a:r>
              <a:rPr lang="en-IN" sz="2400" dirty="0" smtClean="0">
                <a:solidFill>
                  <a:srgbClr val="C00000"/>
                </a:solidFill>
              </a:rPr>
              <a:t>    border-color: green;</a:t>
            </a:r>
            <a:br>
              <a:rPr lang="en-IN" sz="2400" dirty="0" smtClean="0">
                <a:solidFill>
                  <a:srgbClr val="C00000"/>
                </a:solidFill>
              </a:rPr>
            </a:br>
            <a:r>
              <a:rPr lang="en-IN" sz="2400" dirty="0" smtClean="0">
                <a:solidFill>
                  <a:srgbClr val="C00000"/>
                </a:solidFill>
              </a:rPr>
              <a:t>}</a:t>
            </a:r>
          </a:p>
          <a:p>
            <a:pPr>
              <a:buNone/>
            </a:pPr>
            <a:endParaRPr lang="en-IN" sz="2400" dirty="0" smtClean="0"/>
          </a:p>
          <a:p>
            <a:pPr>
              <a:buNone/>
            </a:pPr>
            <a:endParaRPr lang="en-IN" sz="2400" dirty="0" smtClean="0"/>
          </a:p>
          <a:p>
            <a:endParaRPr lang="en-IN" sz="2600" dirty="0" smtClean="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pPr>
              <a:buNone/>
            </a:pPr>
            <a:endParaRPr lang="en-US" dirty="0" smtClean="0">
              <a:latin typeface="Arial" panose="020B0604020202020204" pitchFamily="34" charset="0"/>
              <a:cs typeface="Arial" panose="020B0604020202020204" pitchFamily="34" charset="0"/>
            </a:endParaRPr>
          </a:p>
          <a:p>
            <a:pPr>
              <a:buNone/>
            </a:pPr>
            <a:endParaRPr lang="en-US" dirty="0" smtClean="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xmlns=""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xmlns="" id="{0DAEE1CA-D53F-4736-8F8C-F0F7031EFAA5}"/>
              </a:ext>
            </a:extLst>
          </p:cNvPr>
          <p:cNvSpPr>
            <a:spLocks noGrp="1"/>
          </p:cNvSpPr>
          <p:nvPr>
            <p:ph type="sldNum" sz="quarter" idx="12"/>
          </p:nvPr>
        </p:nvSpPr>
        <p:spPr/>
        <p:txBody>
          <a:bodyPr/>
          <a:lstStyle/>
          <a:p>
            <a:fld id="{D300B680-4920-456B-94E7-EB6DEF2EAF04}" type="slidenum">
              <a:rPr lang="en-IN" smtClean="0"/>
              <a:pPr/>
              <a:t>12</a:t>
            </a:fld>
            <a:endParaRPr lang="en-IN"/>
          </a:p>
        </p:txBody>
      </p:sp>
      <p:pic>
        <p:nvPicPr>
          <p:cNvPr id="7" name="Picture 6">
            <a:extLst>
              <a:ext uri="{FF2B5EF4-FFF2-40B4-BE49-F238E27FC236}">
                <a16:creationId xmlns:a16="http://schemas.microsoft.com/office/drawing/2014/main" xmlns="" id="{0C376FEC-7B49-40D0-9138-4319452F0A1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xmlns="" val="3900004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ADCEDA-B32B-4DC6-99CE-AB6525DACF2C}"/>
              </a:ext>
            </a:extLst>
          </p:cNvPr>
          <p:cNvSpPr>
            <a:spLocks noGrp="1"/>
          </p:cNvSpPr>
          <p:nvPr>
            <p:ph type="title"/>
          </p:nvPr>
        </p:nvSpPr>
        <p:spPr/>
        <p:txBody>
          <a:bodyPr/>
          <a:lstStyle/>
          <a:p>
            <a:r>
              <a:rPr lang="en-US" b="1" dirty="0" smtClean="0">
                <a:latin typeface="+mn-lt"/>
              </a:rPr>
              <a:t>CSS Margins</a:t>
            </a:r>
            <a:endParaRPr lang="en-IN" b="1" dirty="0">
              <a:latin typeface="+mn-lt"/>
            </a:endParaRPr>
          </a:p>
        </p:txBody>
      </p:sp>
      <p:sp>
        <p:nvSpPr>
          <p:cNvPr id="4" name="Footer Placeholder 3">
            <a:extLst>
              <a:ext uri="{FF2B5EF4-FFF2-40B4-BE49-F238E27FC236}">
                <a16:creationId xmlns:a16="http://schemas.microsoft.com/office/drawing/2014/main" xmlns="" id="{FFA741A6-5C35-48D8-874C-BD3EC9D6CDC3}"/>
              </a:ext>
            </a:extLst>
          </p:cNvPr>
          <p:cNvSpPr>
            <a:spLocks noGrp="1"/>
          </p:cNvSpPr>
          <p:nvPr>
            <p:ph type="ftr" sz="quarter" idx="11"/>
          </p:nvPr>
        </p:nvSpPr>
        <p:spPr/>
        <p:txBody>
          <a:bodyPr/>
          <a:lstStyle/>
          <a:p>
            <a:r>
              <a:rPr lang="en-IN" dirty="0"/>
              <a:t>www.kaushalya.tech</a:t>
            </a:r>
          </a:p>
        </p:txBody>
      </p:sp>
      <p:sp>
        <p:nvSpPr>
          <p:cNvPr id="5" name="Slide Number Placeholder 4">
            <a:extLst>
              <a:ext uri="{FF2B5EF4-FFF2-40B4-BE49-F238E27FC236}">
                <a16:creationId xmlns:a16="http://schemas.microsoft.com/office/drawing/2014/main" xmlns="" id="{6806D058-7615-4354-B474-04404525D0D2}"/>
              </a:ext>
            </a:extLst>
          </p:cNvPr>
          <p:cNvSpPr>
            <a:spLocks noGrp="1"/>
          </p:cNvSpPr>
          <p:nvPr>
            <p:ph type="sldNum" sz="quarter" idx="12"/>
          </p:nvPr>
        </p:nvSpPr>
        <p:spPr/>
        <p:txBody>
          <a:bodyPr/>
          <a:lstStyle/>
          <a:p>
            <a:fld id="{D300B680-4920-456B-94E7-EB6DEF2EAF04}" type="slidenum">
              <a:rPr lang="en-IN" smtClean="0"/>
              <a:pPr/>
              <a:t>13</a:t>
            </a:fld>
            <a:endParaRPr lang="en-IN" dirty="0"/>
          </a:p>
        </p:txBody>
      </p:sp>
      <p:sp>
        <p:nvSpPr>
          <p:cNvPr id="6" name="Content Placeholder 5"/>
          <p:cNvSpPr>
            <a:spLocks noGrp="1"/>
          </p:cNvSpPr>
          <p:nvPr>
            <p:ph idx="1"/>
          </p:nvPr>
        </p:nvSpPr>
        <p:spPr/>
        <p:txBody>
          <a:bodyPr>
            <a:normAutofit lnSpcReduction="10000"/>
          </a:bodyPr>
          <a:lstStyle/>
          <a:p>
            <a:r>
              <a:rPr lang="en-IN" dirty="0" smtClean="0"/>
              <a:t>The CSS margin properties are used to create space around elements, outside of any defined borders.</a:t>
            </a:r>
          </a:p>
          <a:p>
            <a:r>
              <a:rPr lang="en-IN" dirty="0" smtClean="0"/>
              <a:t>With CSS, you have full control over the margins. There are properties for setting the margin for each side of an element (top, right, bottom, and left).</a:t>
            </a:r>
          </a:p>
          <a:p>
            <a:pPr>
              <a:buNone/>
            </a:pPr>
            <a:r>
              <a:rPr lang="en-IN" dirty="0" smtClean="0"/>
              <a:t>	</a:t>
            </a:r>
            <a:r>
              <a:rPr lang="en-IN" dirty="0" smtClean="0">
                <a:solidFill>
                  <a:srgbClr val="C00000"/>
                </a:solidFill>
              </a:rPr>
              <a:t>p {</a:t>
            </a:r>
            <a:br>
              <a:rPr lang="en-IN" dirty="0" smtClean="0">
                <a:solidFill>
                  <a:srgbClr val="C00000"/>
                </a:solidFill>
              </a:rPr>
            </a:br>
            <a:r>
              <a:rPr lang="en-IN" dirty="0" smtClean="0">
                <a:solidFill>
                  <a:srgbClr val="C00000"/>
                </a:solidFill>
              </a:rPr>
              <a:t>    margin-top: 100px;</a:t>
            </a:r>
            <a:br>
              <a:rPr lang="en-IN" dirty="0" smtClean="0">
                <a:solidFill>
                  <a:srgbClr val="C00000"/>
                </a:solidFill>
              </a:rPr>
            </a:br>
            <a:r>
              <a:rPr lang="en-IN" dirty="0" smtClean="0">
                <a:solidFill>
                  <a:srgbClr val="C00000"/>
                </a:solidFill>
              </a:rPr>
              <a:t>    margin-bottom: 100px;</a:t>
            </a:r>
            <a:br>
              <a:rPr lang="en-IN" dirty="0" smtClean="0">
                <a:solidFill>
                  <a:srgbClr val="C00000"/>
                </a:solidFill>
              </a:rPr>
            </a:br>
            <a:r>
              <a:rPr lang="en-IN" dirty="0" smtClean="0">
                <a:solidFill>
                  <a:srgbClr val="C00000"/>
                </a:solidFill>
              </a:rPr>
              <a:t>    margin-right: 150px;</a:t>
            </a:r>
            <a:br>
              <a:rPr lang="en-IN" dirty="0" smtClean="0">
                <a:solidFill>
                  <a:srgbClr val="C00000"/>
                </a:solidFill>
              </a:rPr>
            </a:br>
            <a:r>
              <a:rPr lang="en-IN" dirty="0" smtClean="0">
                <a:solidFill>
                  <a:srgbClr val="C00000"/>
                </a:solidFill>
              </a:rPr>
              <a:t>    margin-left: 80px;</a:t>
            </a:r>
            <a:br>
              <a:rPr lang="en-IN" dirty="0" smtClean="0">
                <a:solidFill>
                  <a:srgbClr val="C00000"/>
                </a:solidFill>
              </a:rPr>
            </a:br>
            <a:r>
              <a:rPr lang="en-IN" dirty="0" smtClean="0">
                <a:solidFill>
                  <a:srgbClr val="C00000"/>
                </a:solidFill>
              </a:rPr>
              <a:t>  }</a:t>
            </a:r>
          </a:p>
          <a:p>
            <a:pPr>
              <a:buNone/>
            </a:pPr>
            <a:endParaRPr lang="en-IN" dirty="0" smtClean="0"/>
          </a:p>
        </p:txBody>
      </p:sp>
    </p:spTree>
    <p:extLst>
      <p:ext uri="{BB962C8B-B14F-4D97-AF65-F5344CB8AC3E}">
        <p14:creationId xmlns:p14="http://schemas.microsoft.com/office/powerpoint/2010/main" xmlns="" val="831402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ADCEDA-B32B-4DC6-99CE-AB6525DACF2C}"/>
              </a:ext>
            </a:extLst>
          </p:cNvPr>
          <p:cNvSpPr>
            <a:spLocks noGrp="1"/>
          </p:cNvSpPr>
          <p:nvPr>
            <p:ph type="title"/>
          </p:nvPr>
        </p:nvSpPr>
        <p:spPr/>
        <p:txBody>
          <a:bodyPr/>
          <a:lstStyle/>
          <a:p>
            <a:r>
              <a:rPr lang="en-US" b="1" dirty="0" smtClean="0">
                <a:latin typeface="+mn-lt"/>
              </a:rPr>
              <a:t>CSS Padding</a:t>
            </a:r>
            <a:endParaRPr lang="en-IN" b="1" dirty="0">
              <a:latin typeface="+mn-lt"/>
            </a:endParaRPr>
          </a:p>
        </p:txBody>
      </p:sp>
      <p:sp>
        <p:nvSpPr>
          <p:cNvPr id="4" name="Footer Placeholder 3">
            <a:extLst>
              <a:ext uri="{FF2B5EF4-FFF2-40B4-BE49-F238E27FC236}">
                <a16:creationId xmlns:a16="http://schemas.microsoft.com/office/drawing/2014/main" xmlns="" id="{FFA741A6-5C35-48D8-874C-BD3EC9D6CDC3}"/>
              </a:ext>
            </a:extLst>
          </p:cNvPr>
          <p:cNvSpPr>
            <a:spLocks noGrp="1"/>
          </p:cNvSpPr>
          <p:nvPr>
            <p:ph type="ftr" sz="quarter" idx="11"/>
          </p:nvPr>
        </p:nvSpPr>
        <p:spPr/>
        <p:txBody>
          <a:bodyPr/>
          <a:lstStyle/>
          <a:p>
            <a:r>
              <a:rPr lang="en-IN" dirty="0"/>
              <a:t>www.kaushalya.tech</a:t>
            </a:r>
          </a:p>
        </p:txBody>
      </p:sp>
      <p:sp>
        <p:nvSpPr>
          <p:cNvPr id="5" name="Slide Number Placeholder 4">
            <a:extLst>
              <a:ext uri="{FF2B5EF4-FFF2-40B4-BE49-F238E27FC236}">
                <a16:creationId xmlns:a16="http://schemas.microsoft.com/office/drawing/2014/main" xmlns="" id="{6806D058-7615-4354-B474-04404525D0D2}"/>
              </a:ext>
            </a:extLst>
          </p:cNvPr>
          <p:cNvSpPr>
            <a:spLocks noGrp="1"/>
          </p:cNvSpPr>
          <p:nvPr>
            <p:ph type="sldNum" sz="quarter" idx="12"/>
          </p:nvPr>
        </p:nvSpPr>
        <p:spPr/>
        <p:txBody>
          <a:bodyPr/>
          <a:lstStyle/>
          <a:p>
            <a:fld id="{D300B680-4920-456B-94E7-EB6DEF2EAF04}" type="slidenum">
              <a:rPr lang="en-IN" smtClean="0"/>
              <a:pPr/>
              <a:t>14</a:t>
            </a:fld>
            <a:endParaRPr lang="en-IN" dirty="0"/>
          </a:p>
        </p:txBody>
      </p:sp>
      <p:sp>
        <p:nvSpPr>
          <p:cNvPr id="6" name="Content Placeholder 5"/>
          <p:cNvSpPr>
            <a:spLocks noGrp="1"/>
          </p:cNvSpPr>
          <p:nvPr>
            <p:ph idx="1"/>
          </p:nvPr>
        </p:nvSpPr>
        <p:spPr/>
        <p:txBody>
          <a:bodyPr>
            <a:normAutofit lnSpcReduction="10000"/>
          </a:bodyPr>
          <a:lstStyle/>
          <a:p>
            <a:r>
              <a:rPr lang="en-IN" dirty="0" smtClean="0"/>
              <a:t>The CSS padding properties are used to generate space around an element's content, inside of any defined borders.</a:t>
            </a:r>
          </a:p>
          <a:p>
            <a:r>
              <a:rPr lang="en-IN" dirty="0" smtClean="0"/>
              <a:t>With CSS, you have full control over the padding. There are properties for setting the padding for each side of an element (top, right, bottom, and left).</a:t>
            </a:r>
          </a:p>
          <a:p>
            <a:pPr>
              <a:buNone/>
            </a:pPr>
            <a:r>
              <a:rPr lang="en-IN" dirty="0" smtClean="0">
                <a:solidFill>
                  <a:srgbClr val="C00000"/>
                </a:solidFill>
              </a:rPr>
              <a:t>div {</a:t>
            </a:r>
            <a:br>
              <a:rPr lang="en-IN" dirty="0" smtClean="0">
                <a:solidFill>
                  <a:srgbClr val="C00000"/>
                </a:solidFill>
              </a:rPr>
            </a:br>
            <a:r>
              <a:rPr lang="en-IN" dirty="0" smtClean="0">
                <a:solidFill>
                  <a:srgbClr val="C00000"/>
                </a:solidFill>
              </a:rPr>
              <a:t>    padding-top: 50px;</a:t>
            </a:r>
            <a:br>
              <a:rPr lang="en-IN" dirty="0" smtClean="0">
                <a:solidFill>
                  <a:srgbClr val="C00000"/>
                </a:solidFill>
              </a:rPr>
            </a:br>
            <a:r>
              <a:rPr lang="en-IN" dirty="0" smtClean="0">
                <a:solidFill>
                  <a:srgbClr val="C00000"/>
                </a:solidFill>
              </a:rPr>
              <a:t>    padding-right: 30px;</a:t>
            </a:r>
            <a:br>
              <a:rPr lang="en-IN" dirty="0" smtClean="0">
                <a:solidFill>
                  <a:srgbClr val="C00000"/>
                </a:solidFill>
              </a:rPr>
            </a:br>
            <a:r>
              <a:rPr lang="en-IN" dirty="0" smtClean="0">
                <a:solidFill>
                  <a:srgbClr val="C00000"/>
                </a:solidFill>
              </a:rPr>
              <a:t>    padding-bottom: 50px;</a:t>
            </a:r>
            <a:br>
              <a:rPr lang="en-IN" dirty="0" smtClean="0">
                <a:solidFill>
                  <a:srgbClr val="C00000"/>
                </a:solidFill>
              </a:rPr>
            </a:br>
            <a:r>
              <a:rPr lang="en-IN" dirty="0" smtClean="0">
                <a:solidFill>
                  <a:srgbClr val="C00000"/>
                </a:solidFill>
              </a:rPr>
              <a:t>    padding-left: 80px;</a:t>
            </a:r>
            <a:br>
              <a:rPr lang="en-IN" dirty="0" smtClean="0">
                <a:solidFill>
                  <a:srgbClr val="C00000"/>
                </a:solidFill>
              </a:rPr>
            </a:br>
            <a:r>
              <a:rPr lang="en-IN" dirty="0" smtClean="0">
                <a:solidFill>
                  <a:srgbClr val="C00000"/>
                </a:solidFill>
              </a:rPr>
              <a:t>}</a:t>
            </a:r>
          </a:p>
          <a:p>
            <a:pPr>
              <a:buNone/>
            </a:pPr>
            <a:endParaRPr lang="en-IN" dirty="0" smtClean="0"/>
          </a:p>
        </p:txBody>
      </p:sp>
    </p:spTree>
    <p:extLst>
      <p:ext uri="{BB962C8B-B14F-4D97-AF65-F5344CB8AC3E}">
        <p14:creationId xmlns:p14="http://schemas.microsoft.com/office/powerpoint/2010/main" xmlns="" val="831402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ADCEDA-B32B-4DC6-99CE-AB6525DACF2C}"/>
              </a:ext>
            </a:extLst>
          </p:cNvPr>
          <p:cNvSpPr>
            <a:spLocks noGrp="1"/>
          </p:cNvSpPr>
          <p:nvPr>
            <p:ph type="title"/>
          </p:nvPr>
        </p:nvSpPr>
        <p:spPr/>
        <p:txBody>
          <a:bodyPr/>
          <a:lstStyle/>
          <a:p>
            <a:r>
              <a:rPr lang="en-IN" b="1" dirty="0" smtClean="0">
                <a:latin typeface="+mn-lt"/>
              </a:rPr>
              <a:t>CSS Height and Width</a:t>
            </a:r>
            <a:endParaRPr lang="en-IN" b="1" dirty="0">
              <a:latin typeface="+mn-lt"/>
            </a:endParaRPr>
          </a:p>
        </p:txBody>
      </p:sp>
      <p:sp>
        <p:nvSpPr>
          <p:cNvPr id="4" name="Footer Placeholder 3">
            <a:extLst>
              <a:ext uri="{FF2B5EF4-FFF2-40B4-BE49-F238E27FC236}">
                <a16:creationId xmlns:a16="http://schemas.microsoft.com/office/drawing/2014/main" xmlns="" id="{FFA741A6-5C35-48D8-874C-BD3EC9D6CDC3}"/>
              </a:ext>
            </a:extLst>
          </p:cNvPr>
          <p:cNvSpPr>
            <a:spLocks noGrp="1"/>
          </p:cNvSpPr>
          <p:nvPr>
            <p:ph type="ftr" sz="quarter" idx="11"/>
          </p:nvPr>
        </p:nvSpPr>
        <p:spPr/>
        <p:txBody>
          <a:bodyPr/>
          <a:lstStyle/>
          <a:p>
            <a:r>
              <a:rPr lang="en-IN" dirty="0"/>
              <a:t>www.kaushalya.tech</a:t>
            </a:r>
          </a:p>
        </p:txBody>
      </p:sp>
      <p:sp>
        <p:nvSpPr>
          <p:cNvPr id="5" name="Slide Number Placeholder 4">
            <a:extLst>
              <a:ext uri="{FF2B5EF4-FFF2-40B4-BE49-F238E27FC236}">
                <a16:creationId xmlns:a16="http://schemas.microsoft.com/office/drawing/2014/main" xmlns="" id="{6806D058-7615-4354-B474-04404525D0D2}"/>
              </a:ext>
            </a:extLst>
          </p:cNvPr>
          <p:cNvSpPr>
            <a:spLocks noGrp="1"/>
          </p:cNvSpPr>
          <p:nvPr>
            <p:ph type="sldNum" sz="quarter" idx="12"/>
          </p:nvPr>
        </p:nvSpPr>
        <p:spPr/>
        <p:txBody>
          <a:bodyPr/>
          <a:lstStyle/>
          <a:p>
            <a:fld id="{D300B680-4920-456B-94E7-EB6DEF2EAF04}" type="slidenum">
              <a:rPr lang="en-IN" smtClean="0"/>
              <a:pPr/>
              <a:t>15</a:t>
            </a:fld>
            <a:endParaRPr lang="en-IN" dirty="0"/>
          </a:p>
        </p:txBody>
      </p:sp>
      <p:sp>
        <p:nvSpPr>
          <p:cNvPr id="6" name="Content Placeholder 5"/>
          <p:cNvSpPr>
            <a:spLocks noGrp="1"/>
          </p:cNvSpPr>
          <p:nvPr>
            <p:ph idx="1"/>
          </p:nvPr>
        </p:nvSpPr>
        <p:spPr/>
        <p:txBody>
          <a:bodyPr>
            <a:normAutofit/>
          </a:bodyPr>
          <a:lstStyle/>
          <a:p>
            <a:r>
              <a:rPr lang="en-IN" dirty="0" smtClean="0"/>
              <a:t>The height and width properties are used to set the height and width of an element.</a:t>
            </a:r>
          </a:p>
          <a:p>
            <a:pPr>
              <a:buNone/>
            </a:pPr>
            <a:endParaRPr lang="en-IN" dirty="0" smtClean="0"/>
          </a:p>
          <a:p>
            <a:pPr>
              <a:buNone/>
            </a:pPr>
            <a:r>
              <a:rPr lang="en-IN" dirty="0" smtClean="0">
                <a:solidFill>
                  <a:srgbClr val="C00000"/>
                </a:solidFill>
              </a:rPr>
              <a:t>div {</a:t>
            </a:r>
            <a:br>
              <a:rPr lang="en-IN" dirty="0" smtClean="0">
                <a:solidFill>
                  <a:srgbClr val="C00000"/>
                </a:solidFill>
              </a:rPr>
            </a:br>
            <a:r>
              <a:rPr lang="en-IN" dirty="0" smtClean="0">
                <a:solidFill>
                  <a:srgbClr val="C00000"/>
                </a:solidFill>
              </a:rPr>
              <a:t>    height: 200px;</a:t>
            </a:r>
            <a:br>
              <a:rPr lang="en-IN" dirty="0" smtClean="0">
                <a:solidFill>
                  <a:srgbClr val="C00000"/>
                </a:solidFill>
              </a:rPr>
            </a:br>
            <a:r>
              <a:rPr lang="en-IN" dirty="0" smtClean="0">
                <a:solidFill>
                  <a:srgbClr val="C00000"/>
                </a:solidFill>
              </a:rPr>
              <a:t>    width: 50%;</a:t>
            </a:r>
            <a:br>
              <a:rPr lang="en-IN" dirty="0" smtClean="0">
                <a:solidFill>
                  <a:srgbClr val="C00000"/>
                </a:solidFill>
              </a:rPr>
            </a:br>
            <a:r>
              <a:rPr lang="en-IN" dirty="0" smtClean="0">
                <a:solidFill>
                  <a:srgbClr val="C00000"/>
                </a:solidFill>
              </a:rPr>
              <a:t>    background-color: </a:t>
            </a:r>
            <a:r>
              <a:rPr lang="en-IN" dirty="0" err="1" smtClean="0">
                <a:solidFill>
                  <a:srgbClr val="C00000"/>
                </a:solidFill>
              </a:rPr>
              <a:t>powderblue</a:t>
            </a:r>
            <a:r>
              <a:rPr lang="en-IN" dirty="0" smtClean="0">
                <a:solidFill>
                  <a:srgbClr val="C00000"/>
                </a:solidFill>
              </a:rPr>
              <a:t>;</a:t>
            </a:r>
            <a:br>
              <a:rPr lang="en-IN" dirty="0" smtClean="0">
                <a:solidFill>
                  <a:srgbClr val="C00000"/>
                </a:solidFill>
              </a:rPr>
            </a:br>
            <a:r>
              <a:rPr lang="en-IN" dirty="0" smtClean="0">
                <a:solidFill>
                  <a:srgbClr val="C00000"/>
                </a:solidFill>
              </a:rPr>
              <a:t>}</a:t>
            </a:r>
          </a:p>
          <a:p>
            <a:pPr>
              <a:buNone/>
            </a:pPr>
            <a:endParaRPr lang="en-IN" dirty="0" smtClean="0"/>
          </a:p>
          <a:p>
            <a:endParaRPr lang="en-IN" dirty="0" smtClean="0"/>
          </a:p>
          <a:p>
            <a:pPr>
              <a:buNone/>
            </a:pPr>
            <a:endParaRPr lang="en-IN" dirty="0" smtClean="0">
              <a:solidFill>
                <a:srgbClr val="C00000"/>
              </a:solidFill>
            </a:endParaRPr>
          </a:p>
        </p:txBody>
      </p:sp>
    </p:spTree>
    <p:extLst>
      <p:ext uri="{BB962C8B-B14F-4D97-AF65-F5344CB8AC3E}">
        <p14:creationId xmlns:p14="http://schemas.microsoft.com/office/powerpoint/2010/main" xmlns="" val="831402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ADCEDA-B32B-4DC6-99CE-AB6525DACF2C}"/>
              </a:ext>
            </a:extLst>
          </p:cNvPr>
          <p:cNvSpPr>
            <a:spLocks noGrp="1"/>
          </p:cNvSpPr>
          <p:nvPr>
            <p:ph type="title"/>
          </p:nvPr>
        </p:nvSpPr>
        <p:spPr/>
        <p:txBody>
          <a:bodyPr/>
          <a:lstStyle/>
          <a:p>
            <a:r>
              <a:rPr lang="en-IN" b="1" dirty="0" smtClean="0">
                <a:latin typeface="+mn-lt"/>
              </a:rPr>
              <a:t>CSS Box Model</a:t>
            </a:r>
            <a:endParaRPr lang="en-IN" b="1" dirty="0">
              <a:latin typeface="+mn-lt"/>
            </a:endParaRPr>
          </a:p>
        </p:txBody>
      </p:sp>
      <p:sp>
        <p:nvSpPr>
          <p:cNvPr id="4" name="Footer Placeholder 3">
            <a:extLst>
              <a:ext uri="{FF2B5EF4-FFF2-40B4-BE49-F238E27FC236}">
                <a16:creationId xmlns:a16="http://schemas.microsoft.com/office/drawing/2014/main" xmlns="" id="{FFA741A6-5C35-48D8-874C-BD3EC9D6CDC3}"/>
              </a:ext>
            </a:extLst>
          </p:cNvPr>
          <p:cNvSpPr>
            <a:spLocks noGrp="1"/>
          </p:cNvSpPr>
          <p:nvPr>
            <p:ph type="ftr" sz="quarter" idx="11"/>
          </p:nvPr>
        </p:nvSpPr>
        <p:spPr/>
        <p:txBody>
          <a:bodyPr/>
          <a:lstStyle/>
          <a:p>
            <a:r>
              <a:rPr lang="en-IN" dirty="0"/>
              <a:t>www.kaushalya.tech</a:t>
            </a:r>
          </a:p>
        </p:txBody>
      </p:sp>
      <p:sp>
        <p:nvSpPr>
          <p:cNvPr id="5" name="Slide Number Placeholder 4">
            <a:extLst>
              <a:ext uri="{FF2B5EF4-FFF2-40B4-BE49-F238E27FC236}">
                <a16:creationId xmlns:a16="http://schemas.microsoft.com/office/drawing/2014/main" xmlns="" id="{6806D058-7615-4354-B474-04404525D0D2}"/>
              </a:ext>
            </a:extLst>
          </p:cNvPr>
          <p:cNvSpPr>
            <a:spLocks noGrp="1"/>
          </p:cNvSpPr>
          <p:nvPr>
            <p:ph type="sldNum" sz="quarter" idx="12"/>
          </p:nvPr>
        </p:nvSpPr>
        <p:spPr/>
        <p:txBody>
          <a:bodyPr/>
          <a:lstStyle/>
          <a:p>
            <a:fld id="{D300B680-4920-456B-94E7-EB6DEF2EAF04}" type="slidenum">
              <a:rPr lang="en-IN" smtClean="0"/>
              <a:pPr/>
              <a:t>16</a:t>
            </a:fld>
            <a:endParaRPr lang="en-IN" dirty="0"/>
          </a:p>
        </p:txBody>
      </p:sp>
      <p:sp>
        <p:nvSpPr>
          <p:cNvPr id="6" name="Content Placeholder 5"/>
          <p:cNvSpPr>
            <a:spLocks noGrp="1"/>
          </p:cNvSpPr>
          <p:nvPr>
            <p:ph idx="1"/>
          </p:nvPr>
        </p:nvSpPr>
        <p:spPr/>
        <p:txBody>
          <a:bodyPr>
            <a:normAutofit/>
          </a:bodyPr>
          <a:lstStyle/>
          <a:p>
            <a:r>
              <a:rPr lang="en-IN" dirty="0" smtClean="0"/>
              <a:t>   The CSS box model is essentially a box that wraps around every HTML element. It consists of: margins, borders, padding, and the actual content.</a:t>
            </a:r>
          </a:p>
          <a:p>
            <a:pPr>
              <a:buNone/>
            </a:pPr>
            <a:r>
              <a:rPr lang="en-IN" dirty="0" smtClean="0"/>
              <a:t>	</a:t>
            </a:r>
            <a:r>
              <a:rPr lang="en-IN" b="1" u="sng" dirty="0" smtClean="0"/>
              <a:t>Explanation of the different parts:</a:t>
            </a:r>
          </a:p>
          <a:p>
            <a:r>
              <a:rPr lang="en-IN" b="1" dirty="0" smtClean="0"/>
              <a:t>Content</a:t>
            </a:r>
            <a:r>
              <a:rPr lang="en-IN" dirty="0" smtClean="0"/>
              <a:t> - The content of the box, where text and images appear</a:t>
            </a:r>
          </a:p>
          <a:p>
            <a:r>
              <a:rPr lang="en-IN" b="1" dirty="0" smtClean="0"/>
              <a:t>Padding</a:t>
            </a:r>
            <a:r>
              <a:rPr lang="en-IN" dirty="0" smtClean="0"/>
              <a:t> - Clears an area around the content. The padding is transparent</a:t>
            </a:r>
          </a:p>
          <a:p>
            <a:r>
              <a:rPr lang="en-IN" b="1" dirty="0" smtClean="0"/>
              <a:t>Border</a:t>
            </a:r>
            <a:r>
              <a:rPr lang="en-IN" dirty="0" smtClean="0"/>
              <a:t> - A border that goes around the padding and content</a:t>
            </a:r>
          </a:p>
          <a:p>
            <a:r>
              <a:rPr lang="en-IN" b="1" dirty="0" smtClean="0"/>
              <a:t>Margin</a:t>
            </a:r>
            <a:r>
              <a:rPr lang="en-IN" dirty="0" smtClean="0"/>
              <a:t> - Clears an area outside the border. The margin is transparent</a:t>
            </a:r>
          </a:p>
          <a:p>
            <a:endParaRPr lang="en-US" dirty="0" smtClean="0"/>
          </a:p>
          <a:p>
            <a:pPr>
              <a:buNone/>
            </a:pPr>
            <a:endParaRPr lang="en-IN" dirty="0" smtClean="0"/>
          </a:p>
          <a:p>
            <a:endParaRPr lang="en-IN" dirty="0" smtClean="0"/>
          </a:p>
          <a:p>
            <a:pPr>
              <a:buNone/>
            </a:pPr>
            <a:endParaRPr lang="en-IN" dirty="0" smtClean="0">
              <a:solidFill>
                <a:srgbClr val="C00000"/>
              </a:solidFill>
            </a:endParaRPr>
          </a:p>
        </p:txBody>
      </p:sp>
    </p:spTree>
    <p:extLst>
      <p:ext uri="{BB962C8B-B14F-4D97-AF65-F5344CB8AC3E}">
        <p14:creationId xmlns:p14="http://schemas.microsoft.com/office/powerpoint/2010/main" xmlns="" val="831402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76393-01BB-428F-8642-D325E9ED1E5B}"/>
              </a:ext>
            </a:extLst>
          </p:cNvPr>
          <p:cNvSpPr>
            <a:spLocks noGrp="1"/>
          </p:cNvSpPr>
          <p:nvPr>
            <p:ph type="title"/>
          </p:nvPr>
        </p:nvSpPr>
        <p:spPr/>
        <p:txBody>
          <a:bodyPr/>
          <a:lstStyle/>
          <a:p>
            <a:r>
              <a:rPr lang="en-US" b="1" dirty="0" smtClean="0">
                <a:latin typeface="+mn-lt"/>
              </a:rPr>
              <a:t>CSS Outline</a:t>
            </a:r>
            <a:endParaRPr lang="en-IN" b="1" dirty="0">
              <a:latin typeface="+mn-lt"/>
            </a:endParaRPr>
          </a:p>
        </p:txBody>
      </p:sp>
      <p:sp>
        <p:nvSpPr>
          <p:cNvPr id="3" name="Content Placeholder 2">
            <a:extLst>
              <a:ext uri="{FF2B5EF4-FFF2-40B4-BE49-F238E27FC236}">
                <a16:creationId xmlns:a16="http://schemas.microsoft.com/office/drawing/2014/main" xmlns="" id="{159CC895-1F18-40A1-A762-D33689BEF2FE}"/>
              </a:ext>
            </a:extLst>
          </p:cNvPr>
          <p:cNvSpPr>
            <a:spLocks noGrp="1"/>
          </p:cNvSpPr>
          <p:nvPr>
            <p:ph idx="1"/>
          </p:nvPr>
        </p:nvSpPr>
        <p:spPr/>
        <p:txBody>
          <a:bodyPr>
            <a:normAutofit/>
          </a:bodyPr>
          <a:lstStyle/>
          <a:p>
            <a:r>
              <a:rPr lang="en-IN" dirty="0" smtClean="0"/>
              <a:t>   An outline is a line that is drawn around elements, OUTSIDE the borders, to make the element "stand out".</a:t>
            </a:r>
          </a:p>
          <a:p>
            <a:pPr>
              <a:buNone/>
            </a:pPr>
            <a:r>
              <a:rPr lang="en-IN" b="1" u="sng" dirty="0" smtClean="0"/>
              <a:t>CSS has the following outline properties:</a:t>
            </a:r>
          </a:p>
          <a:p>
            <a:r>
              <a:rPr lang="en-IN" dirty="0" smtClean="0"/>
              <a:t>outline-style</a:t>
            </a:r>
          </a:p>
          <a:p>
            <a:r>
              <a:rPr lang="en-IN" dirty="0" smtClean="0"/>
              <a:t>outline-color</a:t>
            </a:r>
          </a:p>
          <a:p>
            <a:r>
              <a:rPr lang="en-IN" dirty="0" smtClean="0"/>
              <a:t>outline-width</a:t>
            </a:r>
          </a:p>
          <a:p>
            <a:r>
              <a:rPr lang="en-IN" dirty="0" smtClean="0"/>
              <a:t>outline-offset</a:t>
            </a:r>
          </a:p>
          <a:p>
            <a:r>
              <a:rPr lang="en-IN" dirty="0" smtClean="0"/>
              <a:t>outline</a:t>
            </a:r>
          </a:p>
          <a:p>
            <a:pPr>
              <a:buNone/>
            </a:pPr>
            <a:endParaRPr lang="en-IN" dirty="0">
              <a:solidFill>
                <a:srgbClr val="C00000"/>
              </a:solidFill>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xmlns=""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xmlns="" id="{0DAEE1CA-D53F-4736-8F8C-F0F7031EFAA5}"/>
              </a:ext>
            </a:extLst>
          </p:cNvPr>
          <p:cNvSpPr>
            <a:spLocks noGrp="1"/>
          </p:cNvSpPr>
          <p:nvPr>
            <p:ph type="sldNum" sz="quarter" idx="12"/>
          </p:nvPr>
        </p:nvSpPr>
        <p:spPr/>
        <p:txBody>
          <a:bodyPr/>
          <a:lstStyle/>
          <a:p>
            <a:fld id="{D300B680-4920-456B-94E7-EB6DEF2EAF04}" type="slidenum">
              <a:rPr lang="en-IN" smtClean="0"/>
              <a:pPr/>
              <a:t>17</a:t>
            </a:fld>
            <a:endParaRPr lang="en-IN" dirty="0"/>
          </a:p>
        </p:txBody>
      </p:sp>
      <p:pic>
        <p:nvPicPr>
          <p:cNvPr id="7" name="Picture 6">
            <a:extLst>
              <a:ext uri="{FF2B5EF4-FFF2-40B4-BE49-F238E27FC236}">
                <a16:creationId xmlns:a16="http://schemas.microsoft.com/office/drawing/2014/main" xmlns="" id="{0C376FEC-7B49-40D0-9138-4319452F0A1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294080" y="-24081"/>
            <a:ext cx="3891534" cy="1460500"/>
          </a:xfrm>
          <a:prstGeom prst="rect">
            <a:avLst/>
          </a:prstGeom>
        </p:spPr>
      </p:pic>
    </p:spTree>
    <p:extLst>
      <p:ext uri="{BB962C8B-B14F-4D97-AF65-F5344CB8AC3E}">
        <p14:creationId xmlns:p14="http://schemas.microsoft.com/office/powerpoint/2010/main" xmlns="" val="3923416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76393-01BB-428F-8642-D325E9ED1E5B}"/>
              </a:ext>
            </a:extLst>
          </p:cNvPr>
          <p:cNvSpPr>
            <a:spLocks noGrp="1"/>
          </p:cNvSpPr>
          <p:nvPr>
            <p:ph type="title"/>
          </p:nvPr>
        </p:nvSpPr>
        <p:spPr/>
        <p:txBody>
          <a:bodyPr/>
          <a:lstStyle/>
          <a:p>
            <a:r>
              <a:rPr lang="en-IN" b="1" dirty="0" smtClean="0">
                <a:latin typeface="+mn-lt"/>
              </a:rPr>
              <a:t>CSS Text</a:t>
            </a:r>
            <a:endParaRPr lang="en-IN" b="1" dirty="0">
              <a:latin typeface="+mn-lt"/>
            </a:endParaRPr>
          </a:p>
        </p:txBody>
      </p:sp>
      <p:sp>
        <p:nvSpPr>
          <p:cNvPr id="3" name="Content Placeholder 2">
            <a:extLst>
              <a:ext uri="{FF2B5EF4-FFF2-40B4-BE49-F238E27FC236}">
                <a16:creationId xmlns:a16="http://schemas.microsoft.com/office/drawing/2014/main" xmlns="" id="{159CC895-1F18-40A1-A762-D33689BEF2FE}"/>
              </a:ext>
            </a:extLst>
          </p:cNvPr>
          <p:cNvSpPr>
            <a:spLocks noGrp="1"/>
          </p:cNvSpPr>
          <p:nvPr>
            <p:ph idx="1"/>
          </p:nvPr>
        </p:nvSpPr>
        <p:spPr/>
        <p:txBody>
          <a:bodyPr>
            <a:normAutofit fontScale="92500" lnSpcReduction="10000"/>
          </a:bodyPr>
          <a:lstStyle/>
          <a:p>
            <a:r>
              <a:rPr lang="en-IN" dirty="0" smtClean="0"/>
              <a:t>The CSS font properties define the font family, boldness, size, and the style of a text.</a:t>
            </a:r>
          </a:p>
          <a:p>
            <a:r>
              <a:rPr lang="en-IN" b="1" u="sng" dirty="0" smtClean="0"/>
              <a:t>Text Color</a:t>
            </a:r>
            <a:r>
              <a:rPr lang="en-IN" dirty="0" smtClean="0"/>
              <a:t> - The color property is used to set the color of the text.</a:t>
            </a:r>
          </a:p>
          <a:p>
            <a:r>
              <a:rPr lang="en-IN" b="1" u="sng" dirty="0" smtClean="0"/>
              <a:t>Text Alignment </a:t>
            </a:r>
            <a:r>
              <a:rPr lang="en-IN" dirty="0" smtClean="0"/>
              <a:t>- The text-align property is used to set the horizontal alignment of a text. A text can be left or right aligned, centered, or justified.</a:t>
            </a:r>
          </a:p>
          <a:p>
            <a:r>
              <a:rPr lang="en-IN" b="1" u="sng" dirty="0" smtClean="0"/>
              <a:t>Text Decoration </a:t>
            </a:r>
            <a:r>
              <a:rPr lang="en-IN" dirty="0" smtClean="0"/>
              <a:t>- The text-decoration property is used to set or remove decorations from text.</a:t>
            </a:r>
          </a:p>
          <a:p>
            <a:r>
              <a:rPr lang="en-IN" b="1" u="sng" dirty="0" smtClean="0"/>
              <a:t>Text Transformation </a:t>
            </a:r>
            <a:r>
              <a:rPr lang="en-IN" dirty="0" smtClean="0"/>
              <a:t>- The text-transform property is used to specify uppercase and lowercase letters in a text.</a:t>
            </a:r>
          </a:p>
          <a:p>
            <a:r>
              <a:rPr lang="en-IN" b="1" u="sng" dirty="0" smtClean="0"/>
              <a:t>Letter Spacing </a:t>
            </a:r>
            <a:r>
              <a:rPr lang="en-IN" dirty="0" smtClean="0"/>
              <a:t>- The letter-spacing property is used to specify the space between the characters in a text.</a:t>
            </a:r>
          </a:p>
          <a:p>
            <a:endParaRPr lang="en-IN" dirty="0" smtClean="0"/>
          </a:p>
          <a:p>
            <a:endParaRPr lang="en-IN" dirty="0" smtClean="0"/>
          </a:p>
          <a:p>
            <a:endParaRPr lang="en-IN" dirty="0" smtClean="0"/>
          </a:p>
          <a:p>
            <a:endParaRPr lang="en-IN" dirty="0" smtClean="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xmlns=""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xmlns="" id="{0DAEE1CA-D53F-4736-8F8C-F0F7031EFAA5}"/>
              </a:ext>
            </a:extLst>
          </p:cNvPr>
          <p:cNvSpPr>
            <a:spLocks noGrp="1"/>
          </p:cNvSpPr>
          <p:nvPr>
            <p:ph type="sldNum" sz="quarter" idx="12"/>
          </p:nvPr>
        </p:nvSpPr>
        <p:spPr/>
        <p:txBody>
          <a:bodyPr/>
          <a:lstStyle/>
          <a:p>
            <a:fld id="{D300B680-4920-456B-94E7-EB6DEF2EAF04}" type="slidenum">
              <a:rPr lang="en-IN" smtClean="0"/>
              <a:pPr/>
              <a:t>18</a:t>
            </a:fld>
            <a:endParaRPr lang="en-IN" dirty="0"/>
          </a:p>
        </p:txBody>
      </p:sp>
      <p:pic>
        <p:nvPicPr>
          <p:cNvPr id="7" name="Picture 6">
            <a:extLst>
              <a:ext uri="{FF2B5EF4-FFF2-40B4-BE49-F238E27FC236}">
                <a16:creationId xmlns:a16="http://schemas.microsoft.com/office/drawing/2014/main" xmlns="" id="{0C376FEC-7B49-40D0-9138-4319452F0A1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294080" y="-24081"/>
            <a:ext cx="3891534" cy="1460500"/>
          </a:xfrm>
          <a:prstGeom prst="rect">
            <a:avLst/>
          </a:prstGeom>
        </p:spPr>
      </p:pic>
    </p:spTree>
    <p:extLst>
      <p:ext uri="{BB962C8B-B14F-4D97-AF65-F5344CB8AC3E}">
        <p14:creationId xmlns:p14="http://schemas.microsoft.com/office/powerpoint/2010/main" xmlns="" val="3923416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76393-01BB-428F-8642-D325E9ED1E5B}"/>
              </a:ext>
            </a:extLst>
          </p:cNvPr>
          <p:cNvSpPr>
            <a:spLocks noGrp="1"/>
          </p:cNvSpPr>
          <p:nvPr>
            <p:ph type="title"/>
          </p:nvPr>
        </p:nvSpPr>
        <p:spPr/>
        <p:txBody>
          <a:bodyPr/>
          <a:lstStyle/>
          <a:p>
            <a:r>
              <a:rPr lang="en-US" b="1" dirty="0" smtClean="0">
                <a:latin typeface="+mn-lt"/>
              </a:rPr>
              <a:t>CSS Font</a:t>
            </a:r>
            <a:endParaRPr lang="en-IN" b="1" dirty="0">
              <a:latin typeface="+mn-lt"/>
            </a:endParaRPr>
          </a:p>
        </p:txBody>
      </p:sp>
      <p:sp>
        <p:nvSpPr>
          <p:cNvPr id="3" name="Content Placeholder 2">
            <a:extLst>
              <a:ext uri="{FF2B5EF4-FFF2-40B4-BE49-F238E27FC236}">
                <a16:creationId xmlns:a16="http://schemas.microsoft.com/office/drawing/2014/main" xmlns="" id="{159CC895-1F18-40A1-A762-D33689BEF2FE}"/>
              </a:ext>
            </a:extLst>
          </p:cNvPr>
          <p:cNvSpPr>
            <a:spLocks noGrp="1"/>
          </p:cNvSpPr>
          <p:nvPr>
            <p:ph idx="1"/>
          </p:nvPr>
        </p:nvSpPr>
        <p:spPr/>
        <p:txBody>
          <a:bodyPr>
            <a:normAutofit lnSpcReduction="10000"/>
          </a:bodyPr>
          <a:lstStyle/>
          <a:p>
            <a:r>
              <a:rPr lang="en-IN" dirty="0" smtClean="0"/>
              <a:t>The CSS font properties define the font family, boldness, size, and the style of a text.</a:t>
            </a:r>
          </a:p>
          <a:p>
            <a:r>
              <a:rPr lang="en-IN" dirty="0" smtClean="0"/>
              <a:t>The font family of a text is set with the font-family property.</a:t>
            </a:r>
          </a:p>
          <a:p>
            <a:pPr>
              <a:buNone/>
            </a:pPr>
            <a:r>
              <a:rPr lang="en-IN" dirty="0" smtClean="0"/>
              <a:t>  Font Style –</a:t>
            </a:r>
          </a:p>
          <a:p>
            <a:pPr>
              <a:buNone/>
            </a:pPr>
            <a:r>
              <a:rPr lang="en-IN" dirty="0" smtClean="0"/>
              <a:t>   </a:t>
            </a:r>
            <a:r>
              <a:rPr lang="en-IN" dirty="0" err="1" smtClean="0">
                <a:solidFill>
                  <a:srgbClr val="C00000"/>
                </a:solidFill>
              </a:rPr>
              <a:t>p.normal</a:t>
            </a:r>
            <a:r>
              <a:rPr lang="en-IN" dirty="0" smtClean="0">
                <a:solidFill>
                  <a:srgbClr val="C00000"/>
                </a:solidFill>
              </a:rPr>
              <a:t> {</a:t>
            </a:r>
            <a:br>
              <a:rPr lang="en-IN" dirty="0" smtClean="0">
                <a:solidFill>
                  <a:srgbClr val="C00000"/>
                </a:solidFill>
              </a:rPr>
            </a:br>
            <a:r>
              <a:rPr lang="en-IN" dirty="0" smtClean="0">
                <a:solidFill>
                  <a:srgbClr val="C00000"/>
                </a:solidFill>
              </a:rPr>
              <a:t>    font-style: normal;</a:t>
            </a:r>
            <a:br>
              <a:rPr lang="en-IN" dirty="0" smtClean="0">
                <a:solidFill>
                  <a:srgbClr val="C00000"/>
                </a:solidFill>
              </a:rPr>
            </a:br>
            <a:r>
              <a:rPr lang="en-IN" dirty="0" smtClean="0">
                <a:solidFill>
                  <a:srgbClr val="C00000"/>
                </a:solidFill>
              </a:rPr>
              <a:t>}</a:t>
            </a:r>
            <a:br>
              <a:rPr lang="en-IN" dirty="0" smtClean="0">
                <a:solidFill>
                  <a:srgbClr val="C00000"/>
                </a:solidFill>
              </a:rPr>
            </a:br>
            <a:r>
              <a:rPr lang="en-IN" dirty="0" smtClean="0">
                <a:solidFill>
                  <a:srgbClr val="C00000"/>
                </a:solidFill>
              </a:rPr>
              <a:t/>
            </a:r>
            <a:br>
              <a:rPr lang="en-IN" dirty="0" smtClean="0">
                <a:solidFill>
                  <a:srgbClr val="C00000"/>
                </a:solidFill>
              </a:rPr>
            </a:br>
            <a:r>
              <a:rPr lang="en-IN" dirty="0" err="1" smtClean="0">
                <a:solidFill>
                  <a:srgbClr val="C00000"/>
                </a:solidFill>
              </a:rPr>
              <a:t>p.italic</a:t>
            </a:r>
            <a:r>
              <a:rPr lang="en-IN" dirty="0" smtClean="0">
                <a:solidFill>
                  <a:srgbClr val="C00000"/>
                </a:solidFill>
              </a:rPr>
              <a:t> {</a:t>
            </a:r>
            <a:br>
              <a:rPr lang="en-IN" dirty="0" smtClean="0">
                <a:solidFill>
                  <a:srgbClr val="C00000"/>
                </a:solidFill>
              </a:rPr>
            </a:br>
            <a:r>
              <a:rPr lang="en-IN" dirty="0" smtClean="0">
                <a:solidFill>
                  <a:srgbClr val="C00000"/>
                </a:solidFill>
              </a:rPr>
              <a:t>    font-style: italic;</a:t>
            </a:r>
            <a:br>
              <a:rPr lang="en-IN" dirty="0" smtClean="0">
                <a:solidFill>
                  <a:srgbClr val="C00000"/>
                </a:solidFill>
              </a:rPr>
            </a:br>
            <a:r>
              <a:rPr lang="en-IN" dirty="0" smtClean="0">
                <a:solidFill>
                  <a:srgbClr val="C00000"/>
                </a:solidFill>
              </a:rPr>
              <a:t>}</a:t>
            </a:r>
          </a:p>
          <a:p>
            <a:endParaRPr lang="en-IN" dirty="0" smtClean="0"/>
          </a:p>
          <a:p>
            <a:endParaRPr lang="en-IN" dirty="0" smtClean="0"/>
          </a:p>
          <a:p>
            <a:pPr>
              <a:buNone/>
            </a:pPr>
            <a:endParaRPr lang="en-IN" dirty="0" smtClean="0">
              <a:solidFill>
                <a:srgbClr val="C00000"/>
              </a:solidFill>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xmlns=""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xmlns="" id="{0DAEE1CA-D53F-4736-8F8C-F0F7031EFAA5}"/>
              </a:ext>
            </a:extLst>
          </p:cNvPr>
          <p:cNvSpPr>
            <a:spLocks noGrp="1"/>
          </p:cNvSpPr>
          <p:nvPr>
            <p:ph type="sldNum" sz="quarter" idx="12"/>
          </p:nvPr>
        </p:nvSpPr>
        <p:spPr/>
        <p:txBody>
          <a:bodyPr/>
          <a:lstStyle/>
          <a:p>
            <a:fld id="{D300B680-4920-456B-94E7-EB6DEF2EAF04}" type="slidenum">
              <a:rPr lang="en-IN" smtClean="0"/>
              <a:pPr/>
              <a:t>19</a:t>
            </a:fld>
            <a:endParaRPr lang="en-IN" dirty="0"/>
          </a:p>
        </p:txBody>
      </p:sp>
      <p:pic>
        <p:nvPicPr>
          <p:cNvPr id="7" name="Picture 6">
            <a:extLst>
              <a:ext uri="{FF2B5EF4-FFF2-40B4-BE49-F238E27FC236}">
                <a16:creationId xmlns:a16="http://schemas.microsoft.com/office/drawing/2014/main" xmlns="" id="{0C376FEC-7B49-40D0-9138-4319452F0A1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294080" y="-24081"/>
            <a:ext cx="3891534" cy="1460500"/>
          </a:xfrm>
          <a:prstGeom prst="rect">
            <a:avLst/>
          </a:prstGeom>
        </p:spPr>
      </p:pic>
    </p:spTree>
    <p:extLst>
      <p:ext uri="{BB962C8B-B14F-4D97-AF65-F5344CB8AC3E}">
        <p14:creationId xmlns:p14="http://schemas.microsoft.com/office/powerpoint/2010/main" xmlns="" val="3923416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p:txBody>
          <a:bodyPr>
            <a:normAutofit/>
          </a:bodyPr>
          <a:lstStyle/>
          <a:p>
            <a:r>
              <a:rPr lang="en-IN" sz="4800"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xmlns="" id="{70EAE32C-01B9-4D24-8F7D-680E6749ACEE}"/>
              </a:ext>
            </a:extLst>
          </p:cNvPr>
          <p:cNvSpPr>
            <a:spLocks noGrp="1"/>
          </p:cNvSpPr>
          <p:nvPr>
            <p:ph idx="1"/>
          </p:nvPr>
        </p:nvSpPr>
        <p:spPr/>
        <p:txBody>
          <a:bodyPr>
            <a:normAutofit fontScale="77500" lnSpcReduction="20000"/>
          </a:bodyPr>
          <a:lstStyle/>
          <a:p>
            <a:r>
              <a:rPr lang="en-IN" dirty="0">
                <a:latin typeface="Arial" panose="020B0604020202020204" pitchFamily="34" charset="0"/>
                <a:cs typeface="Arial" panose="020B0604020202020204" pitchFamily="34" charset="0"/>
              </a:rPr>
              <a:t>Raghu Prasad – BE, MS</a:t>
            </a:r>
          </a:p>
          <a:p>
            <a:r>
              <a:rPr lang="en-IN" dirty="0">
                <a:latin typeface="Arial" panose="020B0604020202020204" pitchFamily="34" charset="0"/>
                <a:cs typeface="Arial" panose="020B0604020202020204" pitchFamily="34" charset="0"/>
              </a:rPr>
              <a:t>Total of 23 years of experience</a:t>
            </a:r>
          </a:p>
          <a:p>
            <a:r>
              <a:rPr lang="en-IN" dirty="0">
                <a:latin typeface="Arial" panose="020B0604020202020204" pitchFamily="34" charset="0"/>
                <a:cs typeface="Arial" panose="020B0604020202020204" pitchFamily="34" charset="0"/>
              </a:rPr>
              <a:t>7 years as a lecturer in an Engineering College</a:t>
            </a:r>
          </a:p>
          <a:p>
            <a:r>
              <a:rPr lang="en-IN" dirty="0">
                <a:latin typeface="Arial" panose="020B0604020202020204" pitchFamily="34" charset="0"/>
                <a:cs typeface="Arial" panose="020B0604020202020204" pitchFamily="34" charset="0"/>
              </a:rPr>
              <a:t>16 Years into IT</a:t>
            </a:r>
          </a:p>
          <a:p>
            <a:r>
              <a:rPr lang="en-IN" dirty="0">
                <a:latin typeface="Arial" panose="020B0604020202020204" pitchFamily="34" charset="0"/>
                <a:cs typeface="Arial" panose="020B0604020202020204" pitchFamily="34" charset="0"/>
              </a:rPr>
              <a:t>Worked with companies like </a:t>
            </a:r>
            <a:r>
              <a:rPr lang="en-IN" dirty="0" err="1">
                <a:latin typeface="Arial" panose="020B0604020202020204" pitchFamily="34" charset="0"/>
                <a:cs typeface="Arial" panose="020B0604020202020204" pitchFamily="34" charset="0"/>
              </a:rPr>
              <a:t>CISCO,CSC,ICICI,First</a:t>
            </a:r>
            <a:r>
              <a:rPr lang="en-IN" dirty="0">
                <a:latin typeface="Arial" panose="020B0604020202020204" pitchFamily="34" charset="0"/>
                <a:cs typeface="Arial" panose="020B0604020202020204" pitchFamily="34" charset="0"/>
              </a:rPr>
              <a:t> Apex – NTT Data</a:t>
            </a:r>
          </a:p>
          <a:p>
            <a:r>
              <a:rPr lang="en-IN" dirty="0">
                <a:latin typeface="Arial" panose="020B0604020202020204" pitchFamily="34" charset="0"/>
                <a:cs typeface="Arial" panose="020B0604020202020204" pitchFamily="34" charset="0"/>
              </a:rPr>
              <a:t>Currently into Corporate training and consultancy</a:t>
            </a:r>
          </a:p>
          <a:p>
            <a:r>
              <a:rPr lang="en-IN" dirty="0">
                <a:latin typeface="Arial" panose="020B0604020202020204" pitchFamily="34" charset="0"/>
                <a:cs typeface="Arial" panose="020B0604020202020204" pitchFamily="34" charset="0"/>
              </a:rPr>
              <a:t>Worked with corporates and public sector</a:t>
            </a:r>
          </a:p>
          <a:p>
            <a:r>
              <a:rPr lang="en-IN" b="1" dirty="0">
                <a:latin typeface="Arial" panose="020B0604020202020204" pitchFamily="34" charset="0"/>
                <a:cs typeface="Arial" panose="020B0604020202020204" pitchFamily="34" charset="0"/>
              </a:rPr>
              <a:t>Service Offerings </a:t>
            </a:r>
            <a:r>
              <a:rPr lang="en-IN" dirty="0">
                <a:latin typeface="Arial" panose="020B0604020202020204" pitchFamily="34" charset="0"/>
                <a:cs typeface="Arial" panose="020B0604020202020204" pitchFamily="34" charset="0"/>
              </a:rPr>
              <a:t>– In person/On-line/Corporate/Academic Institutes</a:t>
            </a:r>
          </a:p>
          <a:p>
            <a:r>
              <a:rPr lang="en-IN" b="1" dirty="0">
                <a:latin typeface="Arial" panose="020B0604020202020204" pitchFamily="34" charset="0"/>
                <a:cs typeface="Arial" panose="020B0604020202020204" pitchFamily="34" charset="0"/>
              </a:rPr>
              <a:t>Technologies</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Java,Python,Web</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technologies,Java</a:t>
            </a:r>
            <a:r>
              <a:rPr lang="en-IN" dirty="0">
                <a:latin typeface="Arial" panose="020B0604020202020204" pitchFamily="34" charset="0"/>
                <a:cs typeface="Arial" panose="020B0604020202020204" pitchFamily="34" charset="0"/>
              </a:rPr>
              <a:t> Script technologies (MEAN stack),</a:t>
            </a:r>
            <a:r>
              <a:rPr lang="en-IN" dirty="0" err="1">
                <a:latin typeface="Arial" panose="020B0604020202020204" pitchFamily="34" charset="0"/>
                <a:cs typeface="Arial" panose="020B0604020202020204" pitchFamily="34" charset="0"/>
              </a:rPr>
              <a:t>IOT,Test</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Automation,Machine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Learning,Artificial</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Intelligence,ERP</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Customers</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Philips,L</a:t>
            </a:r>
            <a:r>
              <a:rPr lang="en-IN" dirty="0">
                <a:latin typeface="Arial" panose="020B0604020202020204" pitchFamily="34" charset="0"/>
                <a:cs typeface="Arial" panose="020B0604020202020204" pitchFamily="34" charset="0"/>
              </a:rPr>
              <a:t> &amp; </a:t>
            </a:r>
            <a:r>
              <a:rPr lang="en-IN" dirty="0" err="1">
                <a:latin typeface="Arial" panose="020B0604020202020204" pitchFamily="34" charset="0"/>
                <a:cs typeface="Arial" panose="020B0604020202020204" pitchFamily="34" charset="0"/>
              </a:rPr>
              <a:t>T,NextGen,Incarnus,BGS-IT,Sindhi</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College,Malnad</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Enginering</a:t>
            </a:r>
            <a:r>
              <a:rPr lang="en-IN" dirty="0">
                <a:latin typeface="Arial" panose="020B0604020202020204" pitchFamily="34" charset="0"/>
                <a:cs typeface="Arial" panose="020B0604020202020204" pitchFamily="34" charset="0"/>
              </a:rPr>
              <a:t> College</a:t>
            </a:r>
          </a:p>
          <a:p>
            <a:endParaRPr lang="en-IN" dirty="0"/>
          </a:p>
          <a:p>
            <a:pPr marL="0" indent="0">
              <a:buNone/>
            </a:pPr>
            <a:endParaRPr lang="en-IN" dirty="0"/>
          </a:p>
        </p:txBody>
      </p:sp>
      <p:pic>
        <p:nvPicPr>
          <p:cNvPr id="5" name="Picture 4">
            <a:extLst>
              <a:ext uri="{FF2B5EF4-FFF2-40B4-BE49-F238E27FC236}">
                <a16:creationId xmlns:a16="http://schemas.microsoft.com/office/drawing/2014/main" xmlns="" id="{0654D7DE-1A90-4635-B9D2-52FDA6B082F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073663" y="18122"/>
            <a:ext cx="3111949" cy="783737"/>
          </a:xfrm>
          <a:prstGeom prst="rect">
            <a:avLst/>
          </a:prstGeom>
        </p:spPr>
      </p:pic>
    </p:spTree>
    <p:extLst>
      <p:ext uri="{BB962C8B-B14F-4D97-AF65-F5344CB8AC3E}">
        <p14:creationId xmlns:p14="http://schemas.microsoft.com/office/powerpoint/2010/main" xmlns="" val="1403244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76393-01BB-428F-8642-D325E9ED1E5B}"/>
              </a:ext>
            </a:extLst>
          </p:cNvPr>
          <p:cNvSpPr>
            <a:spLocks noGrp="1"/>
          </p:cNvSpPr>
          <p:nvPr>
            <p:ph type="title"/>
          </p:nvPr>
        </p:nvSpPr>
        <p:spPr/>
        <p:txBody>
          <a:bodyPr/>
          <a:lstStyle/>
          <a:p>
            <a:r>
              <a:rPr lang="en-IN" b="1" dirty="0" smtClean="0">
                <a:latin typeface="+mn-lt"/>
              </a:rPr>
              <a:t>CSS Icons</a:t>
            </a:r>
            <a:endParaRPr lang="en-IN" b="1" dirty="0">
              <a:latin typeface="+mn-lt"/>
            </a:endParaRPr>
          </a:p>
        </p:txBody>
      </p:sp>
      <p:sp>
        <p:nvSpPr>
          <p:cNvPr id="3" name="Content Placeholder 2">
            <a:extLst>
              <a:ext uri="{FF2B5EF4-FFF2-40B4-BE49-F238E27FC236}">
                <a16:creationId xmlns:a16="http://schemas.microsoft.com/office/drawing/2014/main" xmlns="" id="{159CC895-1F18-40A1-A762-D33689BEF2FE}"/>
              </a:ext>
            </a:extLst>
          </p:cNvPr>
          <p:cNvSpPr>
            <a:spLocks noGrp="1"/>
          </p:cNvSpPr>
          <p:nvPr>
            <p:ph idx="1"/>
          </p:nvPr>
        </p:nvSpPr>
        <p:spPr/>
        <p:txBody>
          <a:bodyPr>
            <a:normAutofit lnSpcReduction="10000"/>
          </a:bodyPr>
          <a:lstStyle/>
          <a:p>
            <a:pPr>
              <a:buNone/>
            </a:pPr>
            <a:r>
              <a:rPr lang="en-US" dirty="0" smtClean="0"/>
              <a:t>How to Add Icons :</a:t>
            </a:r>
          </a:p>
          <a:p>
            <a:r>
              <a:rPr lang="en-IN" dirty="0" smtClean="0"/>
              <a:t>The simplest way to add an icon to your HTML page, is with an icon library, such as Font Awesome.</a:t>
            </a:r>
          </a:p>
          <a:p>
            <a:r>
              <a:rPr lang="en-IN" dirty="0" smtClean="0"/>
              <a:t>Add the name of the specified icon class to any inline HTML element (like &lt;i&gt; or &lt;span&gt;).</a:t>
            </a:r>
          </a:p>
          <a:p>
            <a:r>
              <a:rPr lang="en-IN" dirty="0" smtClean="0"/>
              <a:t>All the icons in the icon libraries below, are scalable vectors that can be customized with CSS (size, color, shadow, etc.)</a:t>
            </a:r>
          </a:p>
          <a:p>
            <a:endParaRPr lang="en-US" dirty="0" smtClean="0"/>
          </a:p>
          <a:p>
            <a:pPr>
              <a:buNone/>
            </a:pPr>
            <a:r>
              <a:rPr lang="en-IN" dirty="0" smtClean="0">
                <a:solidFill>
                  <a:srgbClr val="C00000"/>
                </a:solidFill>
              </a:rPr>
              <a:t>	&lt;link </a:t>
            </a:r>
            <a:r>
              <a:rPr lang="en-IN" dirty="0" err="1" smtClean="0">
                <a:solidFill>
                  <a:srgbClr val="C00000"/>
                </a:solidFill>
              </a:rPr>
              <a:t>rel</a:t>
            </a:r>
            <a:r>
              <a:rPr lang="en-IN" dirty="0" smtClean="0">
                <a:solidFill>
                  <a:srgbClr val="C00000"/>
                </a:solidFill>
              </a:rPr>
              <a:t>="</a:t>
            </a:r>
            <a:r>
              <a:rPr lang="en-IN" dirty="0" err="1" smtClean="0">
                <a:solidFill>
                  <a:srgbClr val="C00000"/>
                </a:solidFill>
              </a:rPr>
              <a:t>stylesheet</a:t>
            </a:r>
            <a:r>
              <a:rPr lang="en-IN" dirty="0" smtClean="0">
                <a:solidFill>
                  <a:srgbClr val="C00000"/>
                </a:solidFill>
              </a:rPr>
              <a:t>" href="https://fonts.googleapis.com/icon?family=Material+Icons"&gt;</a:t>
            </a:r>
          </a:p>
          <a:p>
            <a:pPr>
              <a:buNone/>
            </a:pPr>
            <a:endParaRPr lang="en-IN" dirty="0" smtClean="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xmlns=""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xmlns="" id="{0DAEE1CA-D53F-4736-8F8C-F0F7031EFAA5}"/>
              </a:ext>
            </a:extLst>
          </p:cNvPr>
          <p:cNvSpPr>
            <a:spLocks noGrp="1"/>
          </p:cNvSpPr>
          <p:nvPr>
            <p:ph type="sldNum" sz="quarter" idx="12"/>
          </p:nvPr>
        </p:nvSpPr>
        <p:spPr/>
        <p:txBody>
          <a:bodyPr/>
          <a:lstStyle/>
          <a:p>
            <a:fld id="{D300B680-4920-456B-94E7-EB6DEF2EAF04}" type="slidenum">
              <a:rPr lang="en-IN" smtClean="0"/>
              <a:pPr/>
              <a:t>20</a:t>
            </a:fld>
            <a:endParaRPr lang="en-IN" dirty="0"/>
          </a:p>
        </p:txBody>
      </p:sp>
      <p:pic>
        <p:nvPicPr>
          <p:cNvPr id="7" name="Picture 6">
            <a:extLst>
              <a:ext uri="{FF2B5EF4-FFF2-40B4-BE49-F238E27FC236}">
                <a16:creationId xmlns:a16="http://schemas.microsoft.com/office/drawing/2014/main" xmlns="" id="{0C376FEC-7B49-40D0-9138-4319452F0A1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294080" y="-24081"/>
            <a:ext cx="3891534" cy="1460500"/>
          </a:xfrm>
          <a:prstGeom prst="rect">
            <a:avLst/>
          </a:prstGeom>
        </p:spPr>
      </p:pic>
    </p:spTree>
    <p:extLst>
      <p:ext uri="{BB962C8B-B14F-4D97-AF65-F5344CB8AC3E}">
        <p14:creationId xmlns:p14="http://schemas.microsoft.com/office/powerpoint/2010/main" xmlns="" val="2448080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76393-01BB-428F-8642-D325E9ED1E5B}"/>
              </a:ext>
            </a:extLst>
          </p:cNvPr>
          <p:cNvSpPr>
            <a:spLocks noGrp="1"/>
          </p:cNvSpPr>
          <p:nvPr>
            <p:ph type="title"/>
          </p:nvPr>
        </p:nvSpPr>
        <p:spPr>
          <a:xfrm>
            <a:off x="853440" y="329185"/>
            <a:ext cx="10500360" cy="1361504"/>
          </a:xfrm>
        </p:spPr>
        <p:txBody>
          <a:bodyPr/>
          <a:lstStyle/>
          <a:p>
            <a:r>
              <a:rPr lang="en-IN" b="1" dirty="0" smtClean="0">
                <a:latin typeface="+mn-lt"/>
              </a:rPr>
              <a:t>CSS Links</a:t>
            </a:r>
            <a:endParaRPr lang="en-IN" b="1" dirty="0">
              <a:latin typeface="+mn-lt"/>
            </a:endParaRPr>
          </a:p>
        </p:txBody>
      </p:sp>
      <p:sp>
        <p:nvSpPr>
          <p:cNvPr id="3" name="Content Placeholder 2">
            <a:extLst>
              <a:ext uri="{FF2B5EF4-FFF2-40B4-BE49-F238E27FC236}">
                <a16:creationId xmlns:a16="http://schemas.microsoft.com/office/drawing/2014/main" xmlns="" id="{159CC895-1F18-40A1-A762-D33689BEF2FE}"/>
              </a:ext>
            </a:extLst>
          </p:cNvPr>
          <p:cNvSpPr>
            <a:spLocks noGrp="1"/>
          </p:cNvSpPr>
          <p:nvPr>
            <p:ph idx="1"/>
          </p:nvPr>
        </p:nvSpPr>
        <p:spPr>
          <a:xfrm>
            <a:off x="853440" y="1707644"/>
            <a:ext cx="10500360" cy="4469319"/>
          </a:xfrm>
        </p:spPr>
        <p:txBody>
          <a:bodyPr>
            <a:normAutofit fontScale="85000" lnSpcReduction="20000"/>
          </a:bodyPr>
          <a:lstStyle/>
          <a:p>
            <a:pPr marL="0" indent="0">
              <a:buNone/>
            </a:pPr>
            <a:r>
              <a:rPr lang="en-IN" dirty="0" smtClean="0"/>
              <a:t>With CSS, links can be styled in different ways :</a:t>
            </a:r>
          </a:p>
          <a:p>
            <a:pPr marL="0" indent="0">
              <a:buNone/>
            </a:pPr>
            <a:endParaRPr lang="en-IN" dirty="0" smtClean="0"/>
          </a:p>
          <a:p>
            <a:r>
              <a:rPr lang="en-IN" dirty="0" smtClean="0"/>
              <a:t>In addition, links can be styled differently depending on what </a:t>
            </a:r>
            <a:r>
              <a:rPr lang="en-IN" b="1" dirty="0" smtClean="0"/>
              <a:t>state</a:t>
            </a:r>
            <a:r>
              <a:rPr lang="en-IN" dirty="0" smtClean="0"/>
              <a:t> they are in.</a:t>
            </a:r>
          </a:p>
          <a:p>
            <a:r>
              <a:rPr lang="en-IN" dirty="0" smtClean="0"/>
              <a:t>Links can be styled with any CSS property (e.g. color, font-family, background, etc.).</a:t>
            </a:r>
          </a:p>
          <a:p>
            <a:pPr>
              <a:buNone/>
            </a:pPr>
            <a:endParaRPr lang="en-IN" b="1" u="sng" dirty="0" smtClean="0"/>
          </a:p>
          <a:p>
            <a:pPr>
              <a:buNone/>
            </a:pPr>
            <a:r>
              <a:rPr lang="en-IN" b="1" u="sng" dirty="0" smtClean="0"/>
              <a:t>The four links states are:</a:t>
            </a:r>
          </a:p>
          <a:p>
            <a:r>
              <a:rPr lang="en-IN" dirty="0" smtClean="0"/>
              <a:t>a:link - a normal, unvisited link</a:t>
            </a:r>
          </a:p>
          <a:p>
            <a:r>
              <a:rPr lang="en-IN" dirty="0" smtClean="0"/>
              <a:t>a:visited - a link the user has visited</a:t>
            </a:r>
          </a:p>
          <a:p>
            <a:r>
              <a:rPr lang="en-IN" dirty="0" smtClean="0"/>
              <a:t>a:hover - a link when the user </a:t>
            </a:r>
            <a:r>
              <a:rPr lang="en-IN" dirty="0" err="1" smtClean="0"/>
              <a:t>mouses</a:t>
            </a:r>
            <a:r>
              <a:rPr lang="en-IN" dirty="0" smtClean="0"/>
              <a:t> over it</a:t>
            </a:r>
          </a:p>
          <a:p>
            <a:r>
              <a:rPr lang="en-IN" dirty="0" smtClean="0"/>
              <a:t>a:active - a link the moment it is clicked</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xmlns=""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xmlns=""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21</a:t>
            </a:fld>
            <a:endParaRPr lang="en-IN" dirty="0"/>
          </a:p>
        </p:txBody>
      </p:sp>
      <p:pic>
        <p:nvPicPr>
          <p:cNvPr id="7" name="Picture 6">
            <a:extLst>
              <a:ext uri="{FF2B5EF4-FFF2-40B4-BE49-F238E27FC236}">
                <a16:creationId xmlns:a16="http://schemas.microsoft.com/office/drawing/2014/main" xmlns="" id="{0C376FEC-7B49-40D0-9138-4319452F0A1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188564" y="20723"/>
            <a:ext cx="3997049" cy="1361504"/>
          </a:xfrm>
          <a:prstGeom prst="rect">
            <a:avLst/>
          </a:prstGeom>
        </p:spPr>
      </p:pic>
      <p:cxnSp>
        <p:nvCxnSpPr>
          <p:cNvPr id="30" name="Straight Arrow Connector 29">
            <a:extLst>
              <a:ext uri="{FF2B5EF4-FFF2-40B4-BE49-F238E27FC236}">
                <a16:creationId xmlns:a16="http://schemas.microsoft.com/office/drawing/2014/main" xmlns=""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89541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76393-01BB-428F-8642-D325E9ED1E5B}"/>
              </a:ext>
            </a:extLst>
          </p:cNvPr>
          <p:cNvSpPr>
            <a:spLocks noGrp="1"/>
          </p:cNvSpPr>
          <p:nvPr>
            <p:ph type="title"/>
          </p:nvPr>
        </p:nvSpPr>
        <p:spPr>
          <a:xfrm>
            <a:off x="853440" y="329185"/>
            <a:ext cx="10500360" cy="1361504"/>
          </a:xfrm>
        </p:spPr>
        <p:txBody>
          <a:bodyPr/>
          <a:lstStyle/>
          <a:p>
            <a:r>
              <a:rPr lang="en-IN" b="1" dirty="0" smtClean="0">
                <a:latin typeface="+mn-lt"/>
              </a:rPr>
              <a:t>CSS Lists</a:t>
            </a:r>
            <a:endParaRPr lang="en-IN" b="1" dirty="0">
              <a:latin typeface="+mn-lt"/>
            </a:endParaRPr>
          </a:p>
        </p:txBody>
      </p:sp>
      <p:sp>
        <p:nvSpPr>
          <p:cNvPr id="3" name="Content Placeholder 2">
            <a:extLst>
              <a:ext uri="{FF2B5EF4-FFF2-40B4-BE49-F238E27FC236}">
                <a16:creationId xmlns:a16="http://schemas.microsoft.com/office/drawing/2014/main" xmlns="" id="{159CC895-1F18-40A1-A762-D33689BEF2FE}"/>
              </a:ext>
            </a:extLst>
          </p:cNvPr>
          <p:cNvSpPr>
            <a:spLocks noGrp="1"/>
          </p:cNvSpPr>
          <p:nvPr>
            <p:ph idx="1"/>
          </p:nvPr>
        </p:nvSpPr>
        <p:spPr>
          <a:xfrm>
            <a:off x="853440" y="1707644"/>
            <a:ext cx="10500360" cy="4469319"/>
          </a:xfrm>
        </p:spPr>
        <p:txBody>
          <a:bodyPr>
            <a:normAutofit fontScale="77500" lnSpcReduction="20000"/>
          </a:bodyPr>
          <a:lstStyle/>
          <a:p>
            <a:pPr>
              <a:buNone/>
            </a:pPr>
            <a:r>
              <a:rPr lang="en-IN" b="1" u="sng" dirty="0" smtClean="0"/>
              <a:t>In HTML, there are two main types of lists:</a:t>
            </a:r>
          </a:p>
          <a:p>
            <a:r>
              <a:rPr lang="en-IN" dirty="0" smtClean="0"/>
              <a:t>unordered lists (&lt;</a:t>
            </a:r>
            <a:r>
              <a:rPr lang="en-IN" dirty="0" err="1" smtClean="0"/>
              <a:t>ul</a:t>
            </a:r>
            <a:r>
              <a:rPr lang="en-IN" dirty="0" smtClean="0"/>
              <a:t>&gt;) - the list items are marked with bullets.</a:t>
            </a:r>
          </a:p>
          <a:p>
            <a:r>
              <a:rPr lang="en-IN" dirty="0" smtClean="0"/>
              <a:t>ordered lists (&lt;</a:t>
            </a:r>
            <a:r>
              <a:rPr lang="en-IN" dirty="0" err="1" smtClean="0"/>
              <a:t>ol</a:t>
            </a:r>
            <a:r>
              <a:rPr lang="en-IN" dirty="0" smtClean="0"/>
              <a:t>&gt;) - the list items are marked with numbers or letters.</a:t>
            </a:r>
          </a:p>
          <a:p>
            <a:endParaRPr lang="en-US" dirty="0" smtClean="0"/>
          </a:p>
          <a:p>
            <a:pPr>
              <a:buNone/>
            </a:pPr>
            <a:r>
              <a:rPr lang="en-IN" b="1" u="sng" dirty="0" smtClean="0"/>
              <a:t>The CSS list </a:t>
            </a:r>
            <a:r>
              <a:rPr lang="en-IN" b="1" u="sng" dirty="0" err="1" smtClean="0"/>
              <a:t>propreties</a:t>
            </a:r>
            <a:r>
              <a:rPr lang="en-IN" b="1" u="sng" dirty="0" smtClean="0"/>
              <a:t> allow you to:</a:t>
            </a:r>
          </a:p>
          <a:p>
            <a:r>
              <a:rPr lang="en-IN" dirty="0" smtClean="0"/>
              <a:t>Set different list item markers for ordered lists</a:t>
            </a:r>
          </a:p>
          <a:p>
            <a:r>
              <a:rPr lang="en-IN" dirty="0" smtClean="0"/>
              <a:t>Set different list item markers for unordered lists</a:t>
            </a:r>
          </a:p>
          <a:p>
            <a:r>
              <a:rPr lang="en-IN" dirty="0" smtClean="0"/>
              <a:t>Set an image as the list item marker</a:t>
            </a:r>
          </a:p>
          <a:p>
            <a:r>
              <a:rPr lang="en-IN" dirty="0" smtClean="0"/>
              <a:t>Add background </a:t>
            </a:r>
            <a:r>
              <a:rPr lang="en-IN" dirty="0" err="1" smtClean="0"/>
              <a:t>colors</a:t>
            </a:r>
            <a:r>
              <a:rPr lang="en-IN" dirty="0" smtClean="0"/>
              <a:t> to lists and list items</a:t>
            </a:r>
          </a:p>
          <a:p>
            <a:endParaRPr lang="en-IN" dirty="0" smtClean="0"/>
          </a:p>
          <a:p>
            <a:endParaRPr lang="en-IN" dirty="0" smtClean="0"/>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xmlns=""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xmlns=""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22</a:t>
            </a:fld>
            <a:endParaRPr lang="en-IN" dirty="0"/>
          </a:p>
        </p:txBody>
      </p:sp>
      <p:pic>
        <p:nvPicPr>
          <p:cNvPr id="7" name="Picture 6">
            <a:extLst>
              <a:ext uri="{FF2B5EF4-FFF2-40B4-BE49-F238E27FC236}">
                <a16:creationId xmlns:a16="http://schemas.microsoft.com/office/drawing/2014/main" xmlns="" id="{0C376FEC-7B49-40D0-9138-4319452F0A1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188564" y="20723"/>
            <a:ext cx="3997049" cy="1361504"/>
          </a:xfrm>
          <a:prstGeom prst="rect">
            <a:avLst/>
          </a:prstGeom>
        </p:spPr>
      </p:pic>
      <p:cxnSp>
        <p:nvCxnSpPr>
          <p:cNvPr id="30" name="Straight Arrow Connector 29">
            <a:extLst>
              <a:ext uri="{FF2B5EF4-FFF2-40B4-BE49-F238E27FC236}">
                <a16:creationId xmlns:a16="http://schemas.microsoft.com/office/drawing/2014/main" xmlns=""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89541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76393-01BB-428F-8642-D325E9ED1E5B}"/>
              </a:ext>
            </a:extLst>
          </p:cNvPr>
          <p:cNvSpPr>
            <a:spLocks noGrp="1"/>
          </p:cNvSpPr>
          <p:nvPr>
            <p:ph type="title"/>
          </p:nvPr>
        </p:nvSpPr>
        <p:spPr>
          <a:xfrm>
            <a:off x="853440" y="329185"/>
            <a:ext cx="10500360" cy="1361504"/>
          </a:xfrm>
        </p:spPr>
        <p:txBody>
          <a:bodyPr/>
          <a:lstStyle/>
          <a:p>
            <a:r>
              <a:rPr lang="en-IN" b="1" dirty="0" smtClean="0">
                <a:latin typeface="+mn-lt"/>
              </a:rPr>
              <a:t>CSS Lists 	</a:t>
            </a:r>
            <a:endParaRPr lang="en-IN" b="1" dirty="0">
              <a:latin typeface="+mn-lt"/>
            </a:endParaRPr>
          </a:p>
        </p:txBody>
      </p:sp>
      <p:sp>
        <p:nvSpPr>
          <p:cNvPr id="3" name="Content Placeholder 2">
            <a:extLst>
              <a:ext uri="{FF2B5EF4-FFF2-40B4-BE49-F238E27FC236}">
                <a16:creationId xmlns:a16="http://schemas.microsoft.com/office/drawing/2014/main" xmlns="" id="{159CC895-1F18-40A1-A762-D33689BEF2FE}"/>
              </a:ext>
            </a:extLst>
          </p:cNvPr>
          <p:cNvSpPr>
            <a:spLocks noGrp="1"/>
          </p:cNvSpPr>
          <p:nvPr>
            <p:ph idx="1"/>
          </p:nvPr>
        </p:nvSpPr>
        <p:spPr>
          <a:xfrm>
            <a:off x="853440" y="1707644"/>
            <a:ext cx="10500360" cy="4469319"/>
          </a:xfrm>
        </p:spPr>
        <p:txBody>
          <a:bodyPr>
            <a:normAutofit fontScale="77500" lnSpcReduction="20000"/>
          </a:bodyPr>
          <a:lstStyle/>
          <a:p>
            <a:pPr>
              <a:buNone/>
            </a:pPr>
            <a:r>
              <a:rPr lang="en-IN" b="1" u="sng" dirty="0" smtClean="0"/>
              <a:t>In HTML, there are two main types of lists:</a:t>
            </a:r>
          </a:p>
          <a:p>
            <a:r>
              <a:rPr lang="en-IN" dirty="0" smtClean="0"/>
              <a:t>unordered lists (&lt;</a:t>
            </a:r>
            <a:r>
              <a:rPr lang="en-IN" dirty="0" err="1" smtClean="0"/>
              <a:t>ul</a:t>
            </a:r>
            <a:r>
              <a:rPr lang="en-IN" dirty="0" smtClean="0"/>
              <a:t>&gt;) - the list items are marked with bullets.</a:t>
            </a:r>
          </a:p>
          <a:p>
            <a:r>
              <a:rPr lang="en-IN" dirty="0" smtClean="0"/>
              <a:t>ordered lists (&lt;</a:t>
            </a:r>
            <a:r>
              <a:rPr lang="en-IN" dirty="0" err="1" smtClean="0"/>
              <a:t>ol</a:t>
            </a:r>
            <a:r>
              <a:rPr lang="en-IN" dirty="0" smtClean="0"/>
              <a:t>&gt;) - the list items are marked with numbers or letters.</a:t>
            </a:r>
          </a:p>
          <a:p>
            <a:endParaRPr lang="en-US" dirty="0" smtClean="0"/>
          </a:p>
          <a:p>
            <a:pPr>
              <a:buNone/>
            </a:pPr>
            <a:r>
              <a:rPr lang="en-IN" b="1" u="sng" dirty="0" smtClean="0"/>
              <a:t>The CSS list </a:t>
            </a:r>
            <a:r>
              <a:rPr lang="en-IN" b="1" u="sng" dirty="0" err="1" smtClean="0"/>
              <a:t>propreties</a:t>
            </a:r>
            <a:r>
              <a:rPr lang="en-IN" b="1" u="sng" dirty="0" smtClean="0"/>
              <a:t> allow you to:</a:t>
            </a:r>
          </a:p>
          <a:p>
            <a:r>
              <a:rPr lang="en-IN" dirty="0" smtClean="0"/>
              <a:t>Set different list item markers for ordered lists</a:t>
            </a:r>
          </a:p>
          <a:p>
            <a:r>
              <a:rPr lang="en-IN" dirty="0" smtClean="0"/>
              <a:t>Set different list item markers for unordered lists</a:t>
            </a:r>
          </a:p>
          <a:p>
            <a:r>
              <a:rPr lang="en-IN" dirty="0" smtClean="0"/>
              <a:t>Set an image as the list item marker</a:t>
            </a:r>
          </a:p>
          <a:p>
            <a:r>
              <a:rPr lang="en-IN" dirty="0" smtClean="0"/>
              <a:t>Add background </a:t>
            </a:r>
            <a:r>
              <a:rPr lang="en-IN" dirty="0" err="1" smtClean="0"/>
              <a:t>colors</a:t>
            </a:r>
            <a:r>
              <a:rPr lang="en-IN" dirty="0" smtClean="0"/>
              <a:t> to lists and list items</a:t>
            </a:r>
          </a:p>
          <a:p>
            <a:endParaRPr lang="en-IN" dirty="0" smtClean="0"/>
          </a:p>
          <a:p>
            <a:endParaRPr lang="en-IN" dirty="0" smtClean="0"/>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xmlns=""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xmlns=""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23</a:t>
            </a:fld>
            <a:endParaRPr lang="en-IN" dirty="0"/>
          </a:p>
        </p:txBody>
      </p:sp>
      <p:pic>
        <p:nvPicPr>
          <p:cNvPr id="7" name="Picture 6">
            <a:extLst>
              <a:ext uri="{FF2B5EF4-FFF2-40B4-BE49-F238E27FC236}">
                <a16:creationId xmlns:a16="http://schemas.microsoft.com/office/drawing/2014/main" xmlns="" id="{0C376FEC-7B49-40D0-9138-4319452F0A1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188564" y="20723"/>
            <a:ext cx="3997049" cy="1361504"/>
          </a:xfrm>
          <a:prstGeom prst="rect">
            <a:avLst/>
          </a:prstGeom>
        </p:spPr>
      </p:pic>
      <p:cxnSp>
        <p:nvCxnSpPr>
          <p:cNvPr id="30" name="Straight Arrow Connector 29">
            <a:extLst>
              <a:ext uri="{FF2B5EF4-FFF2-40B4-BE49-F238E27FC236}">
                <a16:creationId xmlns:a16="http://schemas.microsoft.com/office/drawing/2014/main" xmlns=""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89541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59CC895-1F18-40A1-A762-D33689BEF2FE}"/>
              </a:ext>
            </a:extLst>
          </p:cNvPr>
          <p:cNvSpPr>
            <a:spLocks noGrp="1"/>
          </p:cNvSpPr>
          <p:nvPr>
            <p:ph idx="1"/>
          </p:nvPr>
        </p:nvSpPr>
        <p:spPr/>
        <p:txBody>
          <a:bodyPr>
            <a:normAutofit/>
          </a:bodyPr>
          <a:lstStyle/>
          <a:p>
            <a:pPr>
              <a:buNone/>
            </a:pPr>
            <a:endParaRPr lang="en-US" dirty="0" smtClean="0">
              <a:latin typeface="Arial" panose="020B0604020202020204" pitchFamily="34" charset="0"/>
              <a:cs typeface="Arial" panose="020B0604020202020204" pitchFamily="34" charset="0"/>
            </a:endParaRPr>
          </a:p>
          <a:p>
            <a:pPr>
              <a:buNone/>
            </a:pPr>
            <a:endParaRPr lang="en-US" dirty="0" smtClean="0">
              <a:latin typeface="Arial" panose="020B0604020202020204" pitchFamily="34" charset="0"/>
              <a:cs typeface="Arial" panose="020B0604020202020204" pitchFamily="34" charset="0"/>
            </a:endParaRPr>
          </a:p>
          <a:p>
            <a:pPr>
              <a:buNone/>
            </a:pPr>
            <a:r>
              <a:rPr lang="en-US" dirty="0" smtClean="0">
                <a:latin typeface="Arial" panose="020B0604020202020204" pitchFamily="34" charset="0"/>
                <a:cs typeface="Arial" panose="020B0604020202020204" pitchFamily="34" charset="0"/>
              </a:rPr>
              <a:t>					</a:t>
            </a:r>
            <a:r>
              <a:rPr lang="en-US" sz="4000" dirty="0" smtClean="0">
                <a:latin typeface="Arial" panose="020B0604020202020204" pitchFamily="34" charset="0"/>
                <a:cs typeface="Arial" panose="020B0604020202020204" pitchFamily="34" charset="0"/>
              </a:rPr>
              <a:t>SESSION 2</a:t>
            </a:r>
            <a:endParaRPr lang="en-IN" sz="4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xmlns=""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xmlns="" id="{0DAEE1CA-D53F-4736-8F8C-F0F7031EFAA5}"/>
              </a:ext>
            </a:extLst>
          </p:cNvPr>
          <p:cNvSpPr>
            <a:spLocks noGrp="1"/>
          </p:cNvSpPr>
          <p:nvPr>
            <p:ph type="sldNum" sz="quarter" idx="12"/>
          </p:nvPr>
        </p:nvSpPr>
        <p:spPr/>
        <p:txBody>
          <a:bodyPr/>
          <a:lstStyle/>
          <a:p>
            <a:fld id="{D300B680-4920-456B-94E7-EB6DEF2EAF04}" type="slidenum">
              <a:rPr lang="en-IN" smtClean="0"/>
              <a:pPr/>
              <a:t>24</a:t>
            </a:fld>
            <a:endParaRPr lang="en-IN"/>
          </a:p>
        </p:txBody>
      </p:sp>
      <p:pic>
        <p:nvPicPr>
          <p:cNvPr id="7" name="Picture 6">
            <a:extLst>
              <a:ext uri="{FF2B5EF4-FFF2-40B4-BE49-F238E27FC236}">
                <a16:creationId xmlns:a16="http://schemas.microsoft.com/office/drawing/2014/main" xmlns="" id="{0C376FEC-7B49-40D0-9138-4319452F0A1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087727" y="18119"/>
            <a:ext cx="3111949" cy="783737"/>
          </a:xfrm>
          <a:prstGeom prst="rect">
            <a:avLst/>
          </a:prstGeom>
        </p:spPr>
      </p:pic>
    </p:spTree>
    <p:extLst>
      <p:ext uri="{BB962C8B-B14F-4D97-AF65-F5344CB8AC3E}">
        <p14:creationId xmlns:p14="http://schemas.microsoft.com/office/powerpoint/2010/main" xmlns="" val="3691993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76393-01BB-428F-8642-D325E9ED1E5B}"/>
              </a:ext>
            </a:extLst>
          </p:cNvPr>
          <p:cNvSpPr>
            <a:spLocks noGrp="1"/>
          </p:cNvSpPr>
          <p:nvPr>
            <p:ph type="title"/>
          </p:nvPr>
        </p:nvSpPr>
        <p:spPr>
          <a:xfrm>
            <a:off x="853440" y="329185"/>
            <a:ext cx="10500360" cy="1361504"/>
          </a:xfrm>
        </p:spPr>
        <p:txBody>
          <a:bodyPr/>
          <a:lstStyle/>
          <a:p>
            <a:r>
              <a:rPr lang="en-IN" b="1" dirty="0" smtClean="0">
                <a:latin typeface="+mn-lt"/>
              </a:rPr>
              <a:t>CSS Tables	</a:t>
            </a:r>
            <a:endParaRPr lang="en-IN" b="1" dirty="0">
              <a:latin typeface="+mn-lt"/>
            </a:endParaRPr>
          </a:p>
        </p:txBody>
      </p:sp>
      <p:sp>
        <p:nvSpPr>
          <p:cNvPr id="3" name="Content Placeholder 2">
            <a:extLst>
              <a:ext uri="{FF2B5EF4-FFF2-40B4-BE49-F238E27FC236}">
                <a16:creationId xmlns:a16="http://schemas.microsoft.com/office/drawing/2014/main" xmlns="" id="{159CC895-1F18-40A1-A762-D33689BEF2FE}"/>
              </a:ext>
            </a:extLst>
          </p:cNvPr>
          <p:cNvSpPr>
            <a:spLocks noGrp="1"/>
          </p:cNvSpPr>
          <p:nvPr>
            <p:ph idx="1"/>
          </p:nvPr>
        </p:nvSpPr>
        <p:spPr>
          <a:xfrm>
            <a:off x="853440" y="1707644"/>
            <a:ext cx="10500360" cy="4670007"/>
          </a:xfrm>
        </p:spPr>
        <p:txBody>
          <a:bodyPr>
            <a:normAutofit fontScale="25000" lnSpcReduction="20000"/>
          </a:bodyPr>
          <a:lstStyle/>
          <a:p>
            <a:r>
              <a:rPr lang="en-US" sz="9600" dirty="0" smtClean="0"/>
              <a:t> </a:t>
            </a:r>
            <a:r>
              <a:rPr lang="en-IN" sz="9600" dirty="0" smtClean="0"/>
              <a:t>The look of an HTML table can be greatly improved with CSS.</a:t>
            </a:r>
          </a:p>
          <a:p>
            <a:pPr>
              <a:buNone/>
            </a:pPr>
            <a:endParaRPr lang="en-IN" sz="9600" dirty="0" smtClean="0"/>
          </a:p>
          <a:p>
            <a:pPr>
              <a:buNone/>
            </a:pPr>
            <a:r>
              <a:rPr lang="en-IN" sz="9600" b="1" u="sng" dirty="0" smtClean="0"/>
              <a:t>Table Borders </a:t>
            </a:r>
            <a:r>
              <a:rPr lang="en-IN" sz="9600" dirty="0" smtClean="0"/>
              <a:t>- To specify table borders in CSS, use the border property.</a:t>
            </a:r>
          </a:p>
          <a:p>
            <a:pPr>
              <a:buNone/>
            </a:pPr>
            <a:r>
              <a:rPr lang="en-IN" sz="9600" dirty="0" smtClean="0">
                <a:solidFill>
                  <a:srgbClr val="C00000"/>
                </a:solidFill>
              </a:rPr>
              <a:t>	table, </a:t>
            </a:r>
            <a:r>
              <a:rPr lang="en-IN" sz="9600" dirty="0" err="1" smtClean="0">
                <a:solidFill>
                  <a:srgbClr val="C00000"/>
                </a:solidFill>
              </a:rPr>
              <a:t>th</a:t>
            </a:r>
            <a:r>
              <a:rPr lang="en-IN" sz="9600" dirty="0" smtClean="0">
                <a:solidFill>
                  <a:srgbClr val="C00000"/>
                </a:solidFill>
              </a:rPr>
              <a:t>, td {</a:t>
            </a:r>
          </a:p>
          <a:p>
            <a:pPr>
              <a:buNone/>
            </a:pPr>
            <a:r>
              <a:rPr lang="en-IN" sz="9600" dirty="0" smtClean="0">
                <a:solidFill>
                  <a:srgbClr val="C00000"/>
                </a:solidFill>
              </a:rPr>
              <a:t>			border: 1px solid black;</a:t>
            </a:r>
            <a:br>
              <a:rPr lang="en-IN" sz="9600" dirty="0" smtClean="0">
                <a:solidFill>
                  <a:srgbClr val="C00000"/>
                </a:solidFill>
              </a:rPr>
            </a:br>
            <a:r>
              <a:rPr lang="en-IN" sz="9600" dirty="0" smtClean="0">
                <a:solidFill>
                  <a:srgbClr val="C00000"/>
                </a:solidFill>
              </a:rPr>
              <a:t>	            }</a:t>
            </a:r>
          </a:p>
          <a:p>
            <a:pPr>
              <a:buNone/>
            </a:pPr>
            <a:r>
              <a:rPr lang="en-IN" sz="9600" b="1" u="sng" dirty="0" smtClean="0"/>
              <a:t>Table Width and Height- </a:t>
            </a:r>
            <a:r>
              <a:rPr lang="en-IN" sz="9600" dirty="0" smtClean="0"/>
              <a:t>Width and height of a table are defined by the width and height properties.</a:t>
            </a:r>
          </a:p>
          <a:p>
            <a:pPr>
              <a:buNone/>
            </a:pPr>
            <a:r>
              <a:rPr lang="en-IN" sz="9600" dirty="0" smtClean="0"/>
              <a:t>	</a:t>
            </a:r>
            <a:r>
              <a:rPr lang="en-IN" sz="9600" dirty="0" smtClean="0">
                <a:solidFill>
                  <a:srgbClr val="C00000"/>
                </a:solidFill>
              </a:rPr>
              <a:t>table {</a:t>
            </a:r>
            <a:br>
              <a:rPr lang="en-IN" sz="9600" dirty="0" smtClean="0">
                <a:solidFill>
                  <a:srgbClr val="C00000"/>
                </a:solidFill>
              </a:rPr>
            </a:br>
            <a:r>
              <a:rPr lang="en-IN" sz="9600" dirty="0" smtClean="0">
                <a:solidFill>
                  <a:srgbClr val="C00000"/>
                </a:solidFill>
              </a:rPr>
              <a:t>    width: 100%;</a:t>
            </a:r>
            <a:br>
              <a:rPr lang="en-IN" sz="9600" dirty="0" smtClean="0">
                <a:solidFill>
                  <a:srgbClr val="C00000"/>
                </a:solidFill>
              </a:rPr>
            </a:br>
            <a:r>
              <a:rPr lang="en-IN" sz="9600" dirty="0" smtClean="0">
                <a:solidFill>
                  <a:srgbClr val="C00000"/>
                </a:solidFill>
              </a:rPr>
              <a:t>}</a:t>
            </a:r>
            <a:br>
              <a:rPr lang="en-IN" sz="9600" dirty="0" smtClean="0">
                <a:solidFill>
                  <a:srgbClr val="C00000"/>
                </a:solidFill>
              </a:rPr>
            </a:br>
            <a:r>
              <a:rPr lang="en-IN" sz="9600" dirty="0" smtClean="0">
                <a:solidFill>
                  <a:srgbClr val="C00000"/>
                </a:solidFill>
              </a:rPr>
              <a:t/>
            </a:r>
            <a:br>
              <a:rPr lang="en-IN" sz="9600" dirty="0" smtClean="0">
                <a:solidFill>
                  <a:srgbClr val="C00000"/>
                </a:solidFill>
              </a:rPr>
            </a:br>
            <a:r>
              <a:rPr lang="en-IN" sz="9600" dirty="0" err="1" smtClean="0">
                <a:solidFill>
                  <a:srgbClr val="C00000"/>
                </a:solidFill>
              </a:rPr>
              <a:t>th</a:t>
            </a:r>
            <a:r>
              <a:rPr lang="en-IN" sz="9600" dirty="0" smtClean="0">
                <a:solidFill>
                  <a:srgbClr val="C00000"/>
                </a:solidFill>
              </a:rPr>
              <a:t> {</a:t>
            </a:r>
            <a:br>
              <a:rPr lang="en-IN" sz="9600" dirty="0" smtClean="0">
                <a:solidFill>
                  <a:srgbClr val="C00000"/>
                </a:solidFill>
              </a:rPr>
            </a:br>
            <a:r>
              <a:rPr lang="en-IN" sz="9600" dirty="0" smtClean="0">
                <a:solidFill>
                  <a:srgbClr val="C00000"/>
                </a:solidFill>
              </a:rPr>
              <a:t>    height: 50px;</a:t>
            </a:r>
            <a:br>
              <a:rPr lang="en-IN" sz="9600" dirty="0" smtClean="0">
                <a:solidFill>
                  <a:srgbClr val="C00000"/>
                </a:solidFill>
              </a:rPr>
            </a:br>
            <a:r>
              <a:rPr lang="en-IN" sz="9600" dirty="0" smtClean="0">
                <a:solidFill>
                  <a:srgbClr val="C00000"/>
                </a:solidFill>
              </a:rPr>
              <a:t>}</a:t>
            </a:r>
          </a:p>
          <a:p>
            <a:pPr>
              <a:buNone/>
            </a:pPr>
            <a:endParaRPr lang="en-IN" dirty="0" smtClean="0"/>
          </a:p>
          <a:p>
            <a:pPr>
              <a:buNone/>
            </a:pPr>
            <a:endParaRPr lang="en-IN" dirty="0" smtClean="0"/>
          </a:p>
          <a:p>
            <a:endParaRPr lang="en-IN" dirty="0" smtClean="0"/>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xmlns=""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xmlns=""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25</a:t>
            </a:fld>
            <a:endParaRPr lang="en-IN" dirty="0"/>
          </a:p>
        </p:txBody>
      </p:sp>
      <p:pic>
        <p:nvPicPr>
          <p:cNvPr id="7" name="Picture 6">
            <a:extLst>
              <a:ext uri="{FF2B5EF4-FFF2-40B4-BE49-F238E27FC236}">
                <a16:creationId xmlns:a16="http://schemas.microsoft.com/office/drawing/2014/main" xmlns="" id="{0C376FEC-7B49-40D0-9138-4319452F0A1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188564" y="20723"/>
            <a:ext cx="3997049" cy="1361504"/>
          </a:xfrm>
          <a:prstGeom prst="rect">
            <a:avLst/>
          </a:prstGeom>
        </p:spPr>
      </p:pic>
      <p:cxnSp>
        <p:nvCxnSpPr>
          <p:cNvPr id="30" name="Straight Arrow Connector 29">
            <a:extLst>
              <a:ext uri="{FF2B5EF4-FFF2-40B4-BE49-F238E27FC236}">
                <a16:creationId xmlns:a16="http://schemas.microsoft.com/office/drawing/2014/main" xmlns=""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89541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76393-01BB-428F-8642-D325E9ED1E5B}"/>
              </a:ext>
            </a:extLst>
          </p:cNvPr>
          <p:cNvSpPr>
            <a:spLocks noGrp="1"/>
          </p:cNvSpPr>
          <p:nvPr>
            <p:ph type="title"/>
          </p:nvPr>
        </p:nvSpPr>
        <p:spPr>
          <a:xfrm>
            <a:off x="853440" y="329185"/>
            <a:ext cx="10500360" cy="1361504"/>
          </a:xfrm>
        </p:spPr>
        <p:txBody>
          <a:bodyPr/>
          <a:lstStyle/>
          <a:p>
            <a:r>
              <a:rPr lang="en-IN" b="1" dirty="0" smtClean="0">
                <a:latin typeface="+mn-lt"/>
              </a:rPr>
              <a:t>CSS Tables	</a:t>
            </a:r>
            <a:endParaRPr lang="en-IN" b="1" dirty="0">
              <a:latin typeface="+mn-lt"/>
            </a:endParaRPr>
          </a:p>
        </p:txBody>
      </p:sp>
      <p:sp>
        <p:nvSpPr>
          <p:cNvPr id="3" name="Content Placeholder 2">
            <a:extLst>
              <a:ext uri="{FF2B5EF4-FFF2-40B4-BE49-F238E27FC236}">
                <a16:creationId xmlns:a16="http://schemas.microsoft.com/office/drawing/2014/main" xmlns="" id="{159CC895-1F18-40A1-A762-D33689BEF2FE}"/>
              </a:ext>
            </a:extLst>
          </p:cNvPr>
          <p:cNvSpPr>
            <a:spLocks noGrp="1"/>
          </p:cNvSpPr>
          <p:nvPr>
            <p:ph idx="1"/>
          </p:nvPr>
        </p:nvSpPr>
        <p:spPr>
          <a:xfrm>
            <a:off x="853440" y="1707644"/>
            <a:ext cx="10500360" cy="4670007"/>
          </a:xfrm>
        </p:spPr>
        <p:txBody>
          <a:bodyPr>
            <a:normAutofit fontScale="92500" lnSpcReduction="20000"/>
          </a:bodyPr>
          <a:lstStyle/>
          <a:p>
            <a:pPr>
              <a:buNone/>
            </a:pPr>
            <a:r>
              <a:rPr lang="en-IN" sz="2600" b="1" u="sng" dirty="0" smtClean="0"/>
              <a:t>Horizontal Alignment</a:t>
            </a:r>
          </a:p>
          <a:p>
            <a:r>
              <a:rPr lang="en-IN" sz="2600" dirty="0" smtClean="0"/>
              <a:t>The text-align property sets the horizontal alignment (like left, right, or </a:t>
            </a:r>
            <a:r>
              <a:rPr lang="en-IN" sz="2600" dirty="0" err="1" smtClean="0"/>
              <a:t>center</a:t>
            </a:r>
            <a:r>
              <a:rPr lang="en-IN" sz="2600" dirty="0" smtClean="0"/>
              <a:t>) of the content in &lt;</a:t>
            </a:r>
            <a:r>
              <a:rPr lang="en-IN" sz="2600" dirty="0" err="1" smtClean="0"/>
              <a:t>th</a:t>
            </a:r>
            <a:r>
              <a:rPr lang="en-IN" sz="2600" dirty="0" smtClean="0"/>
              <a:t>&gt; or &lt;td&gt;</a:t>
            </a:r>
          </a:p>
          <a:p>
            <a:pPr>
              <a:buNone/>
            </a:pPr>
            <a:r>
              <a:rPr lang="en-IN" sz="2600" dirty="0" err="1" smtClean="0">
                <a:solidFill>
                  <a:srgbClr val="C00000"/>
                </a:solidFill>
              </a:rPr>
              <a:t>th</a:t>
            </a:r>
            <a:r>
              <a:rPr lang="en-IN" sz="2600" dirty="0" smtClean="0">
                <a:solidFill>
                  <a:srgbClr val="C00000"/>
                </a:solidFill>
              </a:rPr>
              <a:t> {</a:t>
            </a:r>
            <a:br>
              <a:rPr lang="en-IN" sz="2600" dirty="0" smtClean="0">
                <a:solidFill>
                  <a:srgbClr val="C00000"/>
                </a:solidFill>
              </a:rPr>
            </a:br>
            <a:r>
              <a:rPr lang="en-IN" sz="2600" dirty="0" smtClean="0">
                <a:solidFill>
                  <a:srgbClr val="C00000"/>
                </a:solidFill>
              </a:rPr>
              <a:t>    text-align: left;</a:t>
            </a:r>
            <a:br>
              <a:rPr lang="en-IN" sz="2600" dirty="0" smtClean="0">
                <a:solidFill>
                  <a:srgbClr val="C00000"/>
                </a:solidFill>
              </a:rPr>
            </a:br>
            <a:r>
              <a:rPr lang="en-IN" sz="2600" dirty="0" smtClean="0">
                <a:solidFill>
                  <a:srgbClr val="C00000"/>
                </a:solidFill>
              </a:rPr>
              <a:t>}</a:t>
            </a:r>
          </a:p>
          <a:p>
            <a:pPr>
              <a:buNone/>
            </a:pPr>
            <a:endParaRPr lang="en-US" sz="2400" dirty="0" smtClean="0">
              <a:solidFill>
                <a:srgbClr val="C00000"/>
              </a:solidFill>
            </a:endParaRPr>
          </a:p>
          <a:p>
            <a:pPr>
              <a:buNone/>
            </a:pPr>
            <a:endParaRPr lang="en-IN" sz="2400" dirty="0" smtClean="0">
              <a:solidFill>
                <a:srgbClr val="C00000"/>
              </a:solidFill>
            </a:endParaRPr>
          </a:p>
          <a:p>
            <a:pPr>
              <a:buNone/>
            </a:pPr>
            <a:endParaRPr lang="en-US" sz="2400" dirty="0" smtClean="0">
              <a:solidFill>
                <a:srgbClr val="C00000"/>
              </a:solidFill>
            </a:endParaRPr>
          </a:p>
          <a:p>
            <a:pPr>
              <a:buNone/>
            </a:pPr>
            <a:endParaRPr lang="en-IN" sz="2400" dirty="0" smtClean="0">
              <a:solidFill>
                <a:srgbClr val="C00000"/>
              </a:solidFill>
            </a:endParaRPr>
          </a:p>
          <a:p>
            <a:pPr>
              <a:buNone/>
            </a:pPr>
            <a:endParaRPr lang="en-IN" dirty="0" smtClean="0"/>
          </a:p>
          <a:p>
            <a:endParaRPr lang="en-IN" dirty="0" smtClean="0"/>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xmlns=""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xmlns=""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26</a:t>
            </a:fld>
            <a:endParaRPr lang="en-IN" dirty="0"/>
          </a:p>
        </p:txBody>
      </p:sp>
      <p:pic>
        <p:nvPicPr>
          <p:cNvPr id="7" name="Picture 6">
            <a:extLst>
              <a:ext uri="{FF2B5EF4-FFF2-40B4-BE49-F238E27FC236}">
                <a16:creationId xmlns:a16="http://schemas.microsoft.com/office/drawing/2014/main" xmlns="" id="{0C376FEC-7B49-40D0-9138-4319452F0A1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188564" y="20723"/>
            <a:ext cx="3997049" cy="1361504"/>
          </a:xfrm>
          <a:prstGeom prst="rect">
            <a:avLst/>
          </a:prstGeom>
        </p:spPr>
      </p:pic>
      <p:cxnSp>
        <p:nvCxnSpPr>
          <p:cNvPr id="30" name="Straight Arrow Connector 29">
            <a:extLst>
              <a:ext uri="{FF2B5EF4-FFF2-40B4-BE49-F238E27FC236}">
                <a16:creationId xmlns:a16="http://schemas.microsoft.com/office/drawing/2014/main" xmlns=""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89541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76393-01BB-428F-8642-D325E9ED1E5B}"/>
              </a:ext>
            </a:extLst>
          </p:cNvPr>
          <p:cNvSpPr>
            <a:spLocks noGrp="1"/>
          </p:cNvSpPr>
          <p:nvPr>
            <p:ph type="title"/>
          </p:nvPr>
        </p:nvSpPr>
        <p:spPr>
          <a:xfrm>
            <a:off x="853440" y="329185"/>
            <a:ext cx="10500360" cy="1361504"/>
          </a:xfrm>
        </p:spPr>
        <p:txBody>
          <a:bodyPr/>
          <a:lstStyle/>
          <a:p>
            <a:r>
              <a:rPr lang="en-IN" b="1" dirty="0" smtClean="0">
                <a:latin typeface="+mn-lt"/>
              </a:rPr>
              <a:t>CSS Layout -The display Property</a:t>
            </a:r>
            <a:endParaRPr lang="en-IN" b="1" dirty="0">
              <a:latin typeface="+mn-lt"/>
            </a:endParaRPr>
          </a:p>
        </p:txBody>
      </p:sp>
      <p:sp>
        <p:nvSpPr>
          <p:cNvPr id="3" name="Content Placeholder 2">
            <a:extLst>
              <a:ext uri="{FF2B5EF4-FFF2-40B4-BE49-F238E27FC236}">
                <a16:creationId xmlns:a16="http://schemas.microsoft.com/office/drawing/2014/main" xmlns="" id="{159CC895-1F18-40A1-A762-D33689BEF2FE}"/>
              </a:ext>
            </a:extLst>
          </p:cNvPr>
          <p:cNvSpPr>
            <a:spLocks noGrp="1"/>
          </p:cNvSpPr>
          <p:nvPr>
            <p:ph idx="1"/>
          </p:nvPr>
        </p:nvSpPr>
        <p:spPr>
          <a:xfrm>
            <a:off x="853440" y="1707643"/>
            <a:ext cx="10500360" cy="4808903"/>
          </a:xfrm>
        </p:spPr>
        <p:txBody>
          <a:bodyPr>
            <a:normAutofit fontScale="25000" lnSpcReduction="20000"/>
          </a:bodyPr>
          <a:lstStyle/>
          <a:p>
            <a:r>
              <a:rPr lang="en-IN" sz="9600" dirty="0" smtClean="0"/>
              <a:t>The display property is the most important CSS property for controlling layout.</a:t>
            </a:r>
            <a:endParaRPr lang="en-US" sz="9600" dirty="0" smtClean="0">
              <a:solidFill>
                <a:srgbClr val="C00000"/>
              </a:solidFill>
            </a:endParaRPr>
          </a:p>
          <a:p>
            <a:r>
              <a:rPr lang="en-IN" sz="9600" dirty="0" smtClean="0"/>
              <a:t>The display property specifies if/how an element is displayed.</a:t>
            </a:r>
          </a:p>
          <a:p>
            <a:r>
              <a:rPr lang="en-IN" sz="9600" dirty="0" smtClean="0"/>
              <a:t>The default display value for most elements is block or inline.</a:t>
            </a:r>
          </a:p>
          <a:p>
            <a:r>
              <a:rPr lang="en-IN" sz="9600" dirty="0" smtClean="0"/>
              <a:t>Block-level Elements - always starts on a new line and takes up the full width available (stretches out to the left and right as far as it can).</a:t>
            </a:r>
          </a:p>
          <a:p>
            <a:pPr>
              <a:buNone/>
            </a:pPr>
            <a:r>
              <a:rPr lang="en-IN" sz="9600" b="1" u="sng" dirty="0" smtClean="0"/>
              <a:t>Examples of block-level elements:</a:t>
            </a:r>
          </a:p>
          <a:p>
            <a:r>
              <a:rPr lang="en-IN" sz="9600" dirty="0" smtClean="0"/>
              <a:t>&lt;div&gt;</a:t>
            </a:r>
          </a:p>
          <a:p>
            <a:r>
              <a:rPr lang="en-IN" sz="9600" dirty="0" smtClean="0"/>
              <a:t>&lt;h1&gt; - &lt;h6&gt;</a:t>
            </a:r>
          </a:p>
          <a:p>
            <a:r>
              <a:rPr lang="en-IN" sz="9600" dirty="0" smtClean="0"/>
              <a:t>&lt;p&gt;</a:t>
            </a:r>
          </a:p>
          <a:p>
            <a:r>
              <a:rPr lang="en-IN" sz="9600" dirty="0" smtClean="0"/>
              <a:t>&lt;form&gt;</a:t>
            </a:r>
          </a:p>
          <a:p>
            <a:r>
              <a:rPr lang="en-IN" sz="9600" dirty="0" smtClean="0"/>
              <a:t>&lt;header&gt;</a:t>
            </a:r>
          </a:p>
          <a:p>
            <a:r>
              <a:rPr lang="en-IN" sz="9600" dirty="0" smtClean="0"/>
              <a:t>&lt;footer&gt;</a:t>
            </a:r>
          </a:p>
          <a:p>
            <a:r>
              <a:rPr lang="en-IN" sz="9600" dirty="0" smtClean="0"/>
              <a:t>&lt;section&gt;</a:t>
            </a:r>
          </a:p>
          <a:p>
            <a:pPr>
              <a:buNone/>
            </a:pPr>
            <a:endParaRPr lang="en-IN" dirty="0" smtClean="0"/>
          </a:p>
          <a:p>
            <a:endParaRPr lang="en-IN" dirty="0" smtClean="0"/>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xmlns=""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xmlns=""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27</a:t>
            </a:fld>
            <a:endParaRPr lang="en-IN" dirty="0"/>
          </a:p>
        </p:txBody>
      </p:sp>
      <p:pic>
        <p:nvPicPr>
          <p:cNvPr id="7" name="Picture 6">
            <a:extLst>
              <a:ext uri="{FF2B5EF4-FFF2-40B4-BE49-F238E27FC236}">
                <a16:creationId xmlns:a16="http://schemas.microsoft.com/office/drawing/2014/main" xmlns="" id="{0C376FEC-7B49-40D0-9138-4319452F0A1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848403" y="20723"/>
            <a:ext cx="3337210" cy="1136745"/>
          </a:xfrm>
          <a:prstGeom prst="rect">
            <a:avLst/>
          </a:prstGeom>
        </p:spPr>
      </p:pic>
      <p:cxnSp>
        <p:nvCxnSpPr>
          <p:cNvPr id="30" name="Straight Arrow Connector 29">
            <a:extLst>
              <a:ext uri="{FF2B5EF4-FFF2-40B4-BE49-F238E27FC236}">
                <a16:creationId xmlns:a16="http://schemas.microsoft.com/office/drawing/2014/main" xmlns=""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89541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76393-01BB-428F-8642-D325E9ED1E5B}"/>
              </a:ext>
            </a:extLst>
          </p:cNvPr>
          <p:cNvSpPr>
            <a:spLocks noGrp="1"/>
          </p:cNvSpPr>
          <p:nvPr>
            <p:ph type="title"/>
          </p:nvPr>
        </p:nvSpPr>
        <p:spPr>
          <a:xfrm>
            <a:off x="853440" y="329185"/>
            <a:ext cx="10500360" cy="1361504"/>
          </a:xfrm>
        </p:spPr>
        <p:txBody>
          <a:bodyPr/>
          <a:lstStyle/>
          <a:p>
            <a:r>
              <a:rPr lang="en-IN" b="1" dirty="0" smtClean="0">
                <a:latin typeface="+mn-lt"/>
              </a:rPr>
              <a:t>CSS Layout -The display Property</a:t>
            </a:r>
            <a:endParaRPr lang="en-IN" b="1" dirty="0">
              <a:latin typeface="+mn-lt"/>
            </a:endParaRPr>
          </a:p>
        </p:txBody>
      </p:sp>
      <p:sp>
        <p:nvSpPr>
          <p:cNvPr id="3" name="Content Placeholder 2">
            <a:extLst>
              <a:ext uri="{FF2B5EF4-FFF2-40B4-BE49-F238E27FC236}">
                <a16:creationId xmlns:a16="http://schemas.microsoft.com/office/drawing/2014/main" xmlns="" id="{159CC895-1F18-40A1-A762-D33689BEF2FE}"/>
              </a:ext>
            </a:extLst>
          </p:cNvPr>
          <p:cNvSpPr>
            <a:spLocks noGrp="1"/>
          </p:cNvSpPr>
          <p:nvPr>
            <p:ph idx="1"/>
          </p:nvPr>
        </p:nvSpPr>
        <p:spPr>
          <a:xfrm>
            <a:off x="853440" y="1707644"/>
            <a:ext cx="10500360" cy="4670007"/>
          </a:xfrm>
        </p:spPr>
        <p:txBody>
          <a:bodyPr>
            <a:normAutofit fontScale="85000" lnSpcReduction="20000"/>
          </a:bodyPr>
          <a:lstStyle/>
          <a:p>
            <a:r>
              <a:rPr lang="en-IN" dirty="0" smtClean="0"/>
              <a:t>An inline element does not start on a new line and only takes up as much width as necessary.</a:t>
            </a:r>
          </a:p>
          <a:p>
            <a:r>
              <a:rPr lang="en-IN" dirty="0" smtClean="0"/>
              <a:t>This is an inline &lt;span&gt; element inside a paragraph.</a:t>
            </a:r>
          </a:p>
          <a:p>
            <a:pPr>
              <a:buNone/>
            </a:pPr>
            <a:endParaRPr lang="en-IN" dirty="0" smtClean="0"/>
          </a:p>
          <a:p>
            <a:pPr>
              <a:buNone/>
            </a:pPr>
            <a:r>
              <a:rPr lang="en-IN" b="1" u="sng" dirty="0" smtClean="0"/>
              <a:t>Examples of inline elements:</a:t>
            </a:r>
          </a:p>
          <a:p>
            <a:pPr>
              <a:buNone/>
            </a:pPr>
            <a:endParaRPr lang="en-IN" b="1" u="sng" dirty="0" smtClean="0"/>
          </a:p>
          <a:p>
            <a:r>
              <a:rPr lang="en-IN" dirty="0" smtClean="0"/>
              <a:t>&lt;span&gt;</a:t>
            </a:r>
          </a:p>
          <a:p>
            <a:r>
              <a:rPr lang="en-IN" dirty="0" smtClean="0"/>
              <a:t>&lt;a&gt;</a:t>
            </a:r>
          </a:p>
          <a:p>
            <a:r>
              <a:rPr lang="en-IN" dirty="0" smtClean="0"/>
              <a:t>&lt;</a:t>
            </a:r>
            <a:r>
              <a:rPr lang="en-IN" dirty="0" err="1" smtClean="0"/>
              <a:t>img</a:t>
            </a:r>
            <a:r>
              <a:rPr lang="en-IN" dirty="0" smtClean="0"/>
              <a:t>&gt;</a:t>
            </a:r>
          </a:p>
          <a:p>
            <a:pPr>
              <a:buNone/>
            </a:pPr>
            <a:endParaRPr lang="en-IN" dirty="0" smtClean="0"/>
          </a:p>
          <a:p>
            <a:endParaRPr lang="en-IN" dirty="0" smtClean="0"/>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xmlns=""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xmlns=""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28</a:t>
            </a:fld>
            <a:endParaRPr lang="en-IN" dirty="0"/>
          </a:p>
        </p:txBody>
      </p:sp>
      <p:pic>
        <p:nvPicPr>
          <p:cNvPr id="7" name="Picture 6">
            <a:extLst>
              <a:ext uri="{FF2B5EF4-FFF2-40B4-BE49-F238E27FC236}">
                <a16:creationId xmlns:a16="http://schemas.microsoft.com/office/drawing/2014/main" xmlns="" id="{0C376FEC-7B49-40D0-9138-4319452F0A1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848403" y="20723"/>
            <a:ext cx="3337210" cy="1136745"/>
          </a:xfrm>
          <a:prstGeom prst="rect">
            <a:avLst/>
          </a:prstGeom>
        </p:spPr>
      </p:pic>
      <p:cxnSp>
        <p:nvCxnSpPr>
          <p:cNvPr id="30" name="Straight Arrow Connector 29">
            <a:extLst>
              <a:ext uri="{FF2B5EF4-FFF2-40B4-BE49-F238E27FC236}">
                <a16:creationId xmlns:a16="http://schemas.microsoft.com/office/drawing/2014/main" xmlns=""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89541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76393-01BB-428F-8642-D325E9ED1E5B}"/>
              </a:ext>
            </a:extLst>
          </p:cNvPr>
          <p:cNvSpPr>
            <a:spLocks noGrp="1"/>
          </p:cNvSpPr>
          <p:nvPr>
            <p:ph type="title"/>
          </p:nvPr>
        </p:nvSpPr>
        <p:spPr>
          <a:xfrm>
            <a:off x="853440" y="329185"/>
            <a:ext cx="10500360" cy="1361504"/>
          </a:xfrm>
        </p:spPr>
        <p:txBody>
          <a:bodyPr/>
          <a:lstStyle/>
          <a:p>
            <a:r>
              <a:rPr lang="en-IN" b="1" dirty="0" smtClean="0"/>
              <a:t>CSS Layout - The position Property</a:t>
            </a:r>
            <a:endParaRPr lang="en-IN" b="1" dirty="0"/>
          </a:p>
        </p:txBody>
      </p:sp>
      <p:sp>
        <p:nvSpPr>
          <p:cNvPr id="3" name="Content Placeholder 2">
            <a:extLst>
              <a:ext uri="{FF2B5EF4-FFF2-40B4-BE49-F238E27FC236}">
                <a16:creationId xmlns:a16="http://schemas.microsoft.com/office/drawing/2014/main" xmlns="" id="{159CC895-1F18-40A1-A762-D33689BEF2FE}"/>
              </a:ext>
            </a:extLst>
          </p:cNvPr>
          <p:cNvSpPr>
            <a:spLocks noGrp="1"/>
          </p:cNvSpPr>
          <p:nvPr>
            <p:ph idx="1"/>
          </p:nvPr>
        </p:nvSpPr>
        <p:spPr>
          <a:xfrm>
            <a:off x="853440" y="1707644"/>
            <a:ext cx="10500360" cy="4670007"/>
          </a:xfrm>
        </p:spPr>
        <p:txBody>
          <a:bodyPr>
            <a:normAutofit fontScale="25000" lnSpcReduction="20000"/>
          </a:bodyPr>
          <a:lstStyle/>
          <a:p>
            <a:endParaRPr lang="en-IN" dirty="0" smtClean="0"/>
          </a:p>
          <a:p>
            <a:r>
              <a:rPr lang="en-IN" sz="9600" dirty="0" smtClean="0"/>
              <a:t>The position property specifies the type of positioning method used for an element (static, relative, fixed, absolute).</a:t>
            </a:r>
          </a:p>
          <a:p>
            <a:endParaRPr lang="en-IN" sz="9600" dirty="0" smtClean="0"/>
          </a:p>
          <a:p>
            <a:r>
              <a:rPr lang="en-IN" sz="9600" dirty="0" smtClean="0"/>
              <a:t>The position property specifies the type of positioning method used for an element.</a:t>
            </a:r>
          </a:p>
          <a:p>
            <a:pPr>
              <a:buNone/>
            </a:pPr>
            <a:endParaRPr lang="en-IN" sz="9600" dirty="0" smtClean="0"/>
          </a:p>
          <a:p>
            <a:r>
              <a:rPr lang="en-IN" sz="9600" dirty="0" smtClean="0"/>
              <a:t>There are different position values:</a:t>
            </a:r>
          </a:p>
          <a:p>
            <a:r>
              <a:rPr lang="en-IN" sz="9600" dirty="0" smtClean="0"/>
              <a:t>static</a:t>
            </a:r>
          </a:p>
          <a:p>
            <a:r>
              <a:rPr lang="en-IN" sz="9600" dirty="0" smtClean="0"/>
              <a:t>relative</a:t>
            </a:r>
          </a:p>
          <a:p>
            <a:r>
              <a:rPr lang="en-IN" sz="9600" dirty="0" smtClean="0"/>
              <a:t>fixed</a:t>
            </a:r>
          </a:p>
          <a:p>
            <a:r>
              <a:rPr lang="en-IN" sz="9600" dirty="0" smtClean="0"/>
              <a:t>absolute</a:t>
            </a:r>
          </a:p>
          <a:p>
            <a:pPr>
              <a:buNone/>
            </a:pPr>
            <a:endParaRPr lang="en-IN" dirty="0" smtClean="0"/>
          </a:p>
          <a:p>
            <a:endParaRPr lang="en-IN" dirty="0" smtClean="0"/>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xmlns=""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xmlns=""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29</a:t>
            </a:fld>
            <a:endParaRPr lang="en-IN" dirty="0"/>
          </a:p>
        </p:txBody>
      </p:sp>
      <p:pic>
        <p:nvPicPr>
          <p:cNvPr id="7" name="Picture 6">
            <a:extLst>
              <a:ext uri="{FF2B5EF4-FFF2-40B4-BE49-F238E27FC236}">
                <a16:creationId xmlns:a16="http://schemas.microsoft.com/office/drawing/2014/main" xmlns="" id="{0C376FEC-7B49-40D0-9138-4319452F0A1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848403" y="20723"/>
            <a:ext cx="3337210" cy="1136745"/>
          </a:xfrm>
          <a:prstGeom prst="rect">
            <a:avLst/>
          </a:prstGeom>
        </p:spPr>
      </p:pic>
      <p:cxnSp>
        <p:nvCxnSpPr>
          <p:cNvPr id="30" name="Straight Arrow Connector 29">
            <a:extLst>
              <a:ext uri="{FF2B5EF4-FFF2-40B4-BE49-F238E27FC236}">
                <a16:creationId xmlns:a16="http://schemas.microsoft.com/office/drawing/2014/main" xmlns=""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89541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Topics</a:t>
            </a:r>
          </a:p>
        </p:txBody>
      </p:sp>
      <p:sp>
        <p:nvSpPr>
          <p:cNvPr id="3" name="Content Placeholder 2">
            <a:extLst>
              <a:ext uri="{FF2B5EF4-FFF2-40B4-BE49-F238E27FC236}">
                <a16:creationId xmlns:a16="http://schemas.microsoft.com/office/drawing/2014/main" xmlns="" id="{159CC895-1F18-40A1-A762-D33689BEF2FE}"/>
              </a:ext>
            </a:extLst>
          </p:cNvPr>
          <p:cNvSpPr>
            <a:spLocks noGrp="1"/>
          </p:cNvSpPr>
          <p:nvPr>
            <p:ph idx="1"/>
          </p:nvPr>
        </p:nvSpPr>
        <p:spPr/>
        <p:txBody>
          <a:bodyPr>
            <a:normAutofit fontScale="85000" lnSpcReduction="20000"/>
          </a:bodyPr>
          <a:lstStyle/>
          <a:p>
            <a:r>
              <a:rPr lang="en-IN" dirty="0"/>
              <a:t>Introduction to </a:t>
            </a:r>
            <a:r>
              <a:rPr lang="en-IN" dirty="0" smtClean="0"/>
              <a:t>CSS</a:t>
            </a:r>
          </a:p>
          <a:p>
            <a:r>
              <a:rPr lang="en-US" dirty="0" smtClean="0"/>
              <a:t>Syntax/Colors/Background</a:t>
            </a:r>
            <a:endParaRPr lang="en-IN" dirty="0"/>
          </a:p>
          <a:p>
            <a:r>
              <a:rPr lang="en-IN" dirty="0" smtClean="0"/>
              <a:t>Borders/Margin/Padding/Height/Width/Model/Outline</a:t>
            </a:r>
          </a:p>
          <a:p>
            <a:pPr lvl="0"/>
            <a:r>
              <a:rPr lang="en-IN" dirty="0" smtClean="0"/>
              <a:t>Text/Fonts/Icons/Links/Lists</a:t>
            </a:r>
          </a:p>
          <a:p>
            <a:pPr lvl="0"/>
            <a:r>
              <a:rPr lang="en-IN" dirty="0" smtClean="0"/>
              <a:t>Tables/Display/Position/Overflow/Float</a:t>
            </a:r>
          </a:p>
          <a:p>
            <a:r>
              <a:rPr lang="en-IN" dirty="0" smtClean="0"/>
              <a:t>Navigation Bar</a:t>
            </a:r>
          </a:p>
          <a:p>
            <a:r>
              <a:rPr lang="en-IN" dirty="0" smtClean="0"/>
              <a:t> Dropdowns</a:t>
            </a:r>
          </a:p>
          <a:p>
            <a:r>
              <a:rPr lang="en-IN" dirty="0" smtClean="0"/>
              <a:t>Tool tips</a:t>
            </a:r>
          </a:p>
          <a:p>
            <a:r>
              <a:rPr lang="en-IN" dirty="0" smtClean="0"/>
              <a:t>Image Gallery/</a:t>
            </a:r>
            <a:r>
              <a:rPr lang="en-US" dirty="0" smtClean="0"/>
              <a:t>HTML Images</a:t>
            </a:r>
          </a:p>
          <a:p>
            <a:pPr lvl="0"/>
            <a:r>
              <a:rPr lang="en-US" dirty="0" smtClean="0"/>
              <a:t>CSS3 -</a:t>
            </a:r>
            <a:r>
              <a:rPr lang="en-IN" dirty="0" smtClean="0"/>
              <a:t>Introduction to responsive web design</a:t>
            </a:r>
          </a:p>
          <a:p>
            <a:r>
              <a:rPr lang="en-IN" dirty="0" smtClean="0"/>
              <a:t>Introduction/Elements/Media Queries </a:t>
            </a:r>
            <a:endParaRPr lang="en-US" dirty="0" smtClean="0"/>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pPr>
              <a:buNone/>
            </a:pPr>
            <a:endParaRPr lang="en-US" dirty="0" smtClean="0">
              <a:latin typeface="Arial" panose="020B0604020202020204" pitchFamily="34" charset="0"/>
              <a:cs typeface="Arial" panose="020B0604020202020204" pitchFamily="34" charset="0"/>
            </a:endParaRPr>
          </a:p>
          <a:p>
            <a:pPr>
              <a:buNone/>
            </a:pPr>
            <a:endParaRPr lang="en-US" dirty="0" smtClean="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xmlns=""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xmlns="" id="{0DAEE1CA-D53F-4736-8F8C-F0F7031EFAA5}"/>
              </a:ext>
            </a:extLst>
          </p:cNvPr>
          <p:cNvSpPr>
            <a:spLocks noGrp="1"/>
          </p:cNvSpPr>
          <p:nvPr>
            <p:ph type="sldNum" sz="quarter" idx="12"/>
          </p:nvPr>
        </p:nvSpPr>
        <p:spPr/>
        <p:txBody>
          <a:bodyPr/>
          <a:lstStyle/>
          <a:p>
            <a:fld id="{D300B680-4920-456B-94E7-EB6DEF2EAF04}" type="slidenum">
              <a:rPr lang="en-IN" smtClean="0"/>
              <a:pPr/>
              <a:t>3</a:t>
            </a:fld>
            <a:endParaRPr lang="en-IN"/>
          </a:p>
        </p:txBody>
      </p:sp>
      <p:pic>
        <p:nvPicPr>
          <p:cNvPr id="7" name="Picture 6">
            <a:extLst>
              <a:ext uri="{FF2B5EF4-FFF2-40B4-BE49-F238E27FC236}">
                <a16:creationId xmlns:a16="http://schemas.microsoft.com/office/drawing/2014/main" xmlns="" id="{0C376FEC-7B49-40D0-9138-4319452F0A1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087727" y="18119"/>
            <a:ext cx="3111949" cy="783737"/>
          </a:xfrm>
          <a:prstGeom prst="rect">
            <a:avLst/>
          </a:prstGeom>
        </p:spPr>
      </p:pic>
    </p:spTree>
    <p:extLst>
      <p:ext uri="{BB962C8B-B14F-4D97-AF65-F5344CB8AC3E}">
        <p14:creationId xmlns:p14="http://schemas.microsoft.com/office/powerpoint/2010/main" xmlns="" val="3691993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76393-01BB-428F-8642-D325E9ED1E5B}"/>
              </a:ext>
            </a:extLst>
          </p:cNvPr>
          <p:cNvSpPr>
            <a:spLocks noGrp="1"/>
          </p:cNvSpPr>
          <p:nvPr>
            <p:ph type="title"/>
          </p:nvPr>
        </p:nvSpPr>
        <p:spPr>
          <a:xfrm>
            <a:off x="853440" y="329185"/>
            <a:ext cx="10500360" cy="1361504"/>
          </a:xfrm>
        </p:spPr>
        <p:txBody>
          <a:bodyPr/>
          <a:lstStyle/>
          <a:p>
            <a:r>
              <a:rPr lang="en-IN" b="1" dirty="0" smtClean="0"/>
              <a:t>CSS Layout - Overflow</a:t>
            </a:r>
            <a:endParaRPr lang="en-IN" b="1" dirty="0"/>
          </a:p>
        </p:txBody>
      </p:sp>
      <p:sp>
        <p:nvSpPr>
          <p:cNvPr id="3" name="Content Placeholder 2">
            <a:extLst>
              <a:ext uri="{FF2B5EF4-FFF2-40B4-BE49-F238E27FC236}">
                <a16:creationId xmlns:a16="http://schemas.microsoft.com/office/drawing/2014/main" xmlns="" id="{159CC895-1F18-40A1-A762-D33689BEF2FE}"/>
              </a:ext>
            </a:extLst>
          </p:cNvPr>
          <p:cNvSpPr>
            <a:spLocks noGrp="1"/>
          </p:cNvSpPr>
          <p:nvPr>
            <p:ph idx="1"/>
          </p:nvPr>
        </p:nvSpPr>
        <p:spPr>
          <a:xfrm>
            <a:off x="853440" y="1707644"/>
            <a:ext cx="10500360" cy="4670007"/>
          </a:xfrm>
        </p:spPr>
        <p:txBody>
          <a:bodyPr>
            <a:normAutofit fontScale="70000" lnSpcReduction="20000"/>
          </a:bodyPr>
          <a:lstStyle/>
          <a:p>
            <a:r>
              <a:rPr lang="en-IN" dirty="0" smtClean="0"/>
              <a:t> The CSS overflow property controls what happens to content that is too big to fit into an area.</a:t>
            </a:r>
          </a:p>
          <a:p>
            <a:endParaRPr lang="en-US" dirty="0" smtClean="0"/>
          </a:p>
          <a:p>
            <a:r>
              <a:rPr lang="en-IN" dirty="0" smtClean="0"/>
              <a:t>The overflow property specifies whether to clip content or to add scrollbars when the content of an element is too big to fit in a specified area.</a:t>
            </a:r>
          </a:p>
          <a:p>
            <a:pPr>
              <a:buNone/>
            </a:pPr>
            <a:endParaRPr lang="en-IN" dirty="0" smtClean="0"/>
          </a:p>
          <a:p>
            <a:r>
              <a:rPr lang="en-IN" b="1" u="sng" dirty="0" smtClean="0"/>
              <a:t>The overflow property has the following values:</a:t>
            </a:r>
          </a:p>
          <a:p>
            <a:pPr>
              <a:buNone/>
            </a:pPr>
            <a:endParaRPr lang="en-IN" b="1" u="sng" dirty="0" smtClean="0"/>
          </a:p>
          <a:p>
            <a:r>
              <a:rPr lang="en-IN" dirty="0" smtClean="0"/>
              <a:t>visible - Default. The overflow is not clipped. It renders outside the element's box</a:t>
            </a:r>
          </a:p>
          <a:p>
            <a:r>
              <a:rPr lang="en-IN" dirty="0" smtClean="0"/>
              <a:t>hidden - The overflow is clipped, and the rest of the content will be invisible</a:t>
            </a:r>
          </a:p>
          <a:p>
            <a:r>
              <a:rPr lang="en-IN" dirty="0" smtClean="0"/>
              <a:t>scroll - The overflow is clipped, but a scrollbar is added to see the rest of the content</a:t>
            </a:r>
          </a:p>
          <a:p>
            <a:r>
              <a:rPr lang="en-IN" dirty="0" smtClean="0"/>
              <a:t>auto - If overflow is clipped, a scrollbar should be added to see the rest of the content</a:t>
            </a:r>
          </a:p>
          <a:p>
            <a:endParaRPr lang="en-IN" dirty="0" smtClean="0"/>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xmlns=""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xmlns=""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30</a:t>
            </a:fld>
            <a:endParaRPr lang="en-IN" dirty="0"/>
          </a:p>
        </p:txBody>
      </p:sp>
      <p:pic>
        <p:nvPicPr>
          <p:cNvPr id="7" name="Picture 6">
            <a:extLst>
              <a:ext uri="{FF2B5EF4-FFF2-40B4-BE49-F238E27FC236}">
                <a16:creationId xmlns:a16="http://schemas.microsoft.com/office/drawing/2014/main" xmlns="" id="{0C376FEC-7B49-40D0-9138-4319452F0A1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848403" y="20723"/>
            <a:ext cx="3337210" cy="1136745"/>
          </a:xfrm>
          <a:prstGeom prst="rect">
            <a:avLst/>
          </a:prstGeom>
        </p:spPr>
      </p:pic>
      <p:cxnSp>
        <p:nvCxnSpPr>
          <p:cNvPr id="30" name="Straight Arrow Connector 29">
            <a:extLst>
              <a:ext uri="{FF2B5EF4-FFF2-40B4-BE49-F238E27FC236}">
                <a16:creationId xmlns:a16="http://schemas.microsoft.com/office/drawing/2014/main" xmlns=""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89541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76393-01BB-428F-8642-D325E9ED1E5B}"/>
              </a:ext>
            </a:extLst>
          </p:cNvPr>
          <p:cNvSpPr>
            <a:spLocks noGrp="1"/>
          </p:cNvSpPr>
          <p:nvPr>
            <p:ph type="title"/>
          </p:nvPr>
        </p:nvSpPr>
        <p:spPr>
          <a:xfrm>
            <a:off x="853440" y="329185"/>
            <a:ext cx="10500360" cy="1361504"/>
          </a:xfrm>
        </p:spPr>
        <p:txBody>
          <a:bodyPr/>
          <a:lstStyle/>
          <a:p>
            <a:r>
              <a:rPr lang="en-IN" b="1" dirty="0" smtClean="0"/>
              <a:t>CSS Layout - Overflow</a:t>
            </a:r>
            <a:endParaRPr lang="en-IN" b="1" dirty="0"/>
          </a:p>
        </p:txBody>
      </p:sp>
      <p:sp>
        <p:nvSpPr>
          <p:cNvPr id="3" name="Content Placeholder 2">
            <a:extLst>
              <a:ext uri="{FF2B5EF4-FFF2-40B4-BE49-F238E27FC236}">
                <a16:creationId xmlns:a16="http://schemas.microsoft.com/office/drawing/2014/main" xmlns="" id="{159CC895-1F18-40A1-A762-D33689BEF2FE}"/>
              </a:ext>
            </a:extLst>
          </p:cNvPr>
          <p:cNvSpPr>
            <a:spLocks noGrp="1"/>
          </p:cNvSpPr>
          <p:nvPr>
            <p:ph idx="1"/>
          </p:nvPr>
        </p:nvSpPr>
        <p:spPr>
          <a:xfrm>
            <a:off x="853440" y="1707644"/>
            <a:ext cx="10500360" cy="4670007"/>
          </a:xfrm>
        </p:spPr>
        <p:txBody>
          <a:bodyPr>
            <a:normAutofit fontScale="62500" lnSpcReduction="20000"/>
          </a:bodyPr>
          <a:lstStyle/>
          <a:p>
            <a:r>
              <a:rPr lang="en-IN" dirty="0" smtClean="0"/>
              <a:t> </a:t>
            </a:r>
            <a:r>
              <a:rPr lang="en-IN" sz="3400" dirty="0" smtClean="0"/>
              <a:t>The CSS overflow property controls what happens to content that is too big to fit into an area.</a:t>
            </a:r>
          </a:p>
          <a:p>
            <a:endParaRPr lang="en-US" sz="3400" dirty="0" smtClean="0"/>
          </a:p>
          <a:p>
            <a:r>
              <a:rPr lang="en-IN" sz="3400" dirty="0" smtClean="0"/>
              <a:t>The overflow property specifies whether to clip content or to add scrollbars when the content of an element is too big to fit in a specified area.</a:t>
            </a:r>
          </a:p>
          <a:p>
            <a:pPr>
              <a:buNone/>
            </a:pPr>
            <a:endParaRPr lang="en-IN" sz="3400" dirty="0" smtClean="0"/>
          </a:p>
          <a:p>
            <a:r>
              <a:rPr lang="en-IN" sz="3400" b="1" u="sng" dirty="0" smtClean="0"/>
              <a:t>The overflow property has the following values:</a:t>
            </a:r>
          </a:p>
          <a:p>
            <a:pPr>
              <a:buNone/>
            </a:pPr>
            <a:endParaRPr lang="en-IN" sz="3400" b="1" u="sng" dirty="0" smtClean="0"/>
          </a:p>
          <a:p>
            <a:r>
              <a:rPr lang="en-IN" sz="3400" dirty="0" smtClean="0"/>
              <a:t>visible - Default. The overflow is not clipped. It renders outside the element's box</a:t>
            </a:r>
          </a:p>
          <a:p>
            <a:r>
              <a:rPr lang="en-IN" sz="3400" dirty="0" smtClean="0"/>
              <a:t>hidden - The overflow is clipped, and the rest of the content will be invisible</a:t>
            </a:r>
          </a:p>
          <a:p>
            <a:r>
              <a:rPr lang="en-IN" sz="3400" dirty="0" smtClean="0"/>
              <a:t>scroll - The overflow is clipped, but a scrollbar is added to see the rest of the content</a:t>
            </a:r>
          </a:p>
          <a:p>
            <a:r>
              <a:rPr lang="en-IN" sz="3400" dirty="0" smtClean="0"/>
              <a:t>auto - If overflow is clipped, a scrollbar should be added to see the rest of the content</a:t>
            </a:r>
          </a:p>
          <a:p>
            <a:endParaRPr lang="en-IN" dirty="0" smtClean="0"/>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xmlns=""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xmlns=""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31</a:t>
            </a:fld>
            <a:endParaRPr lang="en-IN" dirty="0"/>
          </a:p>
        </p:txBody>
      </p:sp>
      <p:pic>
        <p:nvPicPr>
          <p:cNvPr id="7" name="Picture 6">
            <a:extLst>
              <a:ext uri="{FF2B5EF4-FFF2-40B4-BE49-F238E27FC236}">
                <a16:creationId xmlns:a16="http://schemas.microsoft.com/office/drawing/2014/main" xmlns="" id="{0C376FEC-7B49-40D0-9138-4319452F0A1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848403" y="20723"/>
            <a:ext cx="3337210" cy="1136745"/>
          </a:xfrm>
          <a:prstGeom prst="rect">
            <a:avLst/>
          </a:prstGeom>
        </p:spPr>
      </p:pic>
      <p:cxnSp>
        <p:nvCxnSpPr>
          <p:cNvPr id="30" name="Straight Arrow Connector 29">
            <a:extLst>
              <a:ext uri="{FF2B5EF4-FFF2-40B4-BE49-F238E27FC236}">
                <a16:creationId xmlns:a16="http://schemas.microsoft.com/office/drawing/2014/main" xmlns=""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89541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76393-01BB-428F-8642-D325E9ED1E5B}"/>
              </a:ext>
            </a:extLst>
          </p:cNvPr>
          <p:cNvSpPr>
            <a:spLocks noGrp="1"/>
          </p:cNvSpPr>
          <p:nvPr>
            <p:ph type="title"/>
          </p:nvPr>
        </p:nvSpPr>
        <p:spPr>
          <a:xfrm>
            <a:off x="853440" y="329185"/>
            <a:ext cx="10500360" cy="1361504"/>
          </a:xfrm>
        </p:spPr>
        <p:txBody>
          <a:bodyPr/>
          <a:lstStyle/>
          <a:p>
            <a:r>
              <a:rPr lang="en-IN" b="1" dirty="0" smtClean="0"/>
              <a:t>CSS Layout - Float</a:t>
            </a:r>
            <a:endParaRPr lang="en-IN" b="1" dirty="0"/>
          </a:p>
        </p:txBody>
      </p:sp>
      <p:sp>
        <p:nvSpPr>
          <p:cNvPr id="3" name="Content Placeholder 2">
            <a:extLst>
              <a:ext uri="{FF2B5EF4-FFF2-40B4-BE49-F238E27FC236}">
                <a16:creationId xmlns:a16="http://schemas.microsoft.com/office/drawing/2014/main" xmlns="" id="{159CC895-1F18-40A1-A762-D33689BEF2FE}"/>
              </a:ext>
            </a:extLst>
          </p:cNvPr>
          <p:cNvSpPr>
            <a:spLocks noGrp="1"/>
          </p:cNvSpPr>
          <p:nvPr>
            <p:ph idx="1"/>
          </p:nvPr>
        </p:nvSpPr>
        <p:spPr>
          <a:xfrm>
            <a:off x="853440" y="1707644"/>
            <a:ext cx="10500360" cy="4670007"/>
          </a:xfrm>
        </p:spPr>
        <p:txBody>
          <a:bodyPr>
            <a:normAutofit fontScale="92500" lnSpcReduction="20000"/>
          </a:bodyPr>
          <a:lstStyle/>
          <a:p>
            <a:r>
              <a:rPr lang="en-IN" dirty="0" smtClean="0"/>
              <a:t>The float property is used for positioning and layout on web pages.</a:t>
            </a:r>
          </a:p>
          <a:p>
            <a:r>
              <a:rPr lang="en-IN" dirty="0" smtClean="0"/>
              <a:t>In its simplest use, the float property can be used to wrap text around images.</a:t>
            </a:r>
          </a:p>
          <a:p>
            <a:endParaRPr lang="en-US" dirty="0" smtClean="0"/>
          </a:p>
          <a:p>
            <a:r>
              <a:rPr lang="en-IN" b="1" u="sng" dirty="0" smtClean="0"/>
              <a:t>The float property can have one of the following values:</a:t>
            </a:r>
          </a:p>
          <a:p>
            <a:pPr>
              <a:buNone/>
            </a:pPr>
            <a:endParaRPr lang="en-IN" b="1" u="sng" dirty="0" smtClean="0"/>
          </a:p>
          <a:p>
            <a:r>
              <a:rPr lang="en-IN" dirty="0" smtClean="0"/>
              <a:t>left - The element floats to the left of its container</a:t>
            </a:r>
          </a:p>
          <a:p>
            <a:r>
              <a:rPr lang="en-IN" dirty="0" smtClean="0"/>
              <a:t>right- The element floats to the right of its container</a:t>
            </a:r>
          </a:p>
          <a:p>
            <a:r>
              <a:rPr lang="en-IN" dirty="0" smtClean="0"/>
              <a:t>none - The element does not float (will be displayed just where it occurs in the text). This is default</a:t>
            </a:r>
          </a:p>
          <a:p>
            <a:endParaRPr lang="en-IN" dirty="0" smtClean="0"/>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xmlns=""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xmlns=""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32</a:t>
            </a:fld>
            <a:endParaRPr lang="en-IN" dirty="0"/>
          </a:p>
        </p:txBody>
      </p:sp>
      <p:pic>
        <p:nvPicPr>
          <p:cNvPr id="7" name="Picture 6">
            <a:extLst>
              <a:ext uri="{FF2B5EF4-FFF2-40B4-BE49-F238E27FC236}">
                <a16:creationId xmlns:a16="http://schemas.microsoft.com/office/drawing/2014/main" xmlns="" id="{0C376FEC-7B49-40D0-9138-4319452F0A1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848403" y="20723"/>
            <a:ext cx="3337210" cy="1136745"/>
          </a:xfrm>
          <a:prstGeom prst="rect">
            <a:avLst/>
          </a:prstGeom>
        </p:spPr>
      </p:pic>
      <p:cxnSp>
        <p:nvCxnSpPr>
          <p:cNvPr id="30" name="Straight Arrow Connector 29">
            <a:extLst>
              <a:ext uri="{FF2B5EF4-FFF2-40B4-BE49-F238E27FC236}">
                <a16:creationId xmlns:a16="http://schemas.microsoft.com/office/drawing/2014/main" xmlns=""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895415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76393-01BB-428F-8642-D325E9ED1E5B}"/>
              </a:ext>
            </a:extLst>
          </p:cNvPr>
          <p:cNvSpPr>
            <a:spLocks noGrp="1"/>
          </p:cNvSpPr>
          <p:nvPr>
            <p:ph type="title"/>
          </p:nvPr>
        </p:nvSpPr>
        <p:spPr>
          <a:xfrm>
            <a:off x="853440" y="329185"/>
            <a:ext cx="10500360" cy="1361504"/>
          </a:xfrm>
        </p:spPr>
        <p:txBody>
          <a:bodyPr/>
          <a:lstStyle/>
          <a:p>
            <a:r>
              <a:rPr lang="en-IN" b="1" dirty="0" smtClean="0"/>
              <a:t>CSS Navigation Bar</a:t>
            </a:r>
            <a:endParaRPr lang="en-IN" b="1" dirty="0"/>
          </a:p>
        </p:txBody>
      </p:sp>
      <p:sp>
        <p:nvSpPr>
          <p:cNvPr id="3" name="Content Placeholder 2">
            <a:extLst>
              <a:ext uri="{FF2B5EF4-FFF2-40B4-BE49-F238E27FC236}">
                <a16:creationId xmlns:a16="http://schemas.microsoft.com/office/drawing/2014/main" xmlns="" id="{159CC895-1F18-40A1-A762-D33689BEF2FE}"/>
              </a:ext>
            </a:extLst>
          </p:cNvPr>
          <p:cNvSpPr>
            <a:spLocks noGrp="1"/>
          </p:cNvSpPr>
          <p:nvPr>
            <p:ph idx="1"/>
          </p:nvPr>
        </p:nvSpPr>
        <p:spPr>
          <a:xfrm>
            <a:off x="853440" y="1707644"/>
            <a:ext cx="10500360" cy="4670007"/>
          </a:xfrm>
        </p:spPr>
        <p:txBody>
          <a:bodyPr>
            <a:normAutofit fontScale="92500"/>
          </a:bodyPr>
          <a:lstStyle/>
          <a:p>
            <a:r>
              <a:rPr lang="en-IN" dirty="0" smtClean="0"/>
              <a:t>Having easy-to-use navigation is important for any web site.</a:t>
            </a:r>
          </a:p>
          <a:p>
            <a:r>
              <a:rPr lang="en-IN" dirty="0" smtClean="0"/>
              <a:t>With CSS you can transform boring HTML menus into good-looking navigation bars.</a:t>
            </a:r>
          </a:p>
          <a:p>
            <a:endParaRPr lang="en-US" dirty="0" smtClean="0"/>
          </a:p>
          <a:p>
            <a:r>
              <a:rPr lang="en-IN" dirty="0" smtClean="0"/>
              <a:t>A navigation bar needs standard HTML as a base.</a:t>
            </a:r>
          </a:p>
          <a:p>
            <a:r>
              <a:rPr lang="en-IN" dirty="0" smtClean="0"/>
              <a:t>In our examples we will build the navigation bar from a standard HTML list.</a:t>
            </a:r>
          </a:p>
          <a:p>
            <a:r>
              <a:rPr lang="en-IN" dirty="0" smtClean="0"/>
              <a:t>A navigation bar is basically a list of links, so using the &lt;</a:t>
            </a:r>
            <a:r>
              <a:rPr lang="en-IN" dirty="0" err="1" smtClean="0"/>
              <a:t>ul</a:t>
            </a:r>
            <a:r>
              <a:rPr lang="en-IN" dirty="0" smtClean="0"/>
              <a:t>&gt; and &lt;</a:t>
            </a:r>
            <a:r>
              <a:rPr lang="en-IN" dirty="0" err="1" smtClean="0"/>
              <a:t>li</a:t>
            </a:r>
            <a:r>
              <a:rPr lang="en-IN" dirty="0" smtClean="0"/>
              <a:t>&gt; elements makes perfect sense.</a:t>
            </a:r>
          </a:p>
          <a:p>
            <a:pPr>
              <a:buNone/>
            </a:pPr>
            <a:endParaRPr lang="en-IN" dirty="0" smtClean="0"/>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xmlns=""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xmlns=""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33</a:t>
            </a:fld>
            <a:endParaRPr lang="en-IN" dirty="0"/>
          </a:p>
        </p:txBody>
      </p:sp>
      <p:pic>
        <p:nvPicPr>
          <p:cNvPr id="7" name="Picture 6">
            <a:extLst>
              <a:ext uri="{FF2B5EF4-FFF2-40B4-BE49-F238E27FC236}">
                <a16:creationId xmlns:a16="http://schemas.microsoft.com/office/drawing/2014/main" xmlns="" id="{0C376FEC-7B49-40D0-9138-4319452F0A1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848403" y="20723"/>
            <a:ext cx="3337210" cy="1136745"/>
          </a:xfrm>
          <a:prstGeom prst="rect">
            <a:avLst/>
          </a:prstGeom>
        </p:spPr>
      </p:pic>
      <p:cxnSp>
        <p:nvCxnSpPr>
          <p:cNvPr id="30" name="Straight Arrow Connector 29">
            <a:extLst>
              <a:ext uri="{FF2B5EF4-FFF2-40B4-BE49-F238E27FC236}">
                <a16:creationId xmlns:a16="http://schemas.microsoft.com/office/drawing/2014/main" xmlns=""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895415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76393-01BB-428F-8642-D325E9ED1E5B}"/>
              </a:ext>
            </a:extLst>
          </p:cNvPr>
          <p:cNvSpPr>
            <a:spLocks noGrp="1"/>
          </p:cNvSpPr>
          <p:nvPr>
            <p:ph type="title"/>
          </p:nvPr>
        </p:nvSpPr>
        <p:spPr>
          <a:xfrm>
            <a:off x="425177" y="421783"/>
            <a:ext cx="10500360" cy="1361504"/>
          </a:xfrm>
        </p:spPr>
        <p:txBody>
          <a:bodyPr/>
          <a:lstStyle/>
          <a:p>
            <a:r>
              <a:rPr lang="en-IN" b="1" dirty="0" smtClean="0"/>
              <a:t>CSS Drop downs/Image Gallery/Tool Tip</a:t>
            </a:r>
            <a:endParaRPr lang="en-IN" b="1" dirty="0"/>
          </a:p>
        </p:txBody>
      </p:sp>
      <p:sp>
        <p:nvSpPr>
          <p:cNvPr id="3" name="Content Placeholder 2">
            <a:extLst>
              <a:ext uri="{FF2B5EF4-FFF2-40B4-BE49-F238E27FC236}">
                <a16:creationId xmlns:a16="http://schemas.microsoft.com/office/drawing/2014/main" xmlns="" id="{159CC895-1F18-40A1-A762-D33689BEF2FE}"/>
              </a:ext>
            </a:extLst>
          </p:cNvPr>
          <p:cNvSpPr>
            <a:spLocks noGrp="1"/>
          </p:cNvSpPr>
          <p:nvPr>
            <p:ph idx="1"/>
          </p:nvPr>
        </p:nvSpPr>
        <p:spPr>
          <a:xfrm>
            <a:off x="853440" y="1707644"/>
            <a:ext cx="10500360" cy="4670007"/>
          </a:xfrm>
        </p:spPr>
        <p:txBody>
          <a:bodyPr>
            <a:normAutofit/>
          </a:bodyPr>
          <a:lstStyle/>
          <a:p>
            <a:r>
              <a:rPr lang="en-IN" dirty="0" smtClean="0"/>
              <a:t>Drop down text -Create a dropdown box that appears when the user moves the mouse over an element.</a:t>
            </a:r>
          </a:p>
          <a:p>
            <a:r>
              <a:rPr lang="en-IN" dirty="0" smtClean="0"/>
              <a:t>Dropdown Image-How to add an image and other content inside the dropdown box.</a:t>
            </a:r>
          </a:p>
          <a:p>
            <a:r>
              <a:rPr lang="en-IN" dirty="0" smtClean="0"/>
              <a:t>CSS can be used to create an image gallery.</a:t>
            </a:r>
          </a:p>
          <a:p>
            <a:r>
              <a:rPr lang="en-IN" dirty="0" smtClean="0"/>
              <a:t>A tooltip is often used to specify extra information about something when the user moves the mouse pointer over an element.</a:t>
            </a:r>
          </a:p>
          <a:p>
            <a:pPr>
              <a:buNone/>
            </a:pPr>
            <a:endParaRPr lang="en-IN" dirty="0" smtClean="0"/>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xmlns=""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xmlns=""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34</a:t>
            </a:fld>
            <a:endParaRPr lang="en-IN" dirty="0"/>
          </a:p>
        </p:txBody>
      </p:sp>
      <p:pic>
        <p:nvPicPr>
          <p:cNvPr id="7" name="Picture 6">
            <a:extLst>
              <a:ext uri="{FF2B5EF4-FFF2-40B4-BE49-F238E27FC236}">
                <a16:creationId xmlns:a16="http://schemas.microsoft.com/office/drawing/2014/main" xmlns="" id="{0C376FEC-7B49-40D0-9138-4319452F0A1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426069" y="20722"/>
            <a:ext cx="2759543" cy="1437687"/>
          </a:xfrm>
          <a:prstGeom prst="rect">
            <a:avLst/>
          </a:prstGeom>
        </p:spPr>
      </p:pic>
      <p:cxnSp>
        <p:nvCxnSpPr>
          <p:cNvPr id="30" name="Straight Arrow Connector 29">
            <a:extLst>
              <a:ext uri="{FF2B5EF4-FFF2-40B4-BE49-F238E27FC236}">
                <a16:creationId xmlns:a16="http://schemas.microsoft.com/office/drawing/2014/main" xmlns=""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895415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59CC895-1F18-40A1-A762-D33689BEF2FE}"/>
              </a:ext>
            </a:extLst>
          </p:cNvPr>
          <p:cNvSpPr>
            <a:spLocks noGrp="1"/>
          </p:cNvSpPr>
          <p:nvPr>
            <p:ph idx="1"/>
          </p:nvPr>
        </p:nvSpPr>
        <p:spPr/>
        <p:txBody>
          <a:bodyPr>
            <a:normAutofit/>
          </a:bodyPr>
          <a:lstStyle/>
          <a:p>
            <a:pPr>
              <a:buNone/>
            </a:pPr>
            <a:endParaRPr lang="en-US" dirty="0" smtClean="0">
              <a:latin typeface="Arial" panose="020B0604020202020204" pitchFamily="34" charset="0"/>
              <a:cs typeface="Arial" panose="020B0604020202020204" pitchFamily="34" charset="0"/>
            </a:endParaRPr>
          </a:p>
          <a:p>
            <a:pPr>
              <a:buNone/>
            </a:pPr>
            <a:endParaRPr lang="en-US" dirty="0" smtClean="0">
              <a:latin typeface="Arial" panose="020B0604020202020204" pitchFamily="34" charset="0"/>
              <a:cs typeface="Arial" panose="020B0604020202020204" pitchFamily="34" charset="0"/>
            </a:endParaRPr>
          </a:p>
          <a:p>
            <a:pPr>
              <a:buNone/>
            </a:pPr>
            <a:r>
              <a:rPr lang="en-US" dirty="0" smtClean="0">
                <a:latin typeface="Arial" panose="020B0604020202020204" pitchFamily="34" charset="0"/>
                <a:cs typeface="Arial" panose="020B0604020202020204" pitchFamily="34" charset="0"/>
              </a:rPr>
              <a:t>					</a:t>
            </a:r>
            <a:r>
              <a:rPr lang="en-US" sz="4000" dirty="0" smtClean="0">
                <a:latin typeface="Arial" panose="020B0604020202020204" pitchFamily="34" charset="0"/>
                <a:cs typeface="Arial" panose="020B0604020202020204" pitchFamily="34" charset="0"/>
              </a:rPr>
              <a:t>SESSION 3</a:t>
            </a:r>
            <a:endParaRPr lang="en-IN" sz="4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xmlns=""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xmlns="" id="{0DAEE1CA-D53F-4736-8F8C-F0F7031EFAA5}"/>
              </a:ext>
            </a:extLst>
          </p:cNvPr>
          <p:cNvSpPr>
            <a:spLocks noGrp="1"/>
          </p:cNvSpPr>
          <p:nvPr>
            <p:ph type="sldNum" sz="quarter" idx="12"/>
          </p:nvPr>
        </p:nvSpPr>
        <p:spPr/>
        <p:txBody>
          <a:bodyPr/>
          <a:lstStyle/>
          <a:p>
            <a:fld id="{D300B680-4920-456B-94E7-EB6DEF2EAF04}" type="slidenum">
              <a:rPr lang="en-IN" smtClean="0"/>
              <a:pPr/>
              <a:t>35</a:t>
            </a:fld>
            <a:endParaRPr lang="en-IN"/>
          </a:p>
        </p:txBody>
      </p:sp>
      <p:pic>
        <p:nvPicPr>
          <p:cNvPr id="7" name="Picture 6">
            <a:extLst>
              <a:ext uri="{FF2B5EF4-FFF2-40B4-BE49-F238E27FC236}">
                <a16:creationId xmlns:a16="http://schemas.microsoft.com/office/drawing/2014/main" xmlns="" id="{0C376FEC-7B49-40D0-9138-4319452F0A1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087727" y="18119"/>
            <a:ext cx="3111949" cy="783737"/>
          </a:xfrm>
          <a:prstGeom prst="rect">
            <a:avLst/>
          </a:prstGeom>
        </p:spPr>
      </p:pic>
    </p:spTree>
    <p:extLst>
      <p:ext uri="{BB962C8B-B14F-4D97-AF65-F5344CB8AC3E}">
        <p14:creationId xmlns:p14="http://schemas.microsoft.com/office/powerpoint/2010/main" xmlns="" val="3691993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76393-01BB-428F-8642-D325E9ED1E5B}"/>
              </a:ext>
            </a:extLst>
          </p:cNvPr>
          <p:cNvSpPr>
            <a:spLocks noGrp="1"/>
          </p:cNvSpPr>
          <p:nvPr>
            <p:ph type="title"/>
          </p:nvPr>
        </p:nvSpPr>
        <p:spPr>
          <a:xfrm>
            <a:off x="425177" y="421783"/>
            <a:ext cx="10500360" cy="1361504"/>
          </a:xfrm>
        </p:spPr>
        <p:txBody>
          <a:bodyPr>
            <a:normAutofit/>
          </a:bodyPr>
          <a:lstStyle/>
          <a:p>
            <a:pPr lvl="0"/>
            <a:r>
              <a:rPr lang="en-US" sz="4000" b="1" dirty="0" smtClean="0"/>
              <a:t>CSS3-</a:t>
            </a:r>
            <a:r>
              <a:rPr lang="en-IN" sz="4000" b="1" dirty="0" smtClean="0"/>
              <a:t>Introduction to responsive web design</a:t>
            </a:r>
            <a:br>
              <a:rPr lang="en-IN" sz="4000" b="1" dirty="0" smtClean="0"/>
            </a:br>
            <a:endParaRPr lang="en-IN" sz="4000" b="1" dirty="0"/>
          </a:p>
        </p:txBody>
      </p:sp>
      <p:sp>
        <p:nvSpPr>
          <p:cNvPr id="3" name="Content Placeholder 2">
            <a:extLst>
              <a:ext uri="{FF2B5EF4-FFF2-40B4-BE49-F238E27FC236}">
                <a16:creationId xmlns:a16="http://schemas.microsoft.com/office/drawing/2014/main" xmlns="" id="{159CC895-1F18-40A1-A762-D33689BEF2FE}"/>
              </a:ext>
            </a:extLst>
          </p:cNvPr>
          <p:cNvSpPr>
            <a:spLocks noGrp="1"/>
          </p:cNvSpPr>
          <p:nvPr>
            <p:ph idx="1"/>
          </p:nvPr>
        </p:nvSpPr>
        <p:spPr>
          <a:xfrm>
            <a:off x="853440" y="1707644"/>
            <a:ext cx="10500360" cy="4670007"/>
          </a:xfrm>
        </p:spPr>
        <p:txBody>
          <a:bodyPr>
            <a:normAutofit fontScale="77500" lnSpcReduction="20000"/>
          </a:bodyPr>
          <a:lstStyle/>
          <a:p>
            <a:r>
              <a:rPr lang="en-IN" u="sng" dirty="0" smtClean="0"/>
              <a:t>What is Responsive Web Design?</a:t>
            </a:r>
          </a:p>
          <a:p>
            <a:r>
              <a:rPr lang="en-IN" dirty="0" smtClean="0"/>
              <a:t>Responsive web design makes your web page look good on all devices.</a:t>
            </a:r>
          </a:p>
          <a:p>
            <a:r>
              <a:rPr lang="en-IN" dirty="0" smtClean="0"/>
              <a:t>Responsive web design uses only HTML and CSS</a:t>
            </a:r>
          </a:p>
          <a:p>
            <a:pPr>
              <a:buNone/>
            </a:pPr>
            <a:endParaRPr lang="en-IN" dirty="0" smtClean="0"/>
          </a:p>
          <a:p>
            <a:r>
              <a:rPr lang="en-IN" u="sng" dirty="0" smtClean="0"/>
              <a:t>Designing For The Best Experience For All Users</a:t>
            </a:r>
          </a:p>
          <a:p>
            <a:r>
              <a:rPr lang="en-IN" dirty="0" smtClean="0"/>
              <a:t>Web pages can be viewed using many different devices: desktops, tablets, and phones. Your web page should look good, and be easy to use, regardless of the device.</a:t>
            </a:r>
          </a:p>
          <a:p>
            <a:r>
              <a:rPr lang="en-IN" dirty="0" smtClean="0"/>
              <a:t>Web pages should not leave out information to fit smaller devices, but rather adapt its content to fit any device: (It is called responsive web design when you use CSS and HTML to resize, hide, shrink, enlarge, or move the content to make it look good on any screen.)</a:t>
            </a:r>
          </a:p>
          <a:p>
            <a:endParaRPr lang="en-US" dirty="0" smtClean="0"/>
          </a:p>
          <a:p>
            <a:endParaRPr lang="en-IN" dirty="0" smtClean="0"/>
          </a:p>
          <a:p>
            <a:pPr>
              <a:buNone/>
            </a:pPr>
            <a:endParaRPr lang="en-IN" dirty="0" smtClean="0"/>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xmlns=""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xmlns=""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36</a:t>
            </a:fld>
            <a:endParaRPr lang="en-IN" dirty="0"/>
          </a:p>
        </p:txBody>
      </p:sp>
      <p:pic>
        <p:nvPicPr>
          <p:cNvPr id="7" name="Picture 6">
            <a:extLst>
              <a:ext uri="{FF2B5EF4-FFF2-40B4-BE49-F238E27FC236}">
                <a16:creationId xmlns:a16="http://schemas.microsoft.com/office/drawing/2014/main" xmlns="" id="{0C376FEC-7B49-40D0-9138-4319452F0A1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426069" y="20722"/>
            <a:ext cx="2759543" cy="1437687"/>
          </a:xfrm>
          <a:prstGeom prst="rect">
            <a:avLst/>
          </a:prstGeom>
        </p:spPr>
      </p:pic>
      <p:cxnSp>
        <p:nvCxnSpPr>
          <p:cNvPr id="30" name="Straight Arrow Connector 29">
            <a:extLst>
              <a:ext uri="{FF2B5EF4-FFF2-40B4-BE49-F238E27FC236}">
                <a16:creationId xmlns:a16="http://schemas.microsoft.com/office/drawing/2014/main" xmlns=""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descr="rwd_desktop.png"/>
          <p:cNvPicPr>
            <a:picLocks noChangeAspect="1"/>
          </p:cNvPicPr>
          <p:nvPr/>
        </p:nvPicPr>
        <p:blipFill>
          <a:blip r:embed="rId3" cstate="print"/>
          <a:stretch>
            <a:fillRect/>
          </a:stretch>
        </p:blipFill>
        <p:spPr>
          <a:xfrm>
            <a:off x="1113823" y="4904185"/>
            <a:ext cx="2173388" cy="1427192"/>
          </a:xfrm>
          <a:prstGeom prst="rect">
            <a:avLst/>
          </a:prstGeom>
        </p:spPr>
      </p:pic>
      <p:pic>
        <p:nvPicPr>
          <p:cNvPr id="9" name="Picture 8" descr="rwd_tablet.png"/>
          <p:cNvPicPr>
            <a:picLocks noChangeAspect="1"/>
          </p:cNvPicPr>
          <p:nvPr/>
        </p:nvPicPr>
        <p:blipFill>
          <a:blip r:embed="rId4" cstate="print"/>
          <a:stretch>
            <a:fillRect/>
          </a:stretch>
        </p:blipFill>
        <p:spPr>
          <a:xfrm>
            <a:off x="5119387" y="4953965"/>
            <a:ext cx="1007523" cy="1477700"/>
          </a:xfrm>
          <a:prstGeom prst="rect">
            <a:avLst/>
          </a:prstGeom>
        </p:spPr>
      </p:pic>
      <p:pic>
        <p:nvPicPr>
          <p:cNvPr id="10" name="Picture 9" descr="rwd_phone.png"/>
          <p:cNvPicPr>
            <a:picLocks noChangeAspect="1"/>
          </p:cNvPicPr>
          <p:nvPr/>
        </p:nvPicPr>
        <p:blipFill>
          <a:blip r:embed="rId5" cstate="print"/>
          <a:stretch>
            <a:fillRect/>
          </a:stretch>
        </p:blipFill>
        <p:spPr>
          <a:xfrm>
            <a:off x="7603001" y="5151337"/>
            <a:ext cx="666750" cy="1162050"/>
          </a:xfrm>
          <a:prstGeom prst="rect">
            <a:avLst/>
          </a:prstGeom>
        </p:spPr>
      </p:pic>
    </p:spTree>
    <p:extLst>
      <p:ext uri="{BB962C8B-B14F-4D97-AF65-F5344CB8AC3E}">
        <p14:creationId xmlns:p14="http://schemas.microsoft.com/office/powerpoint/2010/main" xmlns="" val="4189541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76393-01BB-428F-8642-D325E9ED1E5B}"/>
              </a:ext>
            </a:extLst>
          </p:cNvPr>
          <p:cNvSpPr>
            <a:spLocks noGrp="1"/>
          </p:cNvSpPr>
          <p:nvPr>
            <p:ph type="title"/>
          </p:nvPr>
        </p:nvSpPr>
        <p:spPr>
          <a:xfrm>
            <a:off x="425177" y="421783"/>
            <a:ext cx="10500360" cy="1361504"/>
          </a:xfrm>
        </p:spPr>
        <p:txBody>
          <a:bodyPr/>
          <a:lstStyle/>
          <a:p>
            <a:r>
              <a:rPr lang="en-IN" b="1" dirty="0" smtClean="0"/>
              <a:t>Responsive Web Design - The Viewport</a:t>
            </a:r>
            <a:endParaRPr lang="en-IN" b="1" dirty="0"/>
          </a:p>
        </p:txBody>
      </p:sp>
      <p:sp>
        <p:nvSpPr>
          <p:cNvPr id="3" name="Content Placeholder 2">
            <a:extLst>
              <a:ext uri="{FF2B5EF4-FFF2-40B4-BE49-F238E27FC236}">
                <a16:creationId xmlns:a16="http://schemas.microsoft.com/office/drawing/2014/main" xmlns="" id="{159CC895-1F18-40A1-A762-D33689BEF2FE}"/>
              </a:ext>
            </a:extLst>
          </p:cNvPr>
          <p:cNvSpPr>
            <a:spLocks noGrp="1"/>
          </p:cNvSpPr>
          <p:nvPr>
            <p:ph idx="1"/>
          </p:nvPr>
        </p:nvSpPr>
        <p:spPr>
          <a:xfrm>
            <a:off x="853440" y="1707644"/>
            <a:ext cx="10500360" cy="4670007"/>
          </a:xfrm>
        </p:spPr>
        <p:txBody>
          <a:bodyPr>
            <a:normAutofit lnSpcReduction="10000"/>
          </a:bodyPr>
          <a:lstStyle/>
          <a:p>
            <a:r>
              <a:rPr lang="en-IN" u="sng" dirty="0" smtClean="0"/>
              <a:t>What is The Viewport?</a:t>
            </a:r>
          </a:p>
          <a:p>
            <a:pPr>
              <a:buNone/>
            </a:pPr>
            <a:endParaRPr lang="en-IN" u="sng" dirty="0" smtClean="0"/>
          </a:p>
          <a:p>
            <a:r>
              <a:rPr lang="en-IN" dirty="0" smtClean="0"/>
              <a:t>The viewport is the user's visible area of a web page.</a:t>
            </a:r>
          </a:p>
          <a:p>
            <a:r>
              <a:rPr lang="en-IN" dirty="0" smtClean="0"/>
              <a:t>The viewport varies with the device, and will be smaller on a mobile phone than on a computer screen.</a:t>
            </a:r>
          </a:p>
          <a:p>
            <a:r>
              <a:rPr lang="en-IN" dirty="0" smtClean="0"/>
              <a:t>Before tablets and mobile phones, web pages were designed only for computer screens, and it was common for web pages to have a static design and a fixed size.</a:t>
            </a:r>
          </a:p>
          <a:p>
            <a:pPr>
              <a:buNone/>
            </a:pPr>
            <a:endParaRPr lang="en-IN" dirty="0" smtClean="0"/>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xmlns=""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xmlns=""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37</a:t>
            </a:fld>
            <a:endParaRPr lang="en-IN" dirty="0"/>
          </a:p>
        </p:txBody>
      </p:sp>
      <p:pic>
        <p:nvPicPr>
          <p:cNvPr id="7" name="Picture 6">
            <a:extLst>
              <a:ext uri="{FF2B5EF4-FFF2-40B4-BE49-F238E27FC236}">
                <a16:creationId xmlns:a16="http://schemas.microsoft.com/office/drawing/2014/main" xmlns="" id="{0C376FEC-7B49-40D0-9138-4319452F0A1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426069" y="20722"/>
            <a:ext cx="2759543" cy="1437687"/>
          </a:xfrm>
          <a:prstGeom prst="rect">
            <a:avLst/>
          </a:prstGeom>
        </p:spPr>
      </p:pic>
      <p:cxnSp>
        <p:nvCxnSpPr>
          <p:cNvPr id="30" name="Straight Arrow Connector 29">
            <a:extLst>
              <a:ext uri="{FF2B5EF4-FFF2-40B4-BE49-F238E27FC236}">
                <a16:creationId xmlns:a16="http://schemas.microsoft.com/office/drawing/2014/main" xmlns=""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895415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76393-01BB-428F-8642-D325E9ED1E5B}"/>
              </a:ext>
            </a:extLst>
          </p:cNvPr>
          <p:cNvSpPr>
            <a:spLocks noGrp="1"/>
          </p:cNvSpPr>
          <p:nvPr>
            <p:ph type="title"/>
          </p:nvPr>
        </p:nvSpPr>
        <p:spPr>
          <a:xfrm>
            <a:off x="425177" y="421783"/>
            <a:ext cx="10500360" cy="1361504"/>
          </a:xfrm>
        </p:spPr>
        <p:txBody>
          <a:bodyPr/>
          <a:lstStyle/>
          <a:p>
            <a:r>
              <a:rPr lang="en-IN" b="1" dirty="0" smtClean="0"/>
              <a:t>Responsive Web Design - The Viewport</a:t>
            </a:r>
            <a:endParaRPr lang="en-IN" b="1" dirty="0"/>
          </a:p>
        </p:txBody>
      </p:sp>
      <p:sp>
        <p:nvSpPr>
          <p:cNvPr id="3" name="Content Placeholder 2">
            <a:extLst>
              <a:ext uri="{FF2B5EF4-FFF2-40B4-BE49-F238E27FC236}">
                <a16:creationId xmlns:a16="http://schemas.microsoft.com/office/drawing/2014/main" xmlns="" id="{159CC895-1F18-40A1-A762-D33689BEF2FE}"/>
              </a:ext>
            </a:extLst>
          </p:cNvPr>
          <p:cNvSpPr>
            <a:spLocks noGrp="1"/>
          </p:cNvSpPr>
          <p:nvPr>
            <p:ph idx="1"/>
          </p:nvPr>
        </p:nvSpPr>
        <p:spPr>
          <a:xfrm>
            <a:off x="853440" y="1707644"/>
            <a:ext cx="10500360" cy="4670007"/>
          </a:xfrm>
        </p:spPr>
        <p:txBody>
          <a:bodyPr>
            <a:normAutofit fontScale="77500" lnSpcReduction="20000"/>
          </a:bodyPr>
          <a:lstStyle/>
          <a:p>
            <a:r>
              <a:rPr lang="en-IN" u="sng" dirty="0" smtClean="0"/>
              <a:t>What is The Viewport?</a:t>
            </a:r>
          </a:p>
          <a:p>
            <a:pPr>
              <a:buNone/>
            </a:pPr>
            <a:endParaRPr lang="en-IN" u="sng" dirty="0" smtClean="0"/>
          </a:p>
          <a:p>
            <a:r>
              <a:rPr lang="en-IN" dirty="0" smtClean="0"/>
              <a:t>The viewport is the user's visible area of a web page.</a:t>
            </a:r>
          </a:p>
          <a:p>
            <a:r>
              <a:rPr lang="en-IN" dirty="0" smtClean="0"/>
              <a:t>The viewport varies with the device, and will be smaller on a mobile phone than on a computer screen.</a:t>
            </a:r>
          </a:p>
          <a:p>
            <a:r>
              <a:rPr lang="en-IN" dirty="0" smtClean="0"/>
              <a:t>Before tablets and mobile phones, web pages were designed only for computer screens, and it was common for web pages to have a static design and a fixed size.</a:t>
            </a:r>
          </a:p>
          <a:p>
            <a:endParaRPr lang="en-US" dirty="0" smtClean="0"/>
          </a:p>
          <a:p>
            <a:pPr>
              <a:buNone/>
            </a:pPr>
            <a:endParaRPr lang="en-US" dirty="0" smtClean="0"/>
          </a:p>
          <a:p>
            <a:r>
              <a:rPr lang="en-IN" dirty="0" smtClean="0">
                <a:solidFill>
                  <a:srgbClr val="C00000"/>
                </a:solidFill>
              </a:rPr>
              <a:t>&lt;meta name="viewport" content="width=device-width, initial-scale=1.0"&gt;</a:t>
            </a:r>
          </a:p>
          <a:p>
            <a:endParaRPr lang="en-IN" dirty="0" smtClean="0"/>
          </a:p>
          <a:p>
            <a:pPr>
              <a:buNone/>
            </a:pPr>
            <a:endParaRPr lang="en-IN" dirty="0" smtClean="0"/>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xmlns=""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xmlns=""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38</a:t>
            </a:fld>
            <a:endParaRPr lang="en-IN" dirty="0"/>
          </a:p>
        </p:txBody>
      </p:sp>
      <p:pic>
        <p:nvPicPr>
          <p:cNvPr id="7" name="Picture 6">
            <a:extLst>
              <a:ext uri="{FF2B5EF4-FFF2-40B4-BE49-F238E27FC236}">
                <a16:creationId xmlns:a16="http://schemas.microsoft.com/office/drawing/2014/main" xmlns="" id="{0C376FEC-7B49-40D0-9138-4319452F0A1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426069" y="20722"/>
            <a:ext cx="2759543" cy="1437687"/>
          </a:xfrm>
          <a:prstGeom prst="rect">
            <a:avLst/>
          </a:prstGeom>
        </p:spPr>
      </p:pic>
      <p:cxnSp>
        <p:nvCxnSpPr>
          <p:cNvPr id="30" name="Straight Arrow Connector 29">
            <a:extLst>
              <a:ext uri="{FF2B5EF4-FFF2-40B4-BE49-F238E27FC236}">
                <a16:creationId xmlns:a16="http://schemas.microsoft.com/office/drawing/2014/main" xmlns=""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895415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76393-01BB-428F-8642-D325E9ED1E5B}"/>
              </a:ext>
            </a:extLst>
          </p:cNvPr>
          <p:cNvSpPr>
            <a:spLocks noGrp="1"/>
          </p:cNvSpPr>
          <p:nvPr>
            <p:ph type="title"/>
          </p:nvPr>
        </p:nvSpPr>
        <p:spPr>
          <a:xfrm>
            <a:off x="425177" y="421783"/>
            <a:ext cx="10500360" cy="1361504"/>
          </a:xfrm>
        </p:spPr>
        <p:txBody>
          <a:bodyPr/>
          <a:lstStyle/>
          <a:p>
            <a:r>
              <a:rPr lang="en-IN" b="1" dirty="0" smtClean="0"/>
              <a:t>Responsive Web Design - Grid-View</a:t>
            </a:r>
            <a:endParaRPr lang="en-IN" b="1" dirty="0"/>
          </a:p>
        </p:txBody>
      </p:sp>
      <p:sp>
        <p:nvSpPr>
          <p:cNvPr id="3" name="Content Placeholder 2">
            <a:extLst>
              <a:ext uri="{FF2B5EF4-FFF2-40B4-BE49-F238E27FC236}">
                <a16:creationId xmlns:a16="http://schemas.microsoft.com/office/drawing/2014/main" xmlns="" id="{159CC895-1F18-40A1-A762-D33689BEF2FE}"/>
              </a:ext>
            </a:extLst>
          </p:cNvPr>
          <p:cNvSpPr>
            <a:spLocks noGrp="1"/>
          </p:cNvSpPr>
          <p:nvPr>
            <p:ph idx="1"/>
          </p:nvPr>
        </p:nvSpPr>
        <p:spPr>
          <a:xfrm>
            <a:off x="853440" y="1707644"/>
            <a:ext cx="10500360" cy="4670007"/>
          </a:xfrm>
        </p:spPr>
        <p:txBody>
          <a:bodyPr>
            <a:normAutofit fontScale="85000" lnSpcReduction="20000"/>
          </a:bodyPr>
          <a:lstStyle/>
          <a:p>
            <a:r>
              <a:rPr lang="en-IN" u="sng" dirty="0" smtClean="0"/>
              <a:t>What is a Grid-View?</a:t>
            </a:r>
          </a:p>
          <a:p>
            <a:pPr>
              <a:buNone/>
            </a:pPr>
            <a:endParaRPr lang="en-IN" u="sng" dirty="0" smtClean="0"/>
          </a:p>
          <a:p>
            <a:r>
              <a:rPr lang="en-IN" dirty="0" smtClean="0"/>
              <a:t>Many web pages are based on a grid-view, which means that the page is divided into 12 columns.</a:t>
            </a:r>
          </a:p>
          <a:p>
            <a:pPr>
              <a:buNone/>
            </a:pPr>
            <a:endParaRPr lang="en-IN" dirty="0" smtClean="0"/>
          </a:p>
          <a:p>
            <a:r>
              <a:rPr lang="en-IN" dirty="0" smtClean="0"/>
              <a:t>Using a grid-view is very helpful when designing web pages. It makes it easier to place elements on the page.</a:t>
            </a:r>
          </a:p>
          <a:p>
            <a:pPr>
              <a:buNone/>
            </a:pPr>
            <a:endParaRPr lang="en-IN" dirty="0" smtClean="0"/>
          </a:p>
          <a:p>
            <a:r>
              <a:rPr lang="en-IN" dirty="0" smtClean="0"/>
              <a:t>A responsive grid-view often has 12 columns, and has a total width of 100%, and will shrink and expand as you resize the browser window.</a:t>
            </a:r>
          </a:p>
          <a:p>
            <a:endParaRPr lang="en-IN" dirty="0" smtClean="0"/>
          </a:p>
          <a:p>
            <a:pPr>
              <a:buNone/>
            </a:pPr>
            <a:endParaRPr lang="en-IN" dirty="0" smtClean="0"/>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xmlns=""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xmlns=""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39</a:t>
            </a:fld>
            <a:endParaRPr lang="en-IN" dirty="0"/>
          </a:p>
        </p:txBody>
      </p:sp>
      <p:pic>
        <p:nvPicPr>
          <p:cNvPr id="7" name="Picture 6">
            <a:extLst>
              <a:ext uri="{FF2B5EF4-FFF2-40B4-BE49-F238E27FC236}">
                <a16:creationId xmlns:a16="http://schemas.microsoft.com/office/drawing/2014/main" xmlns="" id="{0C376FEC-7B49-40D0-9138-4319452F0A1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426069" y="20722"/>
            <a:ext cx="2759543" cy="1437687"/>
          </a:xfrm>
          <a:prstGeom prst="rect">
            <a:avLst/>
          </a:prstGeom>
        </p:spPr>
      </p:pic>
      <p:cxnSp>
        <p:nvCxnSpPr>
          <p:cNvPr id="30" name="Straight Arrow Connector 29">
            <a:extLst>
              <a:ext uri="{FF2B5EF4-FFF2-40B4-BE49-F238E27FC236}">
                <a16:creationId xmlns:a16="http://schemas.microsoft.com/office/drawing/2014/main" xmlns=""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89541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59CC895-1F18-40A1-A762-D33689BEF2FE}"/>
              </a:ext>
            </a:extLst>
          </p:cNvPr>
          <p:cNvSpPr>
            <a:spLocks noGrp="1"/>
          </p:cNvSpPr>
          <p:nvPr>
            <p:ph idx="1"/>
          </p:nvPr>
        </p:nvSpPr>
        <p:spPr/>
        <p:txBody>
          <a:bodyPr>
            <a:normAutofit/>
          </a:bodyPr>
          <a:lstStyle/>
          <a:p>
            <a:pPr>
              <a:buNone/>
            </a:pPr>
            <a:endParaRPr lang="en-US" dirty="0" smtClean="0">
              <a:latin typeface="Arial" panose="020B0604020202020204" pitchFamily="34" charset="0"/>
              <a:cs typeface="Arial" panose="020B0604020202020204" pitchFamily="34" charset="0"/>
            </a:endParaRPr>
          </a:p>
          <a:p>
            <a:pPr>
              <a:buNone/>
            </a:pPr>
            <a:endParaRPr lang="en-US" dirty="0" smtClean="0">
              <a:latin typeface="Arial" panose="020B0604020202020204" pitchFamily="34" charset="0"/>
              <a:cs typeface="Arial" panose="020B0604020202020204" pitchFamily="34" charset="0"/>
            </a:endParaRPr>
          </a:p>
          <a:p>
            <a:pPr>
              <a:buNone/>
            </a:pPr>
            <a:r>
              <a:rPr lang="en-US" dirty="0" smtClean="0">
                <a:latin typeface="Arial" panose="020B0604020202020204" pitchFamily="34" charset="0"/>
                <a:cs typeface="Arial" panose="020B0604020202020204" pitchFamily="34" charset="0"/>
              </a:rPr>
              <a:t>					</a:t>
            </a:r>
            <a:r>
              <a:rPr lang="en-US" sz="4000" dirty="0" smtClean="0">
                <a:latin typeface="Arial" panose="020B0604020202020204" pitchFamily="34" charset="0"/>
                <a:cs typeface="Arial" panose="020B0604020202020204" pitchFamily="34" charset="0"/>
              </a:rPr>
              <a:t>SESSION 1</a:t>
            </a:r>
            <a:endParaRPr lang="en-IN" sz="4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xmlns=""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xmlns="" id="{0DAEE1CA-D53F-4736-8F8C-F0F7031EFAA5}"/>
              </a:ext>
            </a:extLst>
          </p:cNvPr>
          <p:cNvSpPr>
            <a:spLocks noGrp="1"/>
          </p:cNvSpPr>
          <p:nvPr>
            <p:ph type="sldNum" sz="quarter" idx="12"/>
          </p:nvPr>
        </p:nvSpPr>
        <p:spPr/>
        <p:txBody>
          <a:bodyPr/>
          <a:lstStyle/>
          <a:p>
            <a:fld id="{D300B680-4920-456B-94E7-EB6DEF2EAF04}" type="slidenum">
              <a:rPr lang="en-IN" smtClean="0"/>
              <a:pPr/>
              <a:t>4</a:t>
            </a:fld>
            <a:endParaRPr lang="en-IN"/>
          </a:p>
        </p:txBody>
      </p:sp>
      <p:pic>
        <p:nvPicPr>
          <p:cNvPr id="7" name="Picture 6">
            <a:extLst>
              <a:ext uri="{FF2B5EF4-FFF2-40B4-BE49-F238E27FC236}">
                <a16:creationId xmlns:a16="http://schemas.microsoft.com/office/drawing/2014/main" xmlns="" id="{0C376FEC-7B49-40D0-9138-4319452F0A1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087727" y="18119"/>
            <a:ext cx="3111949" cy="783737"/>
          </a:xfrm>
          <a:prstGeom prst="rect">
            <a:avLst/>
          </a:prstGeom>
        </p:spPr>
      </p:pic>
    </p:spTree>
    <p:extLst>
      <p:ext uri="{BB962C8B-B14F-4D97-AF65-F5344CB8AC3E}">
        <p14:creationId xmlns:p14="http://schemas.microsoft.com/office/powerpoint/2010/main" xmlns="" val="36919938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76393-01BB-428F-8642-D325E9ED1E5B}"/>
              </a:ext>
            </a:extLst>
          </p:cNvPr>
          <p:cNvSpPr>
            <a:spLocks noGrp="1"/>
          </p:cNvSpPr>
          <p:nvPr>
            <p:ph type="title"/>
          </p:nvPr>
        </p:nvSpPr>
        <p:spPr>
          <a:xfrm>
            <a:off x="425177" y="421783"/>
            <a:ext cx="10500360" cy="1361504"/>
          </a:xfrm>
        </p:spPr>
        <p:txBody>
          <a:bodyPr>
            <a:normAutofit/>
          </a:bodyPr>
          <a:lstStyle/>
          <a:p>
            <a:r>
              <a:rPr lang="en-IN" sz="4000" b="1" dirty="0" smtClean="0"/>
              <a:t>Responsive Web Design - Media Queries</a:t>
            </a:r>
            <a:endParaRPr lang="en-IN" sz="4000" b="1" dirty="0"/>
          </a:p>
        </p:txBody>
      </p:sp>
      <p:sp>
        <p:nvSpPr>
          <p:cNvPr id="3" name="Content Placeholder 2">
            <a:extLst>
              <a:ext uri="{FF2B5EF4-FFF2-40B4-BE49-F238E27FC236}">
                <a16:creationId xmlns:a16="http://schemas.microsoft.com/office/drawing/2014/main" xmlns="" id="{159CC895-1F18-40A1-A762-D33689BEF2FE}"/>
              </a:ext>
            </a:extLst>
          </p:cNvPr>
          <p:cNvSpPr>
            <a:spLocks noGrp="1"/>
          </p:cNvSpPr>
          <p:nvPr>
            <p:ph idx="1"/>
          </p:nvPr>
        </p:nvSpPr>
        <p:spPr>
          <a:xfrm>
            <a:off x="853440" y="1707644"/>
            <a:ext cx="10500360" cy="4670007"/>
          </a:xfrm>
        </p:spPr>
        <p:txBody>
          <a:bodyPr>
            <a:noAutofit/>
          </a:bodyPr>
          <a:lstStyle/>
          <a:p>
            <a:r>
              <a:rPr lang="en-IN" sz="2000" dirty="0" smtClean="0"/>
              <a:t>Media query is a CSS technique introduced in CSS3.</a:t>
            </a:r>
          </a:p>
          <a:p>
            <a:r>
              <a:rPr lang="en-IN" sz="2000" dirty="0" smtClean="0"/>
              <a:t>It uses the @media rule to include a block of CSS properties only if a certain condition is true.</a:t>
            </a:r>
          </a:p>
          <a:p>
            <a:pPr>
              <a:buNone/>
            </a:pPr>
            <a:endParaRPr lang="en-IN" sz="2000" dirty="0" smtClean="0"/>
          </a:p>
          <a:p>
            <a:pPr>
              <a:buNone/>
            </a:pPr>
            <a:r>
              <a:rPr lang="en-IN" sz="2000" dirty="0" smtClean="0">
                <a:solidFill>
                  <a:srgbClr val="C00000"/>
                </a:solidFill>
              </a:rPr>
              <a:t>@media only screen and (max-width: 600px)</a:t>
            </a:r>
          </a:p>
          <a:p>
            <a:pPr>
              <a:buNone/>
            </a:pPr>
            <a:r>
              <a:rPr lang="en-IN" sz="2000" dirty="0" smtClean="0">
                <a:solidFill>
                  <a:srgbClr val="C00000"/>
                </a:solidFill>
              </a:rPr>
              <a:t> { body {</a:t>
            </a:r>
          </a:p>
          <a:p>
            <a:pPr>
              <a:buNone/>
            </a:pPr>
            <a:r>
              <a:rPr lang="en-IN" sz="2000" dirty="0" smtClean="0">
                <a:solidFill>
                  <a:srgbClr val="C00000"/>
                </a:solidFill>
              </a:rPr>
              <a:t>        background-color: </a:t>
            </a:r>
            <a:r>
              <a:rPr lang="en-IN" sz="2000" dirty="0" err="1" smtClean="0">
                <a:solidFill>
                  <a:srgbClr val="C00000"/>
                </a:solidFill>
              </a:rPr>
              <a:t>lightblue</a:t>
            </a:r>
            <a:r>
              <a:rPr lang="en-IN" sz="2000" dirty="0" smtClean="0">
                <a:solidFill>
                  <a:srgbClr val="C00000"/>
                </a:solidFill>
              </a:rPr>
              <a:t>;</a:t>
            </a:r>
          </a:p>
          <a:p>
            <a:pPr>
              <a:buNone/>
            </a:pPr>
            <a:r>
              <a:rPr lang="en-IN" sz="2000" dirty="0" smtClean="0">
                <a:solidFill>
                  <a:srgbClr val="C00000"/>
                </a:solidFill>
              </a:rPr>
              <a:t>    } }</a:t>
            </a:r>
          </a:p>
          <a:p>
            <a:r>
              <a:rPr lang="en-IN" sz="2000" dirty="0" smtClean="0"/>
              <a:t>Typical Device Breakpoints</a:t>
            </a:r>
          </a:p>
          <a:p>
            <a:r>
              <a:rPr lang="en-IN" sz="2000" dirty="0" smtClean="0"/>
              <a:t>There are tons of screens and devices with different heights and widths, so it is hard to create an exact breakpoint for each device. To keep things simple you could target five groups as given in the example html file.</a:t>
            </a:r>
            <a:endParaRPr lang="en-IN" sz="2000" dirty="0" smtClean="0">
              <a:solidFill>
                <a:srgbClr val="C00000"/>
              </a:solidFill>
            </a:endParaRPr>
          </a:p>
          <a:p>
            <a:pPr>
              <a:buNone/>
            </a:pPr>
            <a:endParaRPr lang="en-IN" sz="2000" dirty="0" smtClean="0"/>
          </a:p>
          <a:p>
            <a:pPr marL="0" indent="0">
              <a:buNone/>
            </a:pPr>
            <a:r>
              <a:rPr lang="en-IN" sz="2000" dirty="0">
                <a:cs typeface="Arial" panose="020B0604020202020204" pitchFamily="34" charset="0"/>
              </a:rPr>
              <a:t>	</a:t>
            </a:r>
          </a:p>
        </p:txBody>
      </p:sp>
      <p:sp>
        <p:nvSpPr>
          <p:cNvPr id="4" name="Footer Placeholder 3">
            <a:extLst>
              <a:ext uri="{FF2B5EF4-FFF2-40B4-BE49-F238E27FC236}">
                <a16:creationId xmlns:a16="http://schemas.microsoft.com/office/drawing/2014/main" xmlns=""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xmlns=""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40</a:t>
            </a:fld>
            <a:endParaRPr lang="en-IN" dirty="0"/>
          </a:p>
        </p:txBody>
      </p:sp>
      <p:pic>
        <p:nvPicPr>
          <p:cNvPr id="7" name="Picture 6">
            <a:extLst>
              <a:ext uri="{FF2B5EF4-FFF2-40B4-BE49-F238E27FC236}">
                <a16:creationId xmlns:a16="http://schemas.microsoft.com/office/drawing/2014/main" xmlns="" id="{0C376FEC-7B49-40D0-9138-4319452F0A1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426069" y="20722"/>
            <a:ext cx="2759543" cy="1437687"/>
          </a:xfrm>
          <a:prstGeom prst="rect">
            <a:avLst/>
          </a:prstGeom>
        </p:spPr>
      </p:pic>
      <p:cxnSp>
        <p:nvCxnSpPr>
          <p:cNvPr id="30" name="Straight Arrow Connector 29">
            <a:extLst>
              <a:ext uri="{FF2B5EF4-FFF2-40B4-BE49-F238E27FC236}">
                <a16:creationId xmlns:a16="http://schemas.microsoft.com/office/drawing/2014/main" xmlns=""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895415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76393-01BB-428F-8642-D325E9ED1E5B}"/>
              </a:ext>
            </a:extLst>
          </p:cNvPr>
          <p:cNvSpPr>
            <a:spLocks noGrp="1"/>
          </p:cNvSpPr>
          <p:nvPr>
            <p:ph type="title"/>
          </p:nvPr>
        </p:nvSpPr>
        <p:spPr>
          <a:xfrm>
            <a:off x="425177" y="421783"/>
            <a:ext cx="10500360" cy="1361504"/>
          </a:xfrm>
        </p:spPr>
        <p:txBody>
          <a:bodyPr>
            <a:normAutofit/>
          </a:bodyPr>
          <a:lstStyle/>
          <a:p>
            <a:r>
              <a:rPr lang="en-IN" sz="4000" b="1" dirty="0" smtClean="0"/>
              <a:t>Responsive Web Design - Media Queries</a:t>
            </a:r>
            <a:endParaRPr lang="en-IN" sz="4000" b="1" dirty="0"/>
          </a:p>
        </p:txBody>
      </p:sp>
      <p:sp>
        <p:nvSpPr>
          <p:cNvPr id="3" name="Content Placeholder 2">
            <a:extLst>
              <a:ext uri="{FF2B5EF4-FFF2-40B4-BE49-F238E27FC236}">
                <a16:creationId xmlns:a16="http://schemas.microsoft.com/office/drawing/2014/main" xmlns="" id="{159CC895-1F18-40A1-A762-D33689BEF2FE}"/>
              </a:ext>
            </a:extLst>
          </p:cNvPr>
          <p:cNvSpPr>
            <a:spLocks noGrp="1"/>
          </p:cNvSpPr>
          <p:nvPr>
            <p:ph idx="1"/>
          </p:nvPr>
        </p:nvSpPr>
        <p:spPr>
          <a:xfrm>
            <a:off x="853440" y="1707644"/>
            <a:ext cx="10500360" cy="4670007"/>
          </a:xfrm>
        </p:spPr>
        <p:txBody>
          <a:bodyPr>
            <a:noAutofit/>
          </a:bodyPr>
          <a:lstStyle/>
          <a:p>
            <a:r>
              <a:rPr lang="en-IN" sz="2000" dirty="0" smtClean="0"/>
              <a:t>Media query is a CSS technique introduced in CSS3.</a:t>
            </a:r>
          </a:p>
          <a:p>
            <a:r>
              <a:rPr lang="en-IN" sz="2000" dirty="0" smtClean="0"/>
              <a:t>It uses the @media rule to include a block of CSS properties only if a certain condition is true.</a:t>
            </a:r>
          </a:p>
          <a:p>
            <a:pPr>
              <a:buNone/>
            </a:pPr>
            <a:endParaRPr lang="en-IN" sz="2000" dirty="0" smtClean="0"/>
          </a:p>
          <a:p>
            <a:pPr>
              <a:buNone/>
            </a:pPr>
            <a:r>
              <a:rPr lang="en-IN" sz="2000" dirty="0" smtClean="0">
                <a:solidFill>
                  <a:srgbClr val="C00000"/>
                </a:solidFill>
              </a:rPr>
              <a:t>@media only screen and (max-width: 600px)</a:t>
            </a:r>
          </a:p>
          <a:p>
            <a:pPr>
              <a:buNone/>
            </a:pPr>
            <a:r>
              <a:rPr lang="en-IN" sz="2000" dirty="0" smtClean="0">
                <a:solidFill>
                  <a:srgbClr val="C00000"/>
                </a:solidFill>
              </a:rPr>
              <a:t> { body {</a:t>
            </a:r>
          </a:p>
          <a:p>
            <a:pPr>
              <a:buNone/>
            </a:pPr>
            <a:r>
              <a:rPr lang="en-IN" sz="2000" dirty="0" smtClean="0">
                <a:solidFill>
                  <a:srgbClr val="C00000"/>
                </a:solidFill>
              </a:rPr>
              <a:t>        background-color: </a:t>
            </a:r>
            <a:r>
              <a:rPr lang="en-IN" sz="2000" dirty="0" err="1" smtClean="0">
                <a:solidFill>
                  <a:srgbClr val="C00000"/>
                </a:solidFill>
              </a:rPr>
              <a:t>lightblue</a:t>
            </a:r>
            <a:r>
              <a:rPr lang="en-IN" sz="2000" dirty="0" smtClean="0">
                <a:solidFill>
                  <a:srgbClr val="C00000"/>
                </a:solidFill>
              </a:rPr>
              <a:t>;</a:t>
            </a:r>
          </a:p>
          <a:p>
            <a:pPr>
              <a:buNone/>
            </a:pPr>
            <a:r>
              <a:rPr lang="en-IN" sz="2000" dirty="0" smtClean="0">
                <a:solidFill>
                  <a:srgbClr val="C00000"/>
                </a:solidFill>
              </a:rPr>
              <a:t>    } }</a:t>
            </a:r>
          </a:p>
          <a:p>
            <a:r>
              <a:rPr lang="en-IN" sz="2000" dirty="0" smtClean="0"/>
              <a:t>Typical Device Breakpoints</a:t>
            </a:r>
          </a:p>
          <a:p>
            <a:r>
              <a:rPr lang="en-IN" sz="2000" dirty="0" smtClean="0"/>
              <a:t>There are tons of screens and devices with different heights and widths, so it is hard to create an exact breakpoint for each device. To keep things simple you could target five groups as given in the example html file.</a:t>
            </a:r>
            <a:endParaRPr lang="en-IN" sz="2000" dirty="0" smtClean="0">
              <a:solidFill>
                <a:srgbClr val="C00000"/>
              </a:solidFill>
            </a:endParaRPr>
          </a:p>
          <a:p>
            <a:pPr>
              <a:buNone/>
            </a:pPr>
            <a:endParaRPr lang="en-IN" sz="2000" dirty="0" smtClean="0"/>
          </a:p>
          <a:p>
            <a:pPr marL="0" indent="0">
              <a:buNone/>
            </a:pPr>
            <a:r>
              <a:rPr lang="en-IN" sz="2000" dirty="0">
                <a:cs typeface="Arial" panose="020B0604020202020204" pitchFamily="34" charset="0"/>
              </a:rPr>
              <a:t>	</a:t>
            </a:r>
          </a:p>
        </p:txBody>
      </p:sp>
      <p:sp>
        <p:nvSpPr>
          <p:cNvPr id="4" name="Footer Placeholder 3">
            <a:extLst>
              <a:ext uri="{FF2B5EF4-FFF2-40B4-BE49-F238E27FC236}">
                <a16:creationId xmlns:a16="http://schemas.microsoft.com/office/drawing/2014/main" xmlns=""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xmlns=""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41</a:t>
            </a:fld>
            <a:endParaRPr lang="en-IN" dirty="0"/>
          </a:p>
        </p:txBody>
      </p:sp>
      <p:pic>
        <p:nvPicPr>
          <p:cNvPr id="7" name="Picture 6">
            <a:extLst>
              <a:ext uri="{FF2B5EF4-FFF2-40B4-BE49-F238E27FC236}">
                <a16:creationId xmlns:a16="http://schemas.microsoft.com/office/drawing/2014/main" xmlns="" id="{0C376FEC-7B49-40D0-9138-4319452F0A1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426069" y="20722"/>
            <a:ext cx="2759543" cy="1437687"/>
          </a:xfrm>
          <a:prstGeom prst="rect">
            <a:avLst/>
          </a:prstGeom>
        </p:spPr>
      </p:pic>
      <p:cxnSp>
        <p:nvCxnSpPr>
          <p:cNvPr id="30" name="Straight Arrow Connector 29">
            <a:extLst>
              <a:ext uri="{FF2B5EF4-FFF2-40B4-BE49-F238E27FC236}">
                <a16:creationId xmlns:a16="http://schemas.microsoft.com/office/drawing/2014/main" xmlns=""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895415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76393-01BB-428F-8642-D325E9ED1E5B}"/>
              </a:ext>
            </a:extLst>
          </p:cNvPr>
          <p:cNvSpPr>
            <a:spLocks noGrp="1"/>
          </p:cNvSpPr>
          <p:nvPr>
            <p:ph type="title"/>
          </p:nvPr>
        </p:nvSpPr>
        <p:spPr>
          <a:xfrm>
            <a:off x="425177" y="421783"/>
            <a:ext cx="10500360" cy="1361504"/>
          </a:xfrm>
        </p:spPr>
        <p:txBody>
          <a:bodyPr>
            <a:normAutofit/>
          </a:bodyPr>
          <a:lstStyle/>
          <a:p>
            <a:r>
              <a:rPr lang="en-IN" sz="4000" b="1" dirty="0" smtClean="0"/>
              <a:t>Responsive Web Design - Images</a:t>
            </a:r>
            <a:endParaRPr lang="en-IN" sz="4000" b="1" dirty="0"/>
          </a:p>
        </p:txBody>
      </p:sp>
      <p:sp>
        <p:nvSpPr>
          <p:cNvPr id="3" name="Content Placeholder 2">
            <a:extLst>
              <a:ext uri="{FF2B5EF4-FFF2-40B4-BE49-F238E27FC236}">
                <a16:creationId xmlns:a16="http://schemas.microsoft.com/office/drawing/2014/main" xmlns="" id="{159CC895-1F18-40A1-A762-D33689BEF2FE}"/>
              </a:ext>
            </a:extLst>
          </p:cNvPr>
          <p:cNvSpPr>
            <a:spLocks noGrp="1"/>
          </p:cNvSpPr>
          <p:nvPr>
            <p:ph idx="1"/>
          </p:nvPr>
        </p:nvSpPr>
        <p:spPr>
          <a:xfrm>
            <a:off x="853440" y="1707644"/>
            <a:ext cx="10500360" cy="4670007"/>
          </a:xfrm>
        </p:spPr>
        <p:txBody>
          <a:bodyPr>
            <a:noAutofit/>
          </a:bodyPr>
          <a:lstStyle/>
          <a:p>
            <a:r>
              <a:rPr lang="en-IN" dirty="0" smtClean="0"/>
              <a:t>Using The width Property :</a:t>
            </a:r>
          </a:p>
          <a:p>
            <a:r>
              <a:rPr lang="en-IN" dirty="0" smtClean="0"/>
              <a:t>If the width property is set to a percentage and the height is set to "auto", the image will be responsive and scale up and down.</a:t>
            </a:r>
          </a:p>
          <a:p>
            <a:pPr>
              <a:buNone/>
            </a:pPr>
            <a:endParaRPr lang="en-IN" dirty="0" smtClean="0"/>
          </a:p>
          <a:p>
            <a:r>
              <a:rPr lang="en-IN" dirty="0" smtClean="0"/>
              <a:t>Using The max-width Property</a:t>
            </a:r>
          </a:p>
          <a:p>
            <a:r>
              <a:rPr lang="en-IN" dirty="0" smtClean="0"/>
              <a:t>If the max-width property is set to 100%, the image will scale down if it has to, but never scale up to be larger than its original size:</a:t>
            </a:r>
          </a:p>
          <a:p>
            <a:pPr>
              <a:buNone/>
            </a:pPr>
            <a:endParaRPr lang="en-IN" sz="2000" dirty="0" smtClean="0"/>
          </a:p>
          <a:p>
            <a:pPr marL="0" indent="0">
              <a:buNone/>
            </a:pPr>
            <a:r>
              <a:rPr lang="en-IN" sz="2000" dirty="0">
                <a:cs typeface="Arial" panose="020B0604020202020204" pitchFamily="34" charset="0"/>
              </a:rPr>
              <a:t>	</a:t>
            </a:r>
          </a:p>
        </p:txBody>
      </p:sp>
      <p:sp>
        <p:nvSpPr>
          <p:cNvPr id="4" name="Footer Placeholder 3">
            <a:extLst>
              <a:ext uri="{FF2B5EF4-FFF2-40B4-BE49-F238E27FC236}">
                <a16:creationId xmlns:a16="http://schemas.microsoft.com/office/drawing/2014/main" xmlns=""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xmlns=""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42</a:t>
            </a:fld>
            <a:endParaRPr lang="en-IN" dirty="0"/>
          </a:p>
        </p:txBody>
      </p:sp>
      <p:pic>
        <p:nvPicPr>
          <p:cNvPr id="7" name="Picture 6">
            <a:extLst>
              <a:ext uri="{FF2B5EF4-FFF2-40B4-BE49-F238E27FC236}">
                <a16:creationId xmlns:a16="http://schemas.microsoft.com/office/drawing/2014/main" xmlns="" id="{0C376FEC-7B49-40D0-9138-4319452F0A1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426069" y="20722"/>
            <a:ext cx="2759543" cy="1437687"/>
          </a:xfrm>
          <a:prstGeom prst="rect">
            <a:avLst/>
          </a:prstGeom>
        </p:spPr>
      </p:pic>
      <p:cxnSp>
        <p:nvCxnSpPr>
          <p:cNvPr id="30" name="Straight Arrow Connector 29">
            <a:extLst>
              <a:ext uri="{FF2B5EF4-FFF2-40B4-BE49-F238E27FC236}">
                <a16:creationId xmlns:a16="http://schemas.microsoft.com/office/drawing/2014/main" xmlns=""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895415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76393-01BB-428F-8642-D325E9ED1E5B}"/>
              </a:ext>
            </a:extLst>
          </p:cNvPr>
          <p:cNvSpPr>
            <a:spLocks noGrp="1"/>
          </p:cNvSpPr>
          <p:nvPr>
            <p:ph type="title"/>
          </p:nvPr>
        </p:nvSpPr>
        <p:spPr>
          <a:xfrm>
            <a:off x="425177" y="421783"/>
            <a:ext cx="10500360" cy="1361504"/>
          </a:xfrm>
        </p:spPr>
        <p:txBody>
          <a:bodyPr>
            <a:normAutofit/>
          </a:bodyPr>
          <a:lstStyle/>
          <a:p>
            <a:r>
              <a:rPr lang="en-IN" sz="4000" b="1" dirty="0" smtClean="0"/>
              <a:t>Responsive Web Design - Images</a:t>
            </a:r>
            <a:endParaRPr lang="en-IN" sz="4000" b="1" dirty="0"/>
          </a:p>
        </p:txBody>
      </p:sp>
      <p:sp>
        <p:nvSpPr>
          <p:cNvPr id="3" name="Content Placeholder 2">
            <a:extLst>
              <a:ext uri="{FF2B5EF4-FFF2-40B4-BE49-F238E27FC236}">
                <a16:creationId xmlns:a16="http://schemas.microsoft.com/office/drawing/2014/main" xmlns="" id="{159CC895-1F18-40A1-A762-D33689BEF2FE}"/>
              </a:ext>
            </a:extLst>
          </p:cNvPr>
          <p:cNvSpPr>
            <a:spLocks noGrp="1"/>
          </p:cNvSpPr>
          <p:nvPr>
            <p:ph idx="1"/>
          </p:nvPr>
        </p:nvSpPr>
        <p:spPr>
          <a:xfrm>
            <a:off x="853440" y="1707644"/>
            <a:ext cx="10500360" cy="4670007"/>
          </a:xfrm>
        </p:spPr>
        <p:txBody>
          <a:bodyPr>
            <a:noAutofit/>
          </a:bodyPr>
          <a:lstStyle/>
          <a:p>
            <a:r>
              <a:rPr lang="en-IN" b="1" u="sng" dirty="0" smtClean="0"/>
              <a:t>Using The width Property :</a:t>
            </a:r>
          </a:p>
          <a:p>
            <a:r>
              <a:rPr lang="en-IN" dirty="0" smtClean="0"/>
              <a:t>If the width property is set to a percentage and the height is set to "auto", the image will be responsive and scale up and down.</a:t>
            </a:r>
          </a:p>
          <a:p>
            <a:pPr>
              <a:buNone/>
            </a:pPr>
            <a:endParaRPr lang="en-IN" dirty="0" smtClean="0"/>
          </a:p>
          <a:p>
            <a:r>
              <a:rPr lang="en-IN" b="1" u="sng" dirty="0" smtClean="0"/>
              <a:t>Using The max-width Property:</a:t>
            </a:r>
          </a:p>
          <a:p>
            <a:r>
              <a:rPr lang="en-IN" dirty="0" smtClean="0"/>
              <a:t>If the max-width property is set to 100%, the image will scale down if it has to, but never scale up to be larger than its original size.</a:t>
            </a:r>
          </a:p>
          <a:p>
            <a:pPr>
              <a:buNone/>
            </a:pPr>
            <a:endParaRPr lang="en-IN" sz="2000" dirty="0" smtClean="0"/>
          </a:p>
          <a:p>
            <a:pPr marL="0" indent="0">
              <a:buNone/>
            </a:pPr>
            <a:r>
              <a:rPr lang="en-IN" sz="2000" dirty="0">
                <a:cs typeface="Arial" panose="020B0604020202020204" pitchFamily="34" charset="0"/>
              </a:rPr>
              <a:t>	</a:t>
            </a:r>
          </a:p>
        </p:txBody>
      </p:sp>
      <p:sp>
        <p:nvSpPr>
          <p:cNvPr id="4" name="Footer Placeholder 3">
            <a:extLst>
              <a:ext uri="{FF2B5EF4-FFF2-40B4-BE49-F238E27FC236}">
                <a16:creationId xmlns:a16="http://schemas.microsoft.com/office/drawing/2014/main" xmlns=""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xmlns=""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43</a:t>
            </a:fld>
            <a:endParaRPr lang="en-IN" dirty="0"/>
          </a:p>
        </p:txBody>
      </p:sp>
      <p:pic>
        <p:nvPicPr>
          <p:cNvPr id="7" name="Picture 6">
            <a:extLst>
              <a:ext uri="{FF2B5EF4-FFF2-40B4-BE49-F238E27FC236}">
                <a16:creationId xmlns:a16="http://schemas.microsoft.com/office/drawing/2014/main" xmlns="" id="{0C376FEC-7B49-40D0-9138-4319452F0A1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426069" y="20722"/>
            <a:ext cx="2759543" cy="1437687"/>
          </a:xfrm>
          <a:prstGeom prst="rect">
            <a:avLst/>
          </a:prstGeom>
        </p:spPr>
      </p:pic>
      <p:cxnSp>
        <p:nvCxnSpPr>
          <p:cNvPr id="30" name="Straight Arrow Connector 29">
            <a:extLst>
              <a:ext uri="{FF2B5EF4-FFF2-40B4-BE49-F238E27FC236}">
                <a16:creationId xmlns:a16="http://schemas.microsoft.com/office/drawing/2014/main" xmlns=""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895415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76393-01BB-428F-8642-D325E9ED1E5B}"/>
              </a:ext>
            </a:extLst>
          </p:cNvPr>
          <p:cNvSpPr>
            <a:spLocks noGrp="1"/>
          </p:cNvSpPr>
          <p:nvPr>
            <p:ph type="title"/>
          </p:nvPr>
        </p:nvSpPr>
        <p:spPr>
          <a:xfrm>
            <a:off x="425177" y="421783"/>
            <a:ext cx="10500360" cy="1361504"/>
          </a:xfrm>
        </p:spPr>
        <p:txBody>
          <a:bodyPr>
            <a:normAutofit/>
          </a:bodyPr>
          <a:lstStyle/>
          <a:p>
            <a:r>
              <a:rPr lang="en-IN" sz="4000" b="1" dirty="0" smtClean="0"/>
              <a:t>Responsive Web Design - Videos</a:t>
            </a:r>
            <a:endParaRPr lang="en-IN" sz="4000" b="1" dirty="0"/>
          </a:p>
        </p:txBody>
      </p:sp>
      <p:sp>
        <p:nvSpPr>
          <p:cNvPr id="3" name="Content Placeholder 2">
            <a:extLst>
              <a:ext uri="{FF2B5EF4-FFF2-40B4-BE49-F238E27FC236}">
                <a16:creationId xmlns:a16="http://schemas.microsoft.com/office/drawing/2014/main" xmlns="" id="{159CC895-1F18-40A1-A762-D33689BEF2FE}"/>
              </a:ext>
            </a:extLst>
          </p:cNvPr>
          <p:cNvSpPr>
            <a:spLocks noGrp="1"/>
          </p:cNvSpPr>
          <p:nvPr>
            <p:ph idx="1"/>
          </p:nvPr>
        </p:nvSpPr>
        <p:spPr>
          <a:xfrm>
            <a:off x="853440" y="1707644"/>
            <a:ext cx="10500360" cy="4670007"/>
          </a:xfrm>
        </p:spPr>
        <p:txBody>
          <a:bodyPr>
            <a:noAutofit/>
          </a:bodyPr>
          <a:lstStyle/>
          <a:p>
            <a:r>
              <a:rPr lang="en-IN" b="1" u="sng" dirty="0" smtClean="0"/>
              <a:t>Using The width Property:</a:t>
            </a:r>
          </a:p>
          <a:p>
            <a:r>
              <a:rPr lang="en-IN" dirty="0" smtClean="0"/>
              <a:t>If the width property is set to 100%, the video player will be responsive and scale up and down.</a:t>
            </a:r>
          </a:p>
          <a:p>
            <a:pPr>
              <a:buNone/>
            </a:pPr>
            <a:endParaRPr lang="en-IN" dirty="0" smtClean="0"/>
          </a:p>
          <a:p>
            <a:r>
              <a:rPr lang="en-IN" b="1" u="sng" dirty="0" smtClean="0"/>
              <a:t>Using The max-width Property:</a:t>
            </a:r>
          </a:p>
          <a:p>
            <a:r>
              <a:rPr lang="en-IN" dirty="0" smtClean="0"/>
              <a:t>If the max-width property is set to 100%, the video player will scale down if it has to, but never scale up to be larger than its original size.</a:t>
            </a:r>
          </a:p>
          <a:p>
            <a:pPr>
              <a:buNone/>
            </a:pPr>
            <a:endParaRPr lang="en-IN" sz="2000" dirty="0" smtClean="0"/>
          </a:p>
          <a:p>
            <a:pPr marL="0" indent="0">
              <a:buNone/>
            </a:pPr>
            <a:r>
              <a:rPr lang="en-IN" sz="2000" dirty="0">
                <a:cs typeface="Arial" panose="020B0604020202020204" pitchFamily="34" charset="0"/>
              </a:rPr>
              <a:t>	</a:t>
            </a:r>
          </a:p>
        </p:txBody>
      </p:sp>
      <p:sp>
        <p:nvSpPr>
          <p:cNvPr id="4" name="Footer Placeholder 3">
            <a:extLst>
              <a:ext uri="{FF2B5EF4-FFF2-40B4-BE49-F238E27FC236}">
                <a16:creationId xmlns:a16="http://schemas.microsoft.com/office/drawing/2014/main" xmlns=""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xmlns=""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44</a:t>
            </a:fld>
            <a:endParaRPr lang="en-IN" dirty="0"/>
          </a:p>
        </p:txBody>
      </p:sp>
      <p:pic>
        <p:nvPicPr>
          <p:cNvPr id="7" name="Picture 6">
            <a:extLst>
              <a:ext uri="{FF2B5EF4-FFF2-40B4-BE49-F238E27FC236}">
                <a16:creationId xmlns:a16="http://schemas.microsoft.com/office/drawing/2014/main" xmlns="" id="{0C376FEC-7B49-40D0-9138-4319452F0A1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426069" y="20722"/>
            <a:ext cx="2759543" cy="1437687"/>
          </a:xfrm>
          <a:prstGeom prst="rect">
            <a:avLst/>
          </a:prstGeom>
        </p:spPr>
      </p:pic>
      <p:cxnSp>
        <p:nvCxnSpPr>
          <p:cNvPr id="30" name="Straight Arrow Connector 29">
            <a:extLst>
              <a:ext uri="{FF2B5EF4-FFF2-40B4-BE49-F238E27FC236}">
                <a16:creationId xmlns:a16="http://schemas.microsoft.com/office/drawing/2014/main" xmlns=""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895415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76393-01BB-428F-8642-D325E9ED1E5B}"/>
              </a:ext>
            </a:extLst>
          </p:cNvPr>
          <p:cNvSpPr>
            <a:spLocks noGrp="1"/>
          </p:cNvSpPr>
          <p:nvPr>
            <p:ph type="title"/>
          </p:nvPr>
        </p:nvSpPr>
        <p:spPr>
          <a:xfrm>
            <a:off x="425177" y="421783"/>
            <a:ext cx="10500360" cy="1361504"/>
          </a:xfrm>
        </p:spPr>
        <p:txBody>
          <a:bodyPr>
            <a:normAutofit/>
          </a:bodyPr>
          <a:lstStyle/>
          <a:p>
            <a:r>
              <a:rPr lang="en-IN" sz="4000" b="1" dirty="0" smtClean="0"/>
              <a:t>Responsive Web Design - Frameworks</a:t>
            </a:r>
            <a:endParaRPr lang="en-IN" sz="4000" b="1" dirty="0"/>
          </a:p>
        </p:txBody>
      </p:sp>
      <p:sp>
        <p:nvSpPr>
          <p:cNvPr id="3" name="Content Placeholder 2">
            <a:extLst>
              <a:ext uri="{FF2B5EF4-FFF2-40B4-BE49-F238E27FC236}">
                <a16:creationId xmlns:a16="http://schemas.microsoft.com/office/drawing/2014/main" xmlns="" id="{159CC895-1F18-40A1-A762-D33689BEF2FE}"/>
              </a:ext>
            </a:extLst>
          </p:cNvPr>
          <p:cNvSpPr>
            <a:spLocks noGrp="1"/>
          </p:cNvSpPr>
          <p:nvPr>
            <p:ph idx="1"/>
          </p:nvPr>
        </p:nvSpPr>
        <p:spPr>
          <a:xfrm>
            <a:off x="853440" y="1707644"/>
            <a:ext cx="10500360" cy="4670007"/>
          </a:xfrm>
        </p:spPr>
        <p:txBody>
          <a:bodyPr>
            <a:noAutofit/>
          </a:bodyPr>
          <a:lstStyle/>
          <a:p>
            <a:r>
              <a:rPr lang="en-IN" dirty="0" smtClean="0"/>
              <a:t>There are many existing CSS Frameworks that offer Responsive Design.</a:t>
            </a:r>
          </a:p>
          <a:p>
            <a:r>
              <a:rPr lang="en-IN" dirty="0" smtClean="0"/>
              <a:t>They are free, and easy to use.</a:t>
            </a:r>
          </a:p>
          <a:p>
            <a:pPr>
              <a:buNone/>
            </a:pPr>
            <a:endParaRPr lang="en-IN" dirty="0" smtClean="0"/>
          </a:p>
          <a:p>
            <a:r>
              <a:rPr lang="en-IN" dirty="0" smtClean="0"/>
              <a:t>Using W3.CSS</a:t>
            </a:r>
          </a:p>
          <a:p>
            <a:r>
              <a:rPr lang="en-IN" dirty="0" smtClean="0"/>
              <a:t>A great way to create a responsive design, is to use a responsive style sheet, like </a:t>
            </a:r>
            <a:r>
              <a:rPr lang="en-IN" dirty="0" smtClean="0">
                <a:hlinkClick r:id="rId2"/>
              </a:rPr>
              <a:t>W3.CSS</a:t>
            </a:r>
            <a:endParaRPr lang="en-IN" dirty="0" smtClean="0"/>
          </a:p>
          <a:p>
            <a:r>
              <a:rPr lang="en-IN" dirty="0" smtClean="0"/>
              <a:t>W3.CSS makes it easy to develop sites that look nice at any size; desktop, laptop, tablet, or phone.</a:t>
            </a:r>
          </a:p>
          <a:p>
            <a:pPr>
              <a:buNone/>
            </a:pPr>
            <a:endParaRPr lang="en-IN" sz="2000" dirty="0" smtClean="0"/>
          </a:p>
          <a:p>
            <a:pPr marL="0" indent="0">
              <a:buNone/>
            </a:pPr>
            <a:r>
              <a:rPr lang="en-IN" sz="2000" dirty="0">
                <a:cs typeface="Arial" panose="020B0604020202020204" pitchFamily="34" charset="0"/>
              </a:rPr>
              <a:t>	</a:t>
            </a:r>
          </a:p>
        </p:txBody>
      </p:sp>
      <p:sp>
        <p:nvSpPr>
          <p:cNvPr id="4" name="Footer Placeholder 3">
            <a:extLst>
              <a:ext uri="{FF2B5EF4-FFF2-40B4-BE49-F238E27FC236}">
                <a16:creationId xmlns:a16="http://schemas.microsoft.com/office/drawing/2014/main" xmlns=""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xmlns=""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45</a:t>
            </a:fld>
            <a:endParaRPr lang="en-IN" dirty="0"/>
          </a:p>
        </p:txBody>
      </p:sp>
      <p:pic>
        <p:nvPicPr>
          <p:cNvPr id="7" name="Picture 6">
            <a:extLst>
              <a:ext uri="{FF2B5EF4-FFF2-40B4-BE49-F238E27FC236}">
                <a16:creationId xmlns:a16="http://schemas.microsoft.com/office/drawing/2014/main" xmlns="" id="{0C376FEC-7B49-40D0-9138-4319452F0A1B}"/>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426069" y="20722"/>
            <a:ext cx="2759543" cy="1437687"/>
          </a:xfrm>
          <a:prstGeom prst="rect">
            <a:avLst/>
          </a:prstGeom>
        </p:spPr>
      </p:pic>
      <p:cxnSp>
        <p:nvCxnSpPr>
          <p:cNvPr id="30" name="Straight Arrow Connector 29">
            <a:extLst>
              <a:ext uri="{FF2B5EF4-FFF2-40B4-BE49-F238E27FC236}">
                <a16:creationId xmlns:a16="http://schemas.microsoft.com/office/drawing/2014/main" xmlns=""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895415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76393-01BB-428F-8642-D325E9ED1E5B}"/>
              </a:ext>
            </a:extLst>
          </p:cNvPr>
          <p:cNvSpPr>
            <a:spLocks noGrp="1"/>
          </p:cNvSpPr>
          <p:nvPr>
            <p:ph type="title"/>
          </p:nvPr>
        </p:nvSpPr>
        <p:spPr>
          <a:xfrm>
            <a:off x="425177" y="421783"/>
            <a:ext cx="10500360" cy="1361504"/>
          </a:xfrm>
        </p:spPr>
        <p:txBody>
          <a:bodyPr>
            <a:normAutofit/>
          </a:bodyPr>
          <a:lstStyle/>
          <a:p>
            <a:r>
              <a:rPr lang="en-IN" sz="4000" b="1" dirty="0" smtClean="0"/>
              <a:t>Responsive Web Design - Templates</a:t>
            </a:r>
            <a:endParaRPr lang="en-IN" sz="4000" b="1" dirty="0"/>
          </a:p>
        </p:txBody>
      </p:sp>
      <p:sp>
        <p:nvSpPr>
          <p:cNvPr id="3" name="Content Placeholder 2">
            <a:extLst>
              <a:ext uri="{FF2B5EF4-FFF2-40B4-BE49-F238E27FC236}">
                <a16:creationId xmlns:a16="http://schemas.microsoft.com/office/drawing/2014/main" xmlns="" id="{159CC895-1F18-40A1-A762-D33689BEF2FE}"/>
              </a:ext>
            </a:extLst>
          </p:cNvPr>
          <p:cNvSpPr>
            <a:spLocks noGrp="1"/>
          </p:cNvSpPr>
          <p:nvPr>
            <p:ph idx="1"/>
          </p:nvPr>
        </p:nvSpPr>
        <p:spPr>
          <a:xfrm>
            <a:off x="853440" y="1707644"/>
            <a:ext cx="10500360" cy="4670007"/>
          </a:xfrm>
        </p:spPr>
        <p:txBody>
          <a:bodyPr>
            <a:noAutofit/>
          </a:bodyPr>
          <a:lstStyle/>
          <a:p>
            <a:r>
              <a:rPr lang="en-IN" b="1" u="sng" dirty="0" smtClean="0"/>
              <a:t>W3.CSS Web </a:t>
            </a:r>
            <a:r>
              <a:rPr lang="en-IN" b="1" u="sng" smtClean="0"/>
              <a:t>Site Templates:</a:t>
            </a:r>
            <a:endParaRPr lang="en-IN" b="1" u="sng" dirty="0" smtClean="0"/>
          </a:p>
          <a:p>
            <a:r>
              <a:rPr lang="en-IN" dirty="0" smtClean="0"/>
              <a:t>We have created some responsive templates with the </a:t>
            </a:r>
            <a:r>
              <a:rPr lang="en-IN" dirty="0" smtClean="0">
                <a:hlinkClick r:id="rId2"/>
              </a:rPr>
              <a:t>W3.CSS framework</a:t>
            </a:r>
            <a:r>
              <a:rPr lang="en-IN" dirty="0" smtClean="0"/>
              <a:t>.</a:t>
            </a:r>
          </a:p>
          <a:p>
            <a:r>
              <a:rPr lang="en-IN" dirty="0" smtClean="0"/>
              <a:t>You are free to modify, save, share, and use them in all your projects.</a:t>
            </a:r>
          </a:p>
          <a:p>
            <a:pPr>
              <a:buNone/>
            </a:pPr>
            <a:endParaRPr lang="en-IN" sz="2000" dirty="0" smtClean="0"/>
          </a:p>
          <a:p>
            <a:pPr marL="0" indent="0">
              <a:buNone/>
            </a:pPr>
            <a:r>
              <a:rPr lang="en-IN" sz="2000" dirty="0">
                <a:cs typeface="Arial" panose="020B0604020202020204" pitchFamily="34" charset="0"/>
              </a:rPr>
              <a:t>	</a:t>
            </a:r>
          </a:p>
        </p:txBody>
      </p:sp>
      <p:sp>
        <p:nvSpPr>
          <p:cNvPr id="4" name="Footer Placeholder 3">
            <a:extLst>
              <a:ext uri="{FF2B5EF4-FFF2-40B4-BE49-F238E27FC236}">
                <a16:creationId xmlns:a16="http://schemas.microsoft.com/office/drawing/2014/main" xmlns=""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xmlns=""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46</a:t>
            </a:fld>
            <a:endParaRPr lang="en-IN" dirty="0"/>
          </a:p>
        </p:txBody>
      </p:sp>
      <p:pic>
        <p:nvPicPr>
          <p:cNvPr id="7" name="Picture 6">
            <a:extLst>
              <a:ext uri="{FF2B5EF4-FFF2-40B4-BE49-F238E27FC236}">
                <a16:creationId xmlns:a16="http://schemas.microsoft.com/office/drawing/2014/main" xmlns="" id="{0C376FEC-7B49-40D0-9138-4319452F0A1B}"/>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426069" y="20722"/>
            <a:ext cx="2759543" cy="1437687"/>
          </a:xfrm>
          <a:prstGeom prst="rect">
            <a:avLst/>
          </a:prstGeom>
        </p:spPr>
      </p:pic>
      <p:cxnSp>
        <p:nvCxnSpPr>
          <p:cNvPr id="30" name="Straight Arrow Connector 29">
            <a:extLst>
              <a:ext uri="{FF2B5EF4-FFF2-40B4-BE49-F238E27FC236}">
                <a16:creationId xmlns:a16="http://schemas.microsoft.com/office/drawing/2014/main" xmlns=""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895415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2FA290-8B3A-4103-A00E-06244A24C22B}"/>
              </a:ext>
            </a:extLst>
          </p:cNvPr>
          <p:cNvSpPr>
            <a:spLocks noGrp="1"/>
          </p:cNvSpPr>
          <p:nvPr>
            <p:ph type="ctrTitle"/>
          </p:nvPr>
        </p:nvSpPr>
        <p:spPr>
          <a:xfrm>
            <a:off x="1524000" y="2152356"/>
            <a:ext cx="9144000" cy="935575"/>
          </a:xfrm>
        </p:spPr>
        <p:txBody>
          <a:bodyPr>
            <a:normAutofit/>
          </a:bodyPr>
          <a:lstStyle/>
          <a:p>
            <a:r>
              <a:rPr lang="en-IN" sz="4800" dirty="0">
                <a:latin typeface="Arial" panose="020B0604020202020204" pitchFamily="34" charset="0"/>
                <a:cs typeface="Arial" panose="020B0604020202020204" pitchFamily="34" charset="0"/>
              </a:rPr>
              <a:t>Thank You</a:t>
            </a:r>
          </a:p>
        </p:txBody>
      </p:sp>
      <p:sp>
        <p:nvSpPr>
          <p:cNvPr id="3" name="Subtitle 2">
            <a:extLst>
              <a:ext uri="{FF2B5EF4-FFF2-40B4-BE49-F238E27FC236}">
                <a16:creationId xmlns:a16="http://schemas.microsoft.com/office/drawing/2014/main" xmlns="" id="{DDB74BFB-7A18-4DF0-8E46-E05235A52D36}"/>
              </a:ext>
            </a:extLst>
          </p:cNvPr>
          <p:cNvSpPr>
            <a:spLocks noGrp="1"/>
          </p:cNvSpPr>
          <p:nvPr>
            <p:ph type="subTitle" idx="1"/>
          </p:nvPr>
        </p:nvSpPr>
        <p:spPr>
          <a:xfrm>
            <a:off x="1524000" y="3602037"/>
            <a:ext cx="9144000" cy="2754313"/>
          </a:xfrm>
        </p:spPr>
        <p:txBody>
          <a:bodyPr>
            <a:noAutofit/>
          </a:bodyPr>
          <a:lstStyle/>
          <a:p>
            <a:r>
              <a:rPr lang="en-IN" b="1" dirty="0">
                <a:latin typeface="Arial" panose="020B0604020202020204" pitchFamily="34" charset="0"/>
                <a:cs typeface="Arial" panose="020B0604020202020204" pitchFamily="34" charset="0"/>
              </a:rPr>
              <a:t>Raghu Prasad</a:t>
            </a:r>
          </a:p>
          <a:p>
            <a:r>
              <a:rPr lang="en-IN" b="1" dirty="0">
                <a:latin typeface="Arial" panose="020B0604020202020204" pitchFamily="34" charset="0"/>
                <a:cs typeface="Arial" panose="020B0604020202020204" pitchFamily="34" charset="0"/>
              </a:rPr>
              <a:t>9845547471</a:t>
            </a:r>
          </a:p>
          <a:p>
            <a:r>
              <a:rPr lang="en-IN" b="1" dirty="0">
                <a:latin typeface="Arial" panose="020B0604020202020204" pitchFamily="34" charset="0"/>
                <a:cs typeface="Arial" panose="020B0604020202020204" pitchFamily="34" charset="0"/>
              </a:rPr>
              <a:t>www.kaushalya.tech</a:t>
            </a:r>
          </a:p>
          <a:p>
            <a:r>
              <a:rPr lang="en-IN" b="1" dirty="0">
                <a:latin typeface="Arial" panose="020B0604020202020204" pitchFamily="34" charset="0"/>
                <a:cs typeface="Arial" panose="020B0604020202020204" pitchFamily="34" charset="0"/>
              </a:rPr>
              <a:t>FB : https://www.facebook.com/raghuprasadkonandur/</a:t>
            </a:r>
          </a:p>
          <a:p>
            <a:r>
              <a:rPr lang="en-IN" b="1" dirty="0">
                <a:latin typeface="Arial" panose="020B0604020202020204" pitchFamily="34" charset="0"/>
                <a:cs typeface="Arial" panose="020B0604020202020204" pitchFamily="34" charset="0"/>
              </a:rPr>
              <a:t>Skill Up-Skill Re-Skill</a:t>
            </a:r>
          </a:p>
          <a:p>
            <a:r>
              <a:rPr lang="en-IN" b="1" dirty="0">
                <a:latin typeface="Arial" panose="020B0604020202020204" pitchFamily="34" charset="0"/>
                <a:cs typeface="Arial" panose="020B0604020202020204" pitchFamily="34" charset="0"/>
              </a:rPr>
              <a:t>Excellence in action</a:t>
            </a:r>
          </a:p>
        </p:txBody>
      </p:sp>
      <p:sp>
        <p:nvSpPr>
          <p:cNvPr id="4" name="Footer Placeholder 3">
            <a:extLst>
              <a:ext uri="{FF2B5EF4-FFF2-40B4-BE49-F238E27FC236}">
                <a16:creationId xmlns:a16="http://schemas.microsoft.com/office/drawing/2014/main" xmlns="" id="{5DC57037-1BA5-4CBD-8260-3759DECD79B3}"/>
              </a:ext>
            </a:extLst>
          </p:cNvPr>
          <p:cNvSpPr>
            <a:spLocks noGrp="1"/>
          </p:cNvSpPr>
          <p:nvPr>
            <p:ph type="ftr" sz="quarter" idx="11"/>
          </p:nvPr>
        </p:nvSpPr>
        <p:spPr/>
        <p:txBody>
          <a:bodyPr/>
          <a:lstStyle/>
          <a:p>
            <a:r>
              <a:rPr lang="en-IN" b="1" dirty="0">
                <a:latin typeface="Arial" panose="020B0604020202020204" pitchFamily="34" charset="0"/>
                <a:cs typeface="Arial" panose="020B0604020202020204" pitchFamily="34" charset="0"/>
              </a:rPr>
              <a:t>www.</a:t>
            </a:r>
            <a:r>
              <a:rPr lang="en-IN" sz="1400" b="1" dirty="0">
                <a:latin typeface="Arial" panose="020B0604020202020204" pitchFamily="34" charset="0"/>
                <a:cs typeface="Arial" panose="020B0604020202020204" pitchFamily="34" charset="0"/>
              </a:rPr>
              <a:t>kaushalya</a:t>
            </a:r>
            <a:r>
              <a:rPr lang="en-IN" b="1" dirty="0">
                <a:latin typeface="Arial" panose="020B0604020202020204" pitchFamily="34" charset="0"/>
                <a:cs typeface="Arial" panose="020B0604020202020204" pitchFamily="34" charset="0"/>
              </a:rPr>
              <a:t>.tech</a:t>
            </a:r>
          </a:p>
        </p:txBody>
      </p:sp>
      <p:sp>
        <p:nvSpPr>
          <p:cNvPr id="5" name="Slide Number Placeholder 4">
            <a:extLst>
              <a:ext uri="{FF2B5EF4-FFF2-40B4-BE49-F238E27FC236}">
                <a16:creationId xmlns:a16="http://schemas.microsoft.com/office/drawing/2014/main" xmlns=""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pPr/>
              <a:t>47</a:t>
            </a:fld>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xmlns="" id="{D58CA0BA-22B3-4799-B5ED-F2E6B980E2E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25083" y="243205"/>
            <a:ext cx="11819852" cy="1460500"/>
          </a:xfrm>
          <a:prstGeom prst="rect">
            <a:avLst/>
          </a:prstGeom>
        </p:spPr>
      </p:pic>
    </p:spTree>
    <p:extLst>
      <p:ext uri="{BB962C8B-B14F-4D97-AF65-F5344CB8AC3E}">
        <p14:creationId xmlns:p14="http://schemas.microsoft.com/office/powerpoint/2010/main" xmlns="" val="201142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What is </a:t>
            </a:r>
            <a:r>
              <a:rPr lang="en-IN" dirty="0" smtClean="0">
                <a:latin typeface="Arial" panose="020B0604020202020204" pitchFamily="34" charset="0"/>
                <a:cs typeface="Arial" panose="020B0604020202020204" pitchFamily="34" charset="0"/>
              </a:rPr>
              <a:t>CSS?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159CC895-1F18-40A1-A762-D33689BEF2FE}"/>
              </a:ext>
            </a:extLst>
          </p:cNvPr>
          <p:cNvSpPr>
            <a:spLocks noGrp="1"/>
          </p:cNvSpPr>
          <p:nvPr>
            <p:ph idx="1"/>
          </p:nvPr>
        </p:nvSpPr>
        <p:spPr>
          <a:xfrm>
            <a:off x="838200" y="1825625"/>
            <a:ext cx="10515600" cy="4552026"/>
          </a:xfrm>
        </p:spPr>
        <p:txBody>
          <a:bodyPr>
            <a:normAutofit fontScale="25000" lnSpcReduction="20000"/>
          </a:bodyPr>
          <a:lstStyle/>
          <a:p>
            <a:r>
              <a:rPr lang="en-IN" sz="9600" dirty="0" smtClean="0"/>
              <a:t>CSS is a language that describes the style of an HTML document.</a:t>
            </a:r>
          </a:p>
          <a:p>
            <a:r>
              <a:rPr lang="en-IN" sz="9600" dirty="0" smtClean="0"/>
              <a:t>CSS describes how HTML elements should be displayed.</a:t>
            </a:r>
            <a:endParaRPr lang="en-US" sz="9600" dirty="0" smtClean="0">
              <a:cs typeface="Arial" panose="020B0604020202020204" pitchFamily="34" charset="0"/>
            </a:endParaRPr>
          </a:p>
          <a:p>
            <a:pPr>
              <a:buNone/>
            </a:pPr>
            <a:r>
              <a:rPr lang="en-US" sz="9600" dirty="0" smtClean="0">
                <a:cs typeface="Arial" panose="020B0604020202020204" pitchFamily="34" charset="0"/>
              </a:rPr>
              <a:t>Syntax:</a:t>
            </a:r>
          </a:p>
          <a:p>
            <a:pPr>
              <a:buNone/>
            </a:pPr>
            <a:r>
              <a:rPr lang="en-IN" sz="9600" dirty="0" smtClean="0">
                <a:solidFill>
                  <a:srgbClr val="C00000"/>
                </a:solidFill>
              </a:rPr>
              <a:t>body {</a:t>
            </a:r>
            <a:br>
              <a:rPr lang="en-IN" sz="9600" dirty="0" smtClean="0">
                <a:solidFill>
                  <a:srgbClr val="C00000"/>
                </a:solidFill>
              </a:rPr>
            </a:br>
            <a:r>
              <a:rPr lang="en-IN" sz="9600" dirty="0" smtClean="0">
                <a:solidFill>
                  <a:srgbClr val="C00000"/>
                </a:solidFill>
              </a:rPr>
              <a:t>    background-color: </a:t>
            </a:r>
            <a:r>
              <a:rPr lang="en-IN" sz="9600" dirty="0" err="1" smtClean="0">
                <a:solidFill>
                  <a:srgbClr val="C00000"/>
                </a:solidFill>
              </a:rPr>
              <a:t>lightblue</a:t>
            </a:r>
            <a:r>
              <a:rPr lang="en-IN" sz="9600" dirty="0" smtClean="0">
                <a:solidFill>
                  <a:srgbClr val="C00000"/>
                </a:solidFill>
              </a:rPr>
              <a:t>;</a:t>
            </a:r>
            <a:br>
              <a:rPr lang="en-IN" sz="9600" dirty="0" smtClean="0">
                <a:solidFill>
                  <a:srgbClr val="C00000"/>
                </a:solidFill>
              </a:rPr>
            </a:br>
            <a:r>
              <a:rPr lang="en-IN" sz="9600" dirty="0" smtClean="0">
                <a:solidFill>
                  <a:srgbClr val="C00000"/>
                </a:solidFill>
              </a:rPr>
              <a:t>}</a:t>
            </a:r>
            <a:br>
              <a:rPr lang="en-IN" sz="9600" dirty="0" smtClean="0">
                <a:solidFill>
                  <a:srgbClr val="C00000"/>
                </a:solidFill>
              </a:rPr>
            </a:br>
            <a:r>
              <a:rPr lang="en-IN" sz="9600" dirty="0" smtClean="0">
                <a:solidFill>
                  <a:srgbClr val="C00000"/>
                </a:solidFill>
              </a:rPr>
              <a:t/>
            </a:r>
            <a:br>
              <a:rPr lang="en-IN" sz="9600" dirty="0" smtClean="0">
                <a:solidFill>
                  <a:srgbClr val="C00000"/>
                </a:solidFill>
              </a:rPr>
            </a:br>
            <a:r>
              <a:rPr lang="en-IN" sz="9600" dirty="0" smtClean="0">
                <a:solidFill>
                  <a:srgbClr val="C00000"/>
                </a:solidFill>
              </a:rPr>
              <a:t>h1 {</a:t>
            </a:r>
            <a:br>
              <a:rPr lang="en-IN" sz="9600" dirty="0" smtClean="0">
                <a:solidFill>
                  <a:srgbClr val="C00000"/>
                </a:solidFill>
              </a:rPr>
            </a:br>
            <a:r>
              <a:rPr lang="en-IN" sz="9600" dirty="0" smtClean="0">
                <a:solidFill>
                  <a:srgbClr val="C00000"/>
                </a:solidFill>
              </a:rPr>
              <a:t>    color: white;</a:t>
            </a:r>
            <a:br>
              <a:rPr lang="en-IN" sz="9600" dirty="0" smtClean="0">
                <a:solidFill>
                  <a:srgbClr val="C00000"/>
                </a:solidFill>
              </a:rPr>
            </a:br>
            <a:r>
              <a:rPr lang="en-IN" sz="9600" dirty="0" smtClean="0">
                <a:solidFill>
                  <a:srgbClr val="C00000"/>
                </a:solidFill>
              </a:rPr>
              <a:t>    text-align: </a:t>
            </a:r>
            <a:r>
              <a:rPr lang="en-IN" sz="9600" dirty="0" err="1" smtClean="0">
                <a:solidFill>
                  <a:srgbClr val="C00000"/>
                </a:solidFill>
              </a:rPr>
              <a:t>center</a:t>
            </a:r>
            <a:r>
              <a:rPr lang="en-IN" sz="9600" dirty="0" smtClean="0">
                <a:solidFill>
                  <a:srgbClr val="C00000"/>
                </a:solidFill>
              </a:rPr>
              <a:t>;</a:t>
            </a:r>
            <a:br>
              <a:rPr lang="en-IN" sz="9600" dirty="0" smtClean="0">
                <a:solidFill>
                  <a:srgbClr val="C00000"/>
                </a:solidFill>
              </a:rPr>
            </a:br>
            <a:r>
              <a:rPr lang="en-IN" sz="9600" dirty="0" smtClean="0">
                <a:solidFill>
                  <a:srgbClr val="C00000"/>
                </a:solidFill>
              </a:rPr>
              <a:t>}</a:t>
            </a:r>
            <a:br>
              <a:rPr lang="en-IN" sz="9600" dirty="0" smtClean="0">
                <a:solidFill>
                  <a:srgbClr val="C00000"/>
                </a:solidFill>
              </a:rPr>
            </a:br>
            <a:r>
              <a:rPr lang="en-IN" sz="9600" dirty="0" smtClean="0">
                <a:solidFill>
                  <a:srgbClr val="C00000"/>
                </a:solidFill>
              </a:rPr>
              <a:t/>
            </a:r>
            <a:br>
              <a:rPr lang="en-IN" sz="9600" dirty="0" smtClean="0">
                <a:solidFill>
                  <a:srgbClr val="C00000"/>
                </a:solidFill>
              </a:rPr>
            </a:br>
            <a:r>
              <a:rPr lang="en-IN" sz="9600" dirty="0" smtClean="0">
                <a:solidFill>
                  <a:srgbClr val="C00000"/>
                </a:solidFill>
              </a:rPr>
              <a:t>p {</a:t>
            </a:r>
            <a:br>
              <a:rPr lang="en-IN" sz="9600" dirty="0" smtClean="0">
                <a:solidFill>
                  <a:srgbClr val="C00000"/>
                </a:solidFill>
              </a:rPr>
            </a:br>
            <a:r>
              <a:rPr lang="en-IN" sz="9600" dirty="0" smtClean="0">
                <a:solidFill>
                  <a:srgbClr val="C00000"/>
                </a:solidFill>
              </a:rPr>
              <a:t>    font-family: </a:t>
            </a:r>
            <a:r>
              <a:rPr lang="en-IN" sz="9600" dirty="0" err="1" smtClean="0">
                <a:solidFill>
                  <a:srgbClr val="C00000"/>
                </a:solidFill>
              </a:rPr>
              <a:t>verdana</a:t>
            </a:r>
            <a:r>
              <a:rPr lang="en-IN" sz="9600" dirty="0" smtClean="0">
                <a:solidFill>
                  <a:srgbClr val="C00000"/>
                </a:solidFill>
              </a:rPr>
              <a:t>;</a:t>
            </a:r>
            <a:br>
              <a:rPr lang="en-IN" sz="9600" dirty="0" smtClean="0">
                <a:solidFill>
                  <a:srgbClr val="C00000"/>
                </a:solidFill>
              </a:rPr>
            </a:br>
            <a:r>
              <a:rPr lang="en-IN" sz="9600" dirty="0" smtClean="0">
                <a:solidFill>
                  <a:srgbClr val="C00000"/>
                </a:solidFill>
              </a:rPr>
              <a:t>    font-size: 20px;</a:t>
            </a:r>
            <a:br>
              <a:rPr lang="en-IN" sz="9600" dirty="0" smtClean="0">
                <a:solidFill>
                  <a:srgbClr val="C00000"/>
                </a:solidFill>
              </a:rPr>
            </a:br>
            <a:r>
              <a:rPr lang="en-IN" sz="9600" dirty="0" smtClean="0">
                <a:solidFill>
                  <a:srgbClr val="C00000"/>
                </a:solidFill>
              </a:rPr>
              <a:t>}</a:t>
            </a:r>
            <a:endParaRPr lang="en-IN" sz="9600" dirty="0">
              <a:solidFill>
                <a:srgbClr val="C00000"/>
              </a:solidFill>
              <a:cs typeface="Arial" panose="020B0604020202020204" pitchFamily="34" charset="0"/>
            </a:endParaRPr>
          </a:p>
          <a:p>
            <a:endParaRPr lang="en-IN" sz="9600" dirty="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xmlns=""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xmlns="" id="{0DAEE1CA-D53F-4736-8F8C-F0F7031EFAA5}"/>
              </a:ext>
            </a:extLst>
          </p:cNvPr>
          <p:cNvSpPr>
            <a:spLocks noGrp="1"/>
          </p:cNvSpPr>
          <p:nvPr>
            <p:ph type="sldNum" sz="quarter" idx="12"/>
          </p:nvPr>
        </p:nvSpPr>
        <p:spPr/>
        <p:txBody>
          <a:bodyPr/>
          <a:lstStyle/>
          <a:p>
            <a:fld id="{D300B680-4920-456B-94E7-EB6DEF2EAF04}" type="slidenum">
              <a:rPr lang="en-IN" smtClean="0"/>
              <a:pPr/>
              <a:t>5</a:t>
            </a:fld>
            <a:endParaRPr lang="en-IN"/>
          </a:p>
        </p:txBody>
      </p:sp>
      <p:pic>
        <p:nvPicPr>
          <p:cNvPr id="7" name="Picture 6">
            <a:extLst>
              <a:ext uri="{FF2B5EF4-FFF2-40B4-BE49-F238E27FC236}">
                <a16:creationId xmlns:a16="http://schemas.microsoft.com/office/drawing/2014/main" xmlns="" id="{0C376FEC-7B49-40D0-9138-4319452F0A1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xmlns="" val="2990669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76393-01BB-428F-8642-D325E9ED1E5B}"/>
              </a:ext>
            </a:extLst>
          </p:cNvPr>
          <p:cNvSpPr>
            <a:spLocks noGrp="1"/>
          </p:cNvSpPr>
          <p:nvPr>
            <p:ph type="title"/>
          </p:nvPr>
        </p:nvSpPr>
        <p:spPr/>
        <p:txBody>
          <a:bodyPr/>
          <a:lstStyle/>
          <a:p>
            <a:r>
              <a:rPr lang="en-IN" b="1" dirty="0" smtClean="0"/>
              <a:t>CSS Syntax and Selectors</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159CC895-1F18-40A1-A762-D33689BEF2FE}"/>
              </a:ext>
            </a:extLst>
          </p:cNvPr>
          <p:cNvSpPr>
            <a:spLocks noGrp="1"/>
          </p:cNvSpPr>
          <p:nvPr>
            <p:ph idx="1"/>
          </p:nvPr>
        </p:nvSpPr>
        <p:spPr>
          <a:xfrm>
            <a:off x="838200" y="1825624"/>
            <a:ext cx="10515600" cy="4644623"/>
          </a:xfrm>
        </p:spPr>
        <p:txBody>
          <a:bodyPr>
            <a:normAutofit fontScale="25000" lnSpcReduction="20000"/>
          </a:bodyPr>
          <a:lstStyle/>
          <a:p>
            <a:r>
              <a:rPr lang="en-IN" sz="9600" b="1" dirty="0" smtClean="0"/>
              <a:t>CSS</a:t>
            </a:r>
            <a:r>
              <a:rPr lang="en-IN" sz="9600" dirty="0" smtClean="0"/>
              <a:t> stands for </a:t>
            </a:r>
            <a:r>
              <a:rPr lang="en-IN" sz="9600" b="1" dirty="0" smtClean="0"/>
              <a:t>C</a:t>
            </a:r>
            <a:r>
              <a:rPr lang="en-IN" sz="9600" dirty="0" smtClean="0"/>
              <a:t>ascading </a:t>
            </a:r>
            <a:r>
              <a:rPr lang="en-IN" sz="9600" b="1" dirty="0" smtClean="0"/>
              <a:t>S</a:t>
            </a:r>
            <a:r>
              <a:rPr lang="en-IN" sz="9600" dirty="0" smtClean="0"/>
              <a:t>tyle </a:t>
            </a:r>
            <a:r>
              <a:rPr lang="en-IN" sz="9600" b="1" dirty="0" smtClean="0"/>
              <a:t>S</a:t>
            </a:r>
            <a:r>
              <a:rPr lang="en-IN" sz="9600" dirty="0" smtClean="0"/>
              <a:t>heets</a:t>
            </a:r>
          </a:p>
          <a:p>
            <a:r>
              <a:rPr lang="en-IN" sz="9600" dirty="0" smtClean="0"/>
              <a:t>CSS describes </a:t>
            </a:r>
            <a:r>
              <a:rPr lang="en-IN" sz="9600" b="1" dirty="0" smtClean="0"/>
              <a:t>how HTML elements are to be displayed on screen.</a:t>
            </a:r>
            <a:endParaRPr lang="en-IN" sz="9600" dirty="0" smtClean="0"/>
          </a:p>
          <a:p>
            <a:r>
              <a:rPr lang="en-IN" sz="9600" dirty="0" smtClean="0"/>
              <a:t>CSS </a:t>
            </a:r>
            <a:r>
              <a:rPr lang="en-IN" sz="9600" b="1" dirty="0" smtClean="0"/>
              <a:t>saves a lot of work</a:t>
            </a:r>
            <a:r>
              <a:rPr lang="en-IN" sz="9600" dirty="0" smtClean="0"/>
              <a:t>. It can control the layout of multiple web pages all at once. CSS is a language that describes the style of an HTML document.</a:t>
            </a:r>
            <a:endParaRPr lang="en-US" sz="9600" dirty="0" smtClean="0">
              <a:cs typeface="Arial" panose="020B0604020202020204" pitchFamily="34" charset="0"/>
            </a:endParaRPr>
          </a:p>
          <a:p>
            <a:pPr>
              <a:buNone/>
            </a:pPr>
            <a:r>
              <a:rPr lang="en-US" sz="9600" dirty="0" smtClean="0">
                <a:cs typeface="Arial" panose="020B0604020202020204" pitchFamily="34" charset="0"/>
              </a:rPr>
              <a:t>Syntax:</a:t>
            </a:r>
          </a:p>
          <a:p>
            <a:pPr>
              <a:buNone/>
            </a:pPr>
            <a:r>
              <a:rPr lang="en-IN" sz="8000" dirty="0" smtClean="0">
                <a:solidFill>
                  <a:srgbClr val="C00000"/>
                </a:solidFill>
              </a:rPr>
              <a:t>body {</a:t>
            </a:r>
            <a:br>
              <a:rPr lang="en-IN" sz="8000" dirty="0" smtClean="0">
                <a:solidFill>
                  <a:srgbClr val="C00000"/>
                </a:solidFill>
              </a:rPr>
            </a:br>
            <a:r>
              <a:rPr lang="en-IN" sz="8000" dirty="0" smtClean="0">
                <a:solidFill>
                  <a:srgbClr val="C00000"/>
                </a:solidFill>
              </a:rPr>
              <a:t>    background-color: </a:t>
            </a:r>
            <a:r>
              <a:rPr lang="en-IN" sz="8000" dirty="0" err="1" smtClean="0">
                <a:solidFill>
                  <a:srgbClr val="C00000"/>
                </a:solidFill>
              </a:rPr>
              <a:t>lightblue</a:t>
            </a:r>
            <a:r>
              <a:rPr lang="en-IN" sz="8000" dirty="0" smtClean="0">
                <a:solidFill>
                  <a:srgbClr val="C00000"/>
                </a:solidFill>
              </a:rPr>
              <a:t>;</a:t>
            </a:r>
            <a:br>
              <a:rPr lang="en-IN" sz="8000" dirty="0" smtClean="0">
                <a:solidFill>
                  <a:srgbClr val="C00000"/>
                </a:solidFill>
              </a:rPr>
            </a:br>
            <a:r>
              <a:rPr lang="en-IN" sz="8000" dirty="0" smtClean="0">
                <a:solidFill>
                  <a:srgbClr val="C00000"/>
                </a:solidFill>
              </a:rPr>
              <a:t>}</a:t>
            </a:r>
            <a:br>
              <a:rPr lang="en-IN" sz="8000" dirty="0" smtClean="0">
                <a:solidFill>
                  <a:srgbClr val="C00000"/>
                </a:solidFill>
              </a:rPr>
            </a:br>
            <a:r>
              <a:rPr lang="en-IN" sz="8000" dirty="0" smtClean="0">
                <a:solidFill>
                  <a:srgbClr val="C00000"/>
                </a:solidFill>
              </a:rPr>
              <a:t/>
            </a:r>
            <a:br>
              <a:rPr lang="en-IN" sz="8000" dirty="0" smtClean="0">
                <a:solidFill>
                  <a:srgbClr val="C00000"/>
                </a:solidFill>
              </a:rPr>
            </a:br>
            <a:r>
              <a:rPr lang="en-IN" sz="8000" dirty="0" smtClean="0">
                <a:solidFill>
                  <a:srgbClr val="C00000"/>
                </a:solidFill>
              </a:rPr>
              <a:t>h1 {</a:t>
            </a:r>
            <a:br>
              <a:rPr lang="en-IN" sz="8000" dirty="0" smtClean="0">
                <a:solidFill>
                  <a:srgbClr val="C00000"/>
                </a:solidFill>
              </a:rPr>
            </a:br>
            <a:r>
              <a:rPr lang="en-IN" sz="8000" dirty="0" smtClean="0">
                <a:solidFill>
                  <a:srgbClr val="C00000"/>
                </a:solidFill>
              </a:rPr>
              <a:t>    color: white;</a:t>
            </a:r>
            <a:br>
              <a:rPr lang="en-IN" sz="8000" dirty="0" smtClean="0">
                <a:solidFill>
                  <a:srgbClr val="C00000"/>
                </a:solidFill>
              </a:rPr>
            </a:br>
            <a:r>
              <a:rPr lang="en-IN" sz="8000" dirty="0" smtClean="0">
                <a:solidFill>
                  <a:srgbClr val="C00000"/>
                </a:solidFill>
              </a:rPr>
              <a:t>    text-align: </a:t>
            </a:r>
            <a:r>
              <a:rPr lang="en-IN" sz="8000" dirty="0" err="1" smtClean="0">
                <a:solidFill>
                  <a:srgbClr val="C00000"/>
                </a:solidFill>
              </a:rPr>
              <a:t>center</a:t>
            </a:r>
            <a:r>
              <a:rPr lang="en-IN" sz="8000" dirty="0" smtClean="0">
                <a:solidFill>
                  <a:srgbClr val="C00000"/>
                </a:solidFill>
              </a:rPr>
              <a:t>;</a:t>
            </a:r>
            <a:br>
              <a:rPr lang="en-IN" sz="8000" dirty="0" smtClean="0">
                <a:solidFill>
                  <a:srgbClr val="C00000"/>
                </a:solidFill>
              </a:rPr>
            </a:br>
            <a:r>
              <a:rPr lang="en-IN" sz="8000" dirty="0" smtClean="0">
                <a:solidFill>
                  <a:srgbClr val="C00000"/>
                </a:solidFill>
              </a:rPr>
              <a:t>}</a:t>
            </a:r>
            <a:br>
              <a:rPr lang="en-IN" sz="8000" dirty="0" smtClean="0">
                <a:solidFill>
                  <a:srgbClr val="C00000"/>
                </a:solidFill>
              </a:rPr>
            </a:br>
            <a:r>
              <a:rPr lang="en-IN" sz="8000" dirty="0" smtClean="0">
                <a:solidFill>
                  <a:srgbClr val="C00000"/>
                </a:solidFill>
              </a:rPr>
              <a:t/>
            </a:r>
            <a:br>
              <a:rPr lang="en-IN" sz="8000" dirty="0" smtClean="0">
                <a:solidFill>
                  <a:srgbClr val="C00000"/>
                </a:solidFill>
              </a:rPr>
            </a:br>
            <a:r>
              <a:rPr lang="en-IN" sz="8000" dirty="0" smtClean="0">
                <a:solidFill>
                  <a:srgbClr val="C00000"/>
                </a:solidFill>
              </a:rPr>
              <a:t>p {</a:t>
            </a:r>
            <a:br>
              <a:rPr lang="en-IN" sz="8000" dirty="0" smtClean="0">
                <a:solidFill>
                  <a:srgbClr val="C00000"/>
                </a:solidFill>
              </a:rPr>
            </a:br>
            <a:r>
              <a:rPr lang="en-IN" sz="8000" dirty="0" smtClean="0">
                <a:solidFill>
                  <a:srgbClr val="C00000"/>
                </a:solidFill>
              </a:rPr>
              <a:t>    font-family: </a:t>
            </a:r>
            <a:r>
              <a:rPr lang="en-IN" sz="8000" dirty="0" err="1" smtClean="0">
                <a:solidFill>
                  <a:srgbClr val="C00000"/>
                </a:solidFill>
              </a:rPr>
              <a:t>verdana</a:t>
            </a:r>
            <a:r>
              <a:rPr lang="en-IN" sz="8000" dirty="0" smtClean="0">
                <a:solidFill>
                  <a:srgbClr val="C00000"/>
                </a:solidFill>
              </a:rPr>
              <a:t>;</a:t>
            </a:r>
            <a:br>
              <a:rPr lang="en-IN" sz="8000" dirty="0" smtClean="0">
                <a:solidFill>
                  <a:srgbClr val="C00000"/>
                </a:solidFill>
              </a:rPr>
            </a:br>
            <a:r>
              <a:rPr lang="en-IN" sz="8000" dirty="0" smtClean="0">
                <a:solidFill>
                  <a:srgbClr val="C00000"/>
                </a:solidFill>
              </a:rPr>
              <a:t>    font-size: 20px;</a:t>
            </a:r>
            <a:br>
              <a:rPr lang="en-IN" sz="8000" dirty="0" smtClean="0">
                <a:solidFill>
                  <a:srgbClr val="C00000"/>
                </a:solidFill>
              </a:rPr>
            </a:br>
            <a:r>
              <a:rPr lang="en-IN" sz="8000" dirty="0" smtClean="0">
                <a:solidFill>
                  <a:srgbClr val="C00000"/>
                </a:solidFill>
              </a:rPr>
              <a:t>}</a:t>
            </a:r>
            <a:endParaRPr lang="en-IN" sz="8000" dirty="0">
              <a:solidFill>
                <a:srgbClr val="C00000"/>
              </a:solidFill>
              <a:cs typeface="Arial" panose="020B0604020202020204" pitchFamily="34" charset="0"/>
            </a:endParaRPr>
          </a:p>
          <a:p>
            <a:endParaRPr lang="en-IN" sz="9600" dirty="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xmlns=""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xmlns="" id="{0DAEE1CA-D53F-4736-8F8C-F0F7031EFAA5}"/>
              </a:ext>
            </a:extLst>
          </p:cNvPr>
          <p:cNvSpPr>
            <a:spLocks noGrp="1"/>
          </p:cNvSpPr>
          <p:nvPr>
            <p:ph type="sldNum" sz="quarter" idx="12"/>
          </p:nvPr>
        </p:nvSpPr>
        <p:spPr/>
        <p:txBody>
          <a:bodyPr/>
          <a:lstStyle/>
          <a:p>
            <a:fld id="{D300B680-4920-456B-94E7-EB6DEF2EAF04}" type="slidenum">
              <a:rPr lang="en-IN" smtClean="0"/>
              <a:pPr/>
              <a:t>6</a:t>
            </a:fld>
            <a:endParaRPr lang="en-IN"/>
          </a:p>
        </p:txBody>
      </p:sp>
      <p:pic>
        <p:nvPicPr>
          <p:cNvPr id="7" name="Picture 6">
            <a:extLst>
              <a:ext uri="{FF2B5EF4-FFF2-40B4-BE49-F238E27FC236}">
                <a16:creationId xmlns:a16="http://schemas.microsoft.com/office/drawing/2014/main" xmlns="" id="{0C376FEC-7B49-40D0-9138-4319452F0A1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300466" y="0"/>
            <a:ext cx="3891534" cy="1325563"/>
          </a:xfrm>
          <a:prstGeom prst="rect">
            <a:avLst/>
          </a:prstGeom>
        </p:spPr>
      </p:pic>
    </p:spTree>
    <p:extLst>
      <p:ext uri="{BB962C8B-B14F-4D97-AF65-F5344CB8AC3E}">
        <p14:creationId xmlns:p14="http://schemas.microsoft.com/office/powerpoint/2010/main" xmlns="" val="2990669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76393-01BB-428F-8642-D325E9ED1E5B}"/>
              </a:ext>
            </a:extLst>
          </p:cNvPr>
          <p:cNvSpPr>
            <a:spLocks noGrp="1"/>
          </p:cNvSpPr>
          <p:nvPr>
            <p:ph type="title"/>
          </p:nvPr>
        </p:nvSpPr>
        <p:spPr/>
        <p:txBody>
          <a:bodyPr/>
          <a:lstStyle/>
          <a:p>
            <a:r>
              <a:rPr lang="en-IN" b="1" dirty="0" smtClean="0"/>
              <a:t>CSS Syntax and Selectors</a:t>
            </a:r>
            <a:endParaRPr lang="en-IN" b="1" dirty="0"/>
          </a:p>
        </p:txBody>
      </p:sp>
      <p:sp>
        <p:nvSpPr>
          <p:cNvPr id="3" name="Content Placeholder 2">
            <a:extLst>
              <a:ext uri="{FF2B5EF4-FFF2-40B4-BE49-F238E27FC236}">
                <a16:creationId xmlns:a16="http://schemas.microsoft.com/office/drawing/2014/main" xmlns="" id="{159CC895-1F18-40A1-A762-D33689BEF2FE}"/>
              </a:ext>
            </a:extLst>
          </p:cNvPr>
          <p:cNvSpPr>
            <a:spLocks noGrp="1"/>
          </p:cNvSpPr>
          <p:nvPr>
            <p:ph idx="1"/>
          </p:nvPr>
        </p:nvSpPr>
        <p:spPr/>
        <p:txBody>
          <a:bodyPr>
            <a:normAutofit fontScale="85000" lnSpcReduction="20000"/>
          </a:bodyPr>
          <a:lstStyle/>
          <a:p>
            <a:pPr>
              <a:buNone/>
            </a:pPr>
            <a:r>
              <a:rPr lang="en-IN" dirty="0" smtClean="0"/>
              <a:t>A CSS rule-set consists of a selector and a declaration block:</a:t>
            </a:r>
          </a:p>
          <a:p>
            <a:pPr>
              <a:buNone/>
            </a:pP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dirty="0" smtClean="0"/>
              <a:t>The selector points to the HTML element you want to style.</a:t>
            </a:r>
          </a:p>
          <a:p>
            <a:r>
              <a:rPr lang="en-IN" dirty="0" smtClean="0"/>
              <a:t>The declaration block contains one or more declarations separated by semicolons.</a:t>
            </a:r>
          </a:p>
          <a:p>
            <a:r>
              <a:rPr lang="en-IN" dirty="0" smtClean="0"/>
              <a:t>Each declaration includes a CSS property name and a value, separated by a colon.</a:t>
            </a:r>
          </a:p>
          <a:p>
            <a:r>
              <a:rPr lang="en-IN" dirty="0" smtClean="0"/>
              <a:t>A CSS declaration always ends with a semicolon, and declaration blocks are surrounded by curly braces.</a:t>
            </a: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xmlns=""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xmlns="" id="{0DAEE1CA-D53F-4736-8F8C-F0F7031EFAA5}"/>
              </a:ext>
            </a:extLst>
          </p:cNvPr>
          <p:cNvSpPr>
            <a:spLocks noGrp="1"/>
          </p:cNvSpPr>
          <p:nvPr>
            <p:ph type="sldNum" sz="quarter" idx="12"/>
          </p:nvPr>
        </p:nvSpPr>
        <p:spPr/>
        <p:txBody>
          <a:bodyPr/>
          <a:lstStyle/>
          <a:p>
            <a:fld id="{D300B680-4920-456B-94E7-EB6DEF2EAF04}" type="slidenum">
              <a:rPr lang="en-IN" smtClean="0"/>
              <a:pPr/>
              <a:t>7</a:t>
            </a:fld>
            <a:endParaRPr lang="en-IN"/>
          </a:p>
        </p:txBody>
      </p:sp>
      <p:pic>
        <p:nvPicPr>
          <p:cNvPr id="7" name="Picture 6">
            <a:extLst>
              <a:ext uri="{FF2B5EF4-FFF2-40B4-BE49-F238E27FC236}">
                <a16:creationId xmlns:a16="http://schemas.microsoft.com/office/drawing/2014/main" xmlns="" id="{0C376FEC-7B49-40D0-9138-4319452F0A1B}"/>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280010" y="18119"/>
            <a:ext cx="3891534" cy="1325563"/>
          </a:xfrm>
          <a:prstGeom prst="rect">
            <a:avLst/>
          </a:prstGeom>
        </p:spPr>
      </p:pic>
      <p:pic>
        <p:nvPicPr>
          <p:cNvPr id="8" name="Picture 7" descr="selector.gif"/>
          <p:cNvPicPr>
            <a:picLocks noChangeAspect="1"/>
          </p:cNvPicPr>
          <p:nvPr/>
        </p:nvPicPr>
        <p:blipFill>
          <a:blip r:embed="rId4" cstate="print"/>
          <a:stretch>
            <a:fillRect/>
          </a:stretch>
        </p:blipFill>
        <p:spPr>
          <a:xfrm>
            <a:off x="1673085" y="2677067"/>
            <a:ext cx="6736176" cy="1408796"/>
          </a:xfrm>
          <a:prstGeom prst="rect">
            <a:avLst/>
          </a:prstGeom>
        </p:spPr>
      </p:pic>
    </p:spTree>
    <p:extLst>
      <p:ext uri="{BB962C8B-B14F-4D97-AF65-F5344CB8AC3E}">
        <p14:creationId xmlns:p14="http://schemas.microsoft.com/office/powerpoint/2010/main" xmlns="" val="1991829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76393-01BB-428F-8642-D325E9ED1E5B}"/>
              </a:ext>
            </a:extLst>
          </p:cNvPr>
          <p:cNvSpPr>
            <a:spLocks noGrp="1"/>
          </p:cNvSpPr>
          <p:nvPr>
            <p:ph type="title"/>
          </p:nvPr>
        </p:nvSpPr>
        <p:spPr>
          <a:xfrm>
            <a:off x="838200" y="388275"/>
            <a:ext cx="10515600" cy="1325563"/>
          </a:xfrm>
        </p:spPr>
        <p:txBody>
          <a:bodyPr/>
          <a:lstStyle/>
          <a:p>
            <a:r>
              <a:rPr lang="en-US" dirty="0" smtClean="0">
                <a:latin typeface="Arial" panose="020B0604020202020204" pitchFamily="34" charset="0"/>
                <a:cs typeface="Arial" panose="020B0604020202020204" pitchFamily="34" charset="0"/>
              </a:rPr>
              <a:t>CSS Colors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159CC895-1F18-40A1-A762-D33689BEF2FE}"/>
              </a:ext>
            </a:extLst>
          </p:cNvPr>
          <p:cNvSpPr>
            <a:spLocks noGrp="1"/>
          </p:cNvSpPr>
          <p:nvPr>
            <p:ph idx="1"/>
          </p:nvPr>
        </p:nvSpPr>
        <p:spPr/>
        <p:txBody>
          <a:bodyPr>
            <a:normAutofit fontScale="92500" lnSpcReduction="20000"/>
          </a:bodyPr>
          <a:lstStyle/>
          <a:p>
            <a:r>
              <a:rPr lang="en-IN" dirty="0" smtClean="0"/>
              <a:t>Colors are specified using predefined color names, or RGB, HEX, HSL, RGBA, HSLA values.</a:t>
            </a:r>
          </a:p>
          <a:p>
            <a:pPr>
              <a:buNone/>
            </a:pPr>
            <a:endParaRPr lang="en-IN" dirty="0" smtClean="0"/>
          </a:p>
          <a:p>
            <a:r>
              <a:rPr lang="en-IN" dirty="0" smtClean="0"/>
              <a:t>Background Color - You can set the background color for HTML elements.</a:t>
            </a:r>
          </a:p>
          <a:p>
            <a:pPr>
              <a:buNone/>
            </a:pPr>
            <a:r>
              <a:rPr lang="en-IN" dirty="0" smtClean="0">
                <a:solidFill>
                  <a:srgbClr val="C00000"/>
                </a:solidFill>
              </a:rPr>
              <a:t>  &lt;h1 style="background-</a:t>
            </a:r>
            <a:r>
              <a:rPr lang="en-IN" dirty="0" err="1" smtClean="0">
                <a:solidFill>
                  <a:srgbClr val="C00000"/>
                </a:solidFill>
              </a:rPr>
              <a:t>color:DodgerBlue</a:t>
            </a:r>
            <a:r>
              <a:rPr lang="en-IN" dirty="0" smtClean="0">
                <a:solidFill>
                  <a:srgbClr val="C00000"/>
                </a:solidFill>
              </a:rPr>
              <a:t>;"&gt;Hello World&lt;/h1&gt;</a:t>
            </a:r>
          </a:p>
          <a:p>
            <a:pPr>
              <a:buNone/>
            </a:pPr>
            <a:endParaRPr lang="en-IN" dirty="0" smtClean="0"/>
          </a:p>
          <a:p>
            <a:r>
              <a:rPr lang="en-IN" dirty="0" smtClean="0"/>
              <a:t>Text Color - You can set the color of text.</a:t>
            </a:r>
          </a:p>
          <a:p>
            <a:pPr>
              <a:buNone/>
            </a:pPr>
            <a:r>
              <a:rPr lang="en-IN" dirty="0" smtClean="0"/>
              <a:t> </a:t>
            </a:r>
            <a:r>
              <a:rPr lang="en-IN" dirty="0" smtClean="0">
                <a:solidFill>
                  <a:srgbClr val="C00000"/>
                </a:solidFill>
              </a:rPr>
              <a:t>&lt;h1 style="</a:t>
            </a:r>
            <a:r>
              <a:rPr lang="en-IN" dirty="0" err="1" smtClean="0">
                <a:solidFill>
                  <a:srgbClr val="C00000"/>
                </a:solidFill>
              </a:rPr>
              <a:t>color:Tomato</a:t>
            </a:r>
            <a:r>
              <a:rPr lang="en-IN" dirty="0" smtClean="0">
                <a:solidFill>
                  <a:srgbClr val="C00000"/>
                </a:solidFill>
              </a:rPr>
              <a:t>;"&gt;Hello World&lt;/h1&gt;</a:t>
            </a:r>
          </a:p>
          <a:p>
            <a:endParaRPr lang="en-IN" dirty="0" smtClean="0"/>
          </a:p>
          <a:p>
            <a:r>
              <a:rPr lang="en-IN" dirty="0" smtClean="0"/>
              <a:t>Border Color - You can set the color of borders.</a:t>
            </a:r>
          </a:p>
          <a:p>
            <a:pPr>
              <a:buNone/>
            </a:pPr>
            <a:r>
              <a:rPr lang="en-IN" dirty="0" smtClean="0">
                <a:solidFill>
                  <a:srgbClr val="C00000"/>
                </a:solidFill>
              </a:rPr>
              <a:t> &lt;h1 style="border:2px solid Violet;"&gt;Hello World&lt;/h1&gt;</a:t>
            </a:r>
          </a:p>
          <a:p>
            <a:endParaRPr lang="en-IN" dirty="0" smtClean="0"/>
          </a:p>
          <a:p>
            <a:endParaRPr lang="en-IN" dirty="0" smtClean="0"/>
          </a:p>
          <a:p>
            <a:endParaRPr lang="en-IN" dirty="0" smtClean="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lvl="1"/>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xmlns=""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xmlns="" id="{0DAEE1CA-D53F-4736-8F8C-F0F7031EFAA5}"/>
              </a:ext>
            </a:extLst>
          </p:cNvPr>
          <p:cNvSpPr>
            <a:spLocks noGrp="1"/>
          </p:cNvSpPr>
          <p:nvPr>
            <p:ph type="sldNum" sz="quarter" idx="12"/>
          </p:nvPr>
        </p:nvSpPr>
        <p:spPr/>
        <p:txBody>
          <a:bodyPr/>
          <a:lstStyle/>
          <a:p>
            <a:fld id="{D300B680-4920-456B-94E7-EB6DEF2EAF04}" type="slidenum">
              <a:rPr lang="en-IN" smtClean="0"/>
              <a:pPr/>
              <a:t>8</a:t>
            </a:fld>
            <a:endParaRPr lang="en-IN"/>
          </a:p>
        </p:txBody>
      </p:sp>
      <p:pic>
        <p:nvPicPr>
          <p:cNvPr id="7" name="Picture 6">
            <a:extLst>
              <a:ext uri="{FF2B5EF4-FFF2-40B4-BE49-F238E27FC236}">
                <a16:creationId xmlns:a16="http://schemas.microsoft.com/office/drawing/2014/main" xmlns="" id="{0C376FEC-7B49-40D0-9138-4319452F0A1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xmlns="" val="3900004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76393-01BB-428F-8642-D325E9ED1E5B}"/>
              </a:ext>
            </a:extLst>
          </p:cNvPr>
          <p:cNvSpPr>
            <a:spLocks noGrp="1"/>
          </p:cNvSpPr>
          <p:nvPr>
            <p:ph type="title"/>
          </p:nvPr>
        </p:nvSpPr>
        <p:spPr>
          <a:xfrm>
            <a:off x="838200" y="388275"/>
            <a:ext cx="10515600" cy="1325563"/>
          </a:xfrm>
        </p:spPr>
        <p:txBody>
          <a:bodyPr/>
          <a:lstStyle/>
          <a:p>
            <a:r>
              <a:rPr lang="en-US" dirty="0" smtClean="0">
                <a:latin typeface="Arial" panose="020B0604020202020204" pitchFamily="34" charset="0"/>
                <a:cs typeface="Arial" panose="020B0604020202020204" pitchFamily="34" charset="0"/>
              </a:rPr>
              <a:t>CSS Colors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159CC895-1F18-40A1-A762-D33689BEF2FE}"/>
              </a:ext>
            </a:extLst>
          </p:cNvPr>
          <p:cNvSpPr>
            <a:spLocks noGrp="1"/>
          </p:cNvSpPr>
          <p:nvPr>
            <p:ph idx="1"/>
          </p:nvPr>
        </p:nvSpPr>
        <p:spPr/>
        <p:txBody>
          <a:bodyPr>
            <a:normAutofit fontScale="92500" lnSpcReduction="20000"/>
          </a:bodyPr>
          <a:lstStyle/>
          <a:p>
            <a:r>
              <a:rPr lang="en-IN" sz="2400" dirty="0" smtClean="0"/>
              <a:t>RGB Value</a:t>
            </a:r>
            <a:r>
              <a:rPr lang="en-IN" sz="2600" dirty="0">
                <a:latin typeface="Arial" panose="020B0604020202020204" pitchFamily="34" charset="0"/>
                <a:cs typeface="Arial" panose="020B0604020202020204" pitchFamily="34" charset="0"/>
              </a:rPr>
              <a:t> </a:t>
            </a:r>
            <a:r>
              <a:rPr lang="en-IN" sz="2600" dirty="0" smtClean="0">
                <a:latin typeface="Arial" panose="020B0604020202020204" pitchFamily="34" charset="0"/>
                <a:cs typeface="Arial" panose="020B0604020202020204" pitchFamily="34" charset="0"/>
              </a:rPr>
              <a:t>- </a:t>
            </a:r>
            <a:r>
              <a:rPr lang="en-IN" sz="2400" dirty="0" smtClean="0"/>
              <a:t>In HTML, a color can be specified as an RGB value, using this formula:  </a:t>
            </a:r>
            <a:r>
              <a:rPr lang="en-IN" sz="2400" b="1" dirty="0" err="1" smtClean="0"/>
              <a:t>rgb</a:t>
            </a:r>
            <a:r>
              <a:rPr lang="en-IN" sz="2400" b="1" dirty="0" smtClean="0"/>
              <a:t>(</a:t>
            </a:r>
            <a:r>
              <a:rPr lang="en-IN" sz="2400" b="1" i="1" dirty="0" smtClean="0"/>
              <a:t>red,</a:t>
            </a:r>
            <a:r>
              <a:rPr lang="en-IN" sz="2400" b="1" dirty="0" smtClean="0"/>
              <a:t> </a:t>
            </a:r>
            <a:r>
              <a:rPr lang="en-IN" sz="2400" b="1" i="1" dirty="0" smtClean="0"/>
              <a:t>green</a:t>
            </a:r>
            <a:r>
              <a:rPr lang="en-IN" sz="2400" b="1" dirty="0" smtClean="0"/>
              <a:t>, </a:t>
            </a:r>
            <a:r>
              <a:rPr lang="en-IN" sz="2400" b="1" i="1" dirty="0" smtClean="0"/>
              <a:t>blue</a:t>
            </a:r>
            <a:r>
              <a:rPr lang="en-IN" sz="2400" b="1" dirty="0" smtClean="0"/>
              <a:t>)</a:t>
            </a:r>
          </a:p>
          <a:p>
            <a:pPr>
              <a:buNone/>
            </a:pPr>
            <a:endParaRPr lang="en-IN" sz="2400" b="1" dirty="0" smtClean="0"/>
          </a:p>
          <a:p>
            <a:r>
              <a:rPr lang="en-IN" sz="2400" dirty="0" smtClean="0"/>
              <a:t>Each parameter (red, green, and blue) defines the intensity of the color between 0 and 255.</a:t>
            </a:r>
          </a:p>
          <a:p>
            <a:pPr>
              <a:buNone/>
            </a:pPr>
            <a:endParaRPr lang="en-IN" sz="2400" dirty="0" smtClean="0"/>
          </a:p>
          <a:p>
            <a:r>
              <a:rPr lang="en-IN" sz="2400" b="1" u="sng" dirty="0" smtClean="0"/>
              <a:t>For example:</a:t>
            </a:r>
          </a:p>
          <a:p>
            <a:r>
              <a:rPr lang="en-IN" sz="2400" dirty="0" smtClean="0"/>
              <a:t> </a:t>
            </a:r>
            <a:r>
              <a:rPr lang="en-IN" sz="2400" dirty="0" err="1" smtClean="0"/>
              <a:t>rgb</a:t>
            </a:r>
            <a:r>
              <a:rPr lang="en-IN" sz="2400" dirty="0" smtClean="0"/>
              <a:t>(255, 0, 0) = Red;</a:t>
            </a:r>
          </a:p>
          <a:p>
            <a:r>
              <a:rPr lang="en-IN" sz="2400" dirty="0" smtClean="0"/>
              <a:t> </a:t>
            </a:r>
            <a:r>
              <a:rPr lang="en-IN" sz="2400" dirty="0" err="1" smtClean="0"/>
              <a:t>rgb</a:t>
            </a:r>
            <a:r>
              <a:rPr lang="en-IN" sz="2400" dirty="0" smtClean="0"/>
              <a:t>(0,255,0)=Green;</a:t>
            </a:r>
          </a:p>
          <a:p>
            <a:r>
              <a:rPr lang="en-IN" sz="2400" dirty="0" smtClean="0"/>
              <a:t> </a:t>
            </a:r>
            <a:r>
              <a:rPr lang="en-IN" sz="2400" dirty="0" err="1" smtClean="0"/>
              <a:t>rgb</a:t>
            </a:r>
            <a:r>
              <a:rPr lang="en-IN" sz="2400" dirty="0" smtClean="0"/>
              <a:t>(0,0,255)=Blue;</a:t>
            </a:r>
          </a:p>
          <a:p>
            <a:r>
              <a:rPr lang="en-IN" sz="2400" dirty="0" err="1" smtClean="0"/>
              <a:t>rgb</a:t>
            </a:r>
            <a:r>
              <a:rPr lang="en-IN" sz="2400" dirty="0" smtClean="0"/>
              <a:t>(0,0,0,)=Black; </a:t>
            </a:r>
          </a:p>
          <a:p>
            <a:r>
              <a:rPr lang="en-IN" sz="2400" dirty="0" err="1" smtClean="0"/>
              <a:t>rgb</a:t>
            </a:r>
            <a:r>
              <a:rPr lang="en-IN" sz="2400" dirty="0" smtClean="0"/>
              <a:t>(255,255,255)=White;</a:t>
            </a:r>
          </a:p>
          <a:p>
            <a:pPr>
              <a:buNone/>
            </a:pPr>
            <a:endParaRPr lang="en-US" sz="2400" dirty="0" smtClean="0"/>
          </a:p>
          <a:p>
            <a:endParaRPr lang="en-IN" sz="2400" dirty="0" smtClean="0"/>
          </a:p>
          <a:p>
            <a:endParaRPr lang="en-IN" sz="2400" b="1" dirty="0" smtClean="0"/>
          </a:p>
          <a:p>
            <a:endParaRPr lang="en-IN" sz="2400" dirty="0" smtClean="0"/>
          </a:p>
        </p:txBody>
      </p:sp>
      <p:sp>
        <p:nvSpPr>
          <p:cNvPr id="4" name="Footer Placeholder 3">
            <a:extLst>
              <a:ext uri="{FF2B5EF4-FFF2-40B4-BE49-F238E27FC236}">
                <a16:creationId xmlns:a16="http://schemas.microsoft.com/office/drawing/2014/main" xmlns=""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xmlns="" id="{0DAEE1CA-D53F-4736-8F8C-F0F7031EFAA5}"/>
              </a:ext>
            </a:extLst>
          </p:cNvPr>
          <p:cNvSpPr>
            <a:spLocks noGrp="1"/>
          </p:cNvSpPr>
          <p:nvPr>
            <p:ph type="sldNum" sz="quarter" idx="12"/>
          </p:nvPr>
        </p:nvSpPr>
        <p:spPr/>
        <p:txBody>
          <a:bodyPr/>
          <a:lstStyle/>
          <a:p>
            <a:fld id="{D300B680-4920-456B-94E7-EB6DEF2EAF04}" type="slidenum">
              <a:rPr lang="en-IN" smtClean="0"/>
              <a:pPr/>
              <a:t>9</a:t>
            </a:fld>
            <a:endParaRPr lang="en-IN"/>
          </a:p>
        </p:txBody>
      </p:sp>
      <p:pic>
        <p:nvPicPr>
          <p:cNvPr id="7" name="Picture 6">
            <a:extLst>
              <a:ext uri="{FF2B5EF4-FFF2-40B4-BE49-F238E27FC236}">
                <a16:creationId xmlns:a16="http://schemas.microsoft.com/office/drawing/2014/main" xmlns="" id="{0C376FEC-7B49-40D0-9138-4319452F0A1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xmlns="" val="3900004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8976</TotalTime>
  <Words>1481</Words>
  <Application>Microsoft Office PowerPoint</Application>
  <PresentationFormat>Custom</PresentationFormat>
  <Paragraphs>569</Paragraphs>
  <Slides>47</Slides>
  <Notes>1</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CSS</vt:lpstr>
      <vt:lpstr>Introduction</vt:lpstr>
      <vt:lpstr>Topics</vt:lpstr>
      <vt:lpstr>Slide 4</vt:lpstr>
      <vt:lpstr>What is CSS?</vt:lpstr>
      <vt:lpstr>CSS Syntax and Selectors</vt:lpstr>
      <vt:lpstr>CSS Syntax and Selectors</vt:lpstr>
      <vt:lpstr>CSS Colors</vt:lpstr>
      <vt:lpstr>CSS Colors</vt:lpstr>
      <vt:lpstr>CSS Backgrounds</vt:lpstr>
      <vt:lpstr>CSS Backgrounds</vt:lpstr>
      <vt:lpstr>CSS Borders</vt:lpstr>
      <vt:lpstr>CSS Margins</vt:lpstr>
      <vt:lpstr>CSS Padding</vt:lpstr>
      <vt:lpstr>CSS Height and Width</vt:lpstr>
      <vt:lpstr>CSS Box Model</vt:lpstr>
      <vt:lpstr>CSS Outline</vt:lpstr>
      <vt:lpstr>CSS Text</vt:lpstr>
      <vt:lpstr>CSS Font</vt:lpstr>
      <vt:lpstr>CSS Icons</vt:lpstr>
      <vt:lpstr>CSS Links</vt:lpstr>
      <vt:lpstr>CSS Lists</vt:lpstr>
      <vt:lpstr>CSS Lists  </vt:lpstr>
      <vt:lpstr>Slide 24</vt:lpstr>
      <vt:lpstr>CSS Tables </vt:lpstr>
      <vt:lpstr>CSS Tables </vt:lpstr>
      <vt:lpstr>CSS Layout -The display Property</vt:lpstr>
      <vt:lpstr>CSS Layout -The display Property</vt:lpstr>
      <vt:lpstr>CSS Layout - The position Property</vt:lpstr>
      <vt:lpstr>CSS Layout - Overflow</vt:lpstr>
      <vt:lpstr>CSS Layout - Overflow</vt:lpstr>
      <vt:lpstr>CSS Layout - Float</vt:lpstr>
      <vt:lpstr>CSS Navigation Bar</vt:lpstr>
      <vt:lpstr>CSS Drop downs/Image Gallery/Tool Tip</vt:lpstr>
      <vt:lpstr>Slide 35</vt:lpstr>
      <vt:lpstr>CSS3-Introduction to responsive web design </vt:lpstr>
      <vt:lpstr>Responsive Web Design - The Viewport</vt:lpstr>
      <vt:lpstr>Responsive Web Design - The Viewport</vt:lpstr>
      <vt:lpstr>Responsive Web Design - Grid-View</vt:lpstr>
      <vt:lpstr>Responsive Web Design - Media Queries</vt:lpstr>
      <vt:lpstr>Responsive Web Design - Media Queries</vt:lpstr>
      <vt:lpstr>Responsive Web Design - Images</vt:lpstr>
      <vt:lpstr>Responsive Web Design - Images</vt:lpstr>
      <vt:lpstr>Responsive Web Design - Videos</vt:lpstr>
      <vt:lpstr>Responsive Web Design - Frameworks</vt:lpstr>
      <vt:lpstr>Responsive Web Design - Templates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raghu prasad</dc:creator>
  <cp:lastModifiedBy>lenovo</cp:lastModifiedBy>
  <cp:revision>1163</cp:revision>
  <dcterms:created xsi:type="dcterms:W3CDTF">2017-06-25T15:07:02Z</dcterms:created>
  <dcterms:modified xsi:type="dcterms:W3CDTF">2021-05-13T04:04:24Z</dcterms:modified>
</cp:coreProperties>
</file>