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86" r:id="rId3"/>
    <p:sldId id="281" r:id="rId4"/>
    <p:sldId id="282" r:id="rId5"/>
    <p:sldId id="269" r:id="rId6"/>
    <p:sldId id="257" r:id="rId7"/>
    <p:sldId id="271" r:id="rId8"/>
    <p:sldId id="287" r:id="rId9"/>
    <p:sldId id="258" r:id="rId10"/>
    <p:sldId id="285" r:id="rId11"/>
    <p:sldId id="268"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439A91-248C-4835-BE2B-54C989FC2D68}" type="datetimeFigureOut">
              <a:rPr lang="en-IN" smtClean="0"/>
              <a:t>12-03-2025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EE931-6088-414E-A04C-F62380E1DFEA}" type="slidenum">
              <a:rPr lang="en-IN" smtClean="0"/>
              <a:t>‹#›</a:t>
            </a:fld>
            <a:endParaRPr lang="en-IN"/>
          </a:p>
        </p:txBody>
      </p:sp>
    </p:spTree>
    <p:extLst>
      <p:ext uri="{BB962C8B-B14F-4D97-AF65-F5344CB8AC3E}">
        <p14:creationId xmlns:p14="http://schemas.microsoft.com/office/powerpoint/2010/main" val="73613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5EE931-6088-414E-A04C-F62380E1DFEA}" type="slidenum">
              <a:rPr lang="en-IN" smtClean="0"/>
              <a:t>1</a:t>
            </a:fld>
            <a:endParaRPr lang="en-IN"/>
          </a:p>
        </p:txBody>
      </p:sp>
    </p:spTree>
    <p:extLst>
      <p:ext uri="{BB962C8B-B14F-4D97-AF65-F5344CB8AC3E}">
        <p14:creationId xmlns:p14="http://schemas.microsoft.com/office/powerpoint/2010/main" val="3238072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IN"/>
              <a:t>skill up-skill re-skill</a:t>
            </a:r>
          </a:p>
        </p:txBody>
      </p:sp>
      <p:sp>
        <p:nvSpPr>
          <p:cNvPr id="5" name="Slide Number Placeholder 4"/>
          <p:cNvSpPr>
            <a:spLocks noGrp="1"/>
          </p:cNvSpPr>
          <p:nvPr>
            <p:ph type="sldNum" sz="quarter" idx="5"/>
          </p:nvPr>
        </p:nvSpPr>
        <p:spPr/>
        <p:txBody>
          <a:bodyPr/>
          <a:lstStyle/>
          <a:p>
            <a:fld id="{EEE57952-1A80-46FA-8548-9774038396A1}" type="slidenum">
              <a:rPr lang="en-IN" smtClean="0"/>
              <a:pPr/>
              <a:t>3</a:t>
            </a:fld>
            <a:endParaRPr lang="en-IN"/>
          </a:p>
        </p:txBody>
      </p:sp>
    </p:spTree>
    <p:extLst>
      <p:ext uri="{BB962C8B-B14F-4D97-AF65-F5344CB8AC3E}">
        <p14:creationId xmlns:p14="http://schemas.microsoft.com/office/powerpoint/2010/main" val="2792699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3CAD3-90CF-9F6B-4AB3-53D911CE62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6972A8-93C9-DCCE-A273-3D03F18B45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FAE90D-6732-DC8A-2A65-E44B79636F9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3309CFB-35FE-1551-B279-E58E4C2ACD59}"/>
              </a:ext>
            </a:extLst>
          </p:cNvPr>
          <p:cNvSpPr>
            <a:spLocks noGrp="1"/>
          </p:cNvSpPr>
          <p:nvPr>
            <p:ph type="sldNum" sz="quarter" idx="5"/>
          </p:nvPr>
        </p:nvSpPr>
        <p:spPr/>
        <p:txBody>
          <a:bodyPr/>
          <a:lstStyle/>
          <a:p>
            <a:fld id="{C25EE931-6088-414E-A04C-F62380E1DFEA}" type="slidenum">
              <a:rPr lang="en-IN" smtClean="0"/>
              <a:t>7</a:t>
            </a:fld>
            <a:endParaRPr lang="en-IN"/>
          </a:p>
        </p:txBody>
      </p:sp>
    </p:spTree>
    <p:extLst>
      <p:ext uri="{BB962C8B-B14F-4D97-AF65-F5344CB8AC3E}">
        <p14:creationId xmlns:p14="http://schemas.microsoft.com/office/powerpoint/2010/main" val="21006900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4C0E8-5FBE-AB80-71CC-F265CBBACE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446B5E-3BB9-26F5-714A-868790976B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F59749-659E-C583-9E34-8EC9400FFEE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2B60EDD-65E4-708C-8AEB-9F88EBE7C912}"/>
              </a:ext>
            </a:extLst>
          </p:cNvPr>
          <p:cNvSpPr>
            <a:spLocks noGrp="1"/>
          </p:cNvSpPr>
          <p:nvPr>
            <p:ph type="sldNum" sz="quarter" idx="5"/>
          </p:nvPr>
        </p:nvSpPr>
        <p:spPr/>
        <p:txBody>
          <a:bodyPr/>
          <a:lstStyle/>
          <a:p>
            <a:fld id="{C25EE931-6088-414E-A04C-F62380E1DFEA}" type="slidenum">
              <a:rPr lang="en-IN" smtClean="0"/>
              <a:t>8</a:t>
            </a:fld>
            <a:endParaRPr lang="en-IN"/>
          </a:p>
        </p:txBody>
      </p:sp>
    </p:spTree>
    <p:extLst>
      <p:ext uri="{BB962C8B-B14F-4D97-AF65-F5344CB8AC3E}">
        <p14:creationId xmlns:p14="http://schemas.microsoft.com/office/powerpoint/2010/main" val="1215792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kaushalya.tech/"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Prototype/Process Design and Development</a:t>
            </a:r>
            <a:endParaRPr dirty="0"/>
          </a:p>
        </p:txBody>
      </p:sp>
      <p:sp>
        <p:nvSpPr>
          <p:cNvPr id="9" name="Subtitle 8">
            <a:extLst>
              <a:ext uri="{FF2B5EF4-FFF2-40B4-BE49-F238E27FC236}">
                <a16:creationId xmlns:a16="http://schemas.microsoft.com/office/drawing/2014/main" id="{96B142AB-0242-E933-4942-BB3C0BCACC18}"/>
              </a:ext>
            </a:extLst>
          </p:cNvPr>
          <p:cNvSpPr>
            <a:spLocks noGrp="1"/>
          </p:cNvSpPr>
          <p:nvPr>
            <p:ph type="subTitle" idx="1"/>
          </p:nvPr>
        </p:nvSpPr>
        <p:spPr/>
        <p:txBody>
          <a:bodyPr>
            <a:normAutofit fontScale="85000" lnSpcReduction="20000"/>
          </a:bodyPr>
          <a:lstStyle/>
          <a:p>
            <a:r>
              <a:rPr lang="en-US" dirty="0"/>
              <a:t>Raghu Prasad K S</a:t>
            </a:r>
          </a:p>
          <a:p>
            <a:r>
              <a:rPr lang="en-US" dirty="0"/>
              <a:t>CEO</a:t>
            </a:r>
          </a:p>
          <a:p>
            <a:r>
              <a:rPr lang="en-US" dirty="0">
                <a:hlinkClick r:id="rId3"/>
              </a:rPr>
              <a:t>www.Kaushalya.tech</a:t>
            </a:r>
            <a:endParaRPr lang="en-US" dirty="0"/>
          </a:p>
          <a:p>
            <a:r>
              <a:rPr lang="en-US" dirty="0"/>
              <a:t>9845547471</a:t>
            </a:r>
            <a:endParaRPr lang="en-IN" dirty="0"/>
          </a:p>
        </p:txBody>
      </p:sp>
      <p:sp>
        <p:nvSpPr>
          <p:cNvPr id="5" name="AutoShape 4" descr="A visually engaging digital illustration of a futuristic chatbot concept. The chatbot is depicted as a sleek, holographic humanoid figure, emanating glowing blue light, interacting seamlessly with users through a high-tech interface. The background features a modern digital environment with floating icons representing various applications like messaging, support, and analytics. The overall scene conveys innovation, artificial intelligence, and user-friendly design.">
            <a:extLst>
              <a:ext uri="{FF2B5EF4-FFF2-40B4-BE49-F238E27FC236}">
                <a16:creationId xmlns:a16="http://schemas.microsoft.com/office/drawing/2014/main" id="{45E490F2-0FF4-9178-F8DC-5DEF2CB122F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A visually engaging digital illustration of a futuristic chatbot concept. The chatbot is depicted as a sleek, holographic humanoid figure, emanating glowing blue light, interacting seamlessly with users through a high-tech interface. The background features a modern digital environment with floating icons representing various applications like messaging, support, and analytics. The overall scene conveys innovation, artificial intelligence, and user-friendly design.">
            <a:extLst>
              <a:ext uri="{FF2B5EF4-FFF2-40B4-BE49-F238E27FC236}">
                <a16:creationId xmlns:a16="http://schemas.microsoft.com/office/drawing/2014/main" id="{843A6046-8CBD-0956-BA30-B4820A440837}"/>
              </a:ext>
            </a:extLst>
          </p:cNvPr>
          <p:cNvSpPr>
            <a:spLocks noChangeAspect="1" noChangeArrowheads="1"/>
          </p:cNvSpPr>
          <p:nvPr/>
        </p:nvSpPr>
        <p:spPr bwMode="auto">
          <a:xfrm>
            <a:off x="4572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534A205D-955B-50FD-AC96-5280D37BF4AF}"/>
              </a:ext>
            </a:extLst>
          </p:cNvPr>
          <p:cNvPicPr>
            <a:picLocks noChangeAspect="1"/>
          </p:cNvPicPr>
          <p:nvPr/>
        </p:nvPicPr>
        <p:blipFill>
          <a:blip r:embed="rId4"/>
          <a:stretch>
            <a:fillRect/>
          </a:stretch>
        </p:blipFill>
        <p:spPr>
          <a:xfrm>
            <a:off x="3121986" y="116920"/>
            <a:ext cx="2595228" cy="216416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619E8-86AF-5E36-695B-85D0BD8C98BC}"/>
              </a:ext>
            </a:extLst>
          </p:cNvPr>
          <p:cNvSpPr>
            <a:spLocks noGrp="1"/>
          </p:cNvSpPr>
          <p:nvPr>
            <p:ph type="title"/>
          </p:nvPr>
        </p:nvSpPr>
        <p:spPr/>
        <p:txBody>
          <a:bodyPr/>
          <a:lstStyle/>
          <a:p>
            <a:r>
              <a:rPr lang="en-US" dirty="0"/>
              <a:t>Hands-on Session</a:t>
            </a:r>
            <a:endParaRPr lang="en-IN" dirty="0"/>
          </a:p>
        </p:txBody>
      </p:sp>
      <p:sp>
        <p:nvSpPr>
          <p:cNvPr id="3" name="Content Placeholder 2">
            <a:extLst>
              <a:ext uri="{FF2B5EF4-FFF2-40B4-BE49-F238E27FC236}">
                <a16:creationId xmlns:a16="http://schemas.microsoft.com/office/drawing/2014/main" id="{97E6A418-DFC9-8915-4A4D-4E4C226D3ADE}"/>
              </a:ext>
            </a:extLst>
          </p:cNvPr>
          <p:cNvSpPr>
            <a:spLocks noGrp="1"/>
          </p:cNvSpPr>
          <p:nvPr>
            <p:ph idx="1"/>
          </p:nvPr>
        </p:nvSpPr>
        <p:spPr/>
        <p:txBody>
          <a:bodyPr>
            <a:normAutofit/>
          </a:bodyPr>
          <a:lstStyle/>
          <a:p>
            <a:r>
              <a:rPr lang="en-IN" dirty="0"/>
              <a:t>Prototyping -Develop Sample Web Pages </a:t>
            </a:r>
          </a:p>
          <a:p>
            <a:r>
              <a:rPr lang="en-IN" dirty="0"/>
              <a:t>Source Code Management using git/</a:t>
            </a:r>
            <a:r>
              <a:rPr lang="en-IN" dirty="0" err="1"/>
              <a:t>github</a:t>
            </a:r>
            <a:endParaRPr lang="en-IN" dirty="0"/>
          </a:p>
          <a:p>
            <a:r>
              <a:rPr lang="en-IN" dirty="0"/>
              <a:t>Static page deployment using </a:t>
            </a:r>
            <a:r>
              <a:rPr lang="en-IN" dirty="0" err="1"/>
              <a:t>github</a:t>
            </a:r>
            <a:r>
              <a:rPr lang="en-IN" dirty="0"/>
              <a:t> actions/pages</a:t>
            </a:r>
          </a:p>
          <a:p>
            <a:r>
              <a:rPr lang="en-IN" dirty="0"/>
              <a:t>API Development for CRUD using Python/Flask</a:t>
            </a:r>
          </a:p>
          <a:p>
            <a:r>
              <a:rPr lang="en-IN" dirty="0"/>
              <a:t>Interfacing API With MySQL Database</a:t>
            </a:r>
          </a:p>
        </p:txBody>
      </p:sp>
    </p:spTree>
    <p:extLst>
      <p:ext uri="{BB962C8B-B14F-4D97-AF65-F5344CB8AC3E}">
        <p14:creationId xmlns:p14="http://schemas.microsoft.com/office/powerpoint/2010/main" val="1741358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lnSpcReduction="10000"/>
          </a:bodyPr>
          <a:lstStyle/>
          <a:p>
            <a:r>
              <a:rPr dirty="0"/>
              <a:t>- Recap:</a:t>
            </a:r>
          </a:p>
          <a:p>
            <a:r>
              <a:rPr dirty="0"/>
              <a:t>- </a:t>
            </a:r>
            <a:r>
              <a:rPr lang="en-US" dirty="0"/>
              <a:t>Q &amp; A</a:t>
            </a:r>
          </a:p>
          <a:p>
            <a:pPr marL="457200" lvl="1" indent="0">
              <a:buNone/>
            </a:pPr>
            <a:endParaRPr lang="en-US" dirty="0"/>
          </a:p>
          <a:p>
            <a:pPr marL="457200" lvl="1" indent="0" algn="ctr">
              <a:buNone/>
            </a:pPr>
            <a:r>
              <a:rPr lang="en-US" sz="3600" b="1" dirty="0"/>
              <a:t>Thanks</a:t>
            </a:r>
            <a:r>
              <a:rPr lang="en-US" dirty="0"/>
              <a:t> </a:t>
            </a:r>
          </a:p>
          <a:p>
            <a:pPr marL="0" indent="0" algn="ctr">
              <a:buNone/>
            </a:pPr>
            <a:r>
              <a:rPr lang="en-IN" b="1" dirty="0">
                <a:latin typeface="Arial" panose="020B0604020202020204" pitchFamily="34" charset="0"/>
                <a:cs typeface="Arial" panose="020B0604020202020204" pitchFamily="34" charset="0"/>
              </a:rPr>
              <a:t>Raghu Prasad Konandur</a:t>
            </a:r>
          </a:p>
          <a:p>
            <a:pPr marL="0" indent="0" algn="ctr">
              <a:buNone/>
            </a:pPr>
            <a:r>
              <a:rPr lang="en-IN" b="1" dirty="0">
                <a:latin typeface="Arial" panose="020B0604020202020204" pitchFamily="34" charset="0"/>
                <a:cs typeface="Arial" panose="020B0604020202020204" pitchFamily="34" charset="0"/>
              </a:rPr>
              <a:t>9845547471</a:t>
            </a:r>
          </a:p>
          <a:p>
            <a:pPr marL="0" indent="0" algn="ctr">
              <a:buNone/>
            </a:pPr>
            <a:r>
              <a:rPr lang="en-IN" b="1" dirty="0">
                <a:latin typeface="Arial" panose="020B0604020202020204" pitchFamily="34" charset="0"/>
                <a:cs typeface="Arial" panose="020B0604020202020204" pitchFamily="34" charset="0"/>
              </a:rPr>
              <a:t>www.Kaushalya.tech</a:t>
            </a:r>
          </a:p>
          <a:p>
            <a:pPr marL="0" indent="0" algn="ctr">
              <a:buNone/>
            </a:pPr>
            <a:r>
              <a:rPr lang="en-IN" b="1" dirty="0" err="1">
                <a:latin typeface="Arial" panose="020B0604020202020204" pitchFamily="34" charset="0"/>
                <a:cs typeface="Arial" panose="020B0604020202020204" pitchFamily="34" charset="0"/>
              </a:rPr>
              <a:t>raghuprasadkonandur@kaushalya.tech</a:t>
            </a:r>
            <a:endParaRPr lang="en-IN" b="1" dirty="0">
              <a:latin typeface="Arial" panose="020B0604020202020204" pitchFamily="34" charset="0"/>
              <a:cs typeface="Arial" panose="020B0604020202020204" pitchFamily="34" charset="0"/>
            </a:endParaRPr>
          </a:p>
          <a:p>
            <a:pPr marL="457200" lvl="1" indent="0">
              <a:buNone/>
            </a:pP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DD48-3695-5D8C-164E-26164334DB36}"/>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7750C28A-8314-DECC-06C6-D9C48B9537DB}"/>
              </a:ext>
            </a:extLst>
          </p:cNvPr>
          <p:cNvPicPr>
            <a:picLocks noGrp="1" noChangeAspect="1"/>
          </p:cNvPicPr>
          <p:nvPr>
            <p:ph idx="1"/>
          </p:nvPr>
        </p:nvPicPr>
        <p:blipFill>
          <a:blip r:embed="rId2"/>
          <a:stretch>
            <a:fillRect/>
          </a:stretch>
        </p:blipFill>
        <p:spPr>
          <a:xfrm>
            <a:off x="1" y="0"/>
            <a:ext cx="9144000" cy="6858000"/>
          </a:xfrm>
        </p:spPr>
      </p:pic>
    </p:spTree>
    <p:extLst>
      <p:ext uri="{BB962C8B-B14F-4D97-AF65-F5344CB8AC3E}">
        <p14:creationId xmlns:p14="http://schemas.microsoft.com/office/powerpoint/2010/main" val="3434137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1D3BD-21ED-4200-A35D-5864E79FFE5E}"/>
              </a:ext>
            </a:extLst>
          </p:cNvPr>
          <p:cNvSpPr>
            <a:spLocks noGrp="1"/>
          </p:cNvSpPr>
          <p:nvPr>
            <p:ph type="title"/>
          </p:nvPr>
        </p:nvSpPr>
        <p:spPr/>
        <p:txBody>
          <a:bodyPr>
            <a:normAutofit/>
          </a:bodyPr>
          <a:lstStyle/>
          <a:p>
            <a:r>
              <a:rPr lang="en-IN" sz="36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70EAE32C-01B9-4D24-8F7D-680E6749ACEE}"/>
              </a:ext>
            </a:extLst>
          </p:cNvPr>
          <p:cNvSpPr>
            <a:spLocks noGrp="1"/>
          </p:cNvSpPr>
          <p:nvPr>
            <p:ph idx="1"/>
          </p:nvPr>
        </p:nvSpPr>
        <p:spPr/>
        <p:txBody>
          <a:bodyPr>
            <a:normAutofit fontScale="47500" lnSpcReduction="20000"/>
          </a:bodyPr>
          <a:lstStyle/>
          <a:p>
            <a:r>
              <a:rPr lang="en-IN" dirty="0">
                <a:latin typeface="Arial" panose="020B0604020202020204" pitchFamily="34" charset="0"/>
                <a:cs typeface="Arial" panose="020B0604020202020204" pitchFamily="34" charset="0"/>
              </a:rPr>
              <a:t>Raghu Prasad – BE, MS</a:t>
            </a:r>
          </a:p>
          <a:p>
            <a:r>
              <a:rPr lang="en-IN" dirty="0">
                <a:latin typeface="Arial" panose="020B0604020202020204" pitchFamily="34" charset="0"/>
                <a:cs typeface="Arial" panose="020B0604020202020204" pitchFamily="34" charset="0"/>
              </a:rPr>
              <a:t>Total of 30 years of experience</a:t>
            </a:r>
          </a:p>
          <a:p>
            <a:r>
              <a:rPr lang="en-IN" dirty="0">
                <a:latin typeface="Arial" panose="020B0604020202020204" pitchFamily="34" charset="0"/>
                <a:cs typeface="Arial" panose="020B0604020202020204" pitchFamily="34" charset="0"/>
              </a:rPr>
              <a:t>7 years as a lecturer in an Engineering College</a:t>
            </a:r>
          </a:p>
          <a:p>
            <a:r>
              <a:rPr lang="en-IN" dirty="0">
                <a:latin typeface="Arial" panose="020B0604020202020204" pitchFamily="34" charset="0"/>
                <a:cs typeface="Arial" panose="020B0604020202020204" pitchFamily="34" charset="0"/>
              </a:rPr>
              <a:t>23 Years into IT</a:t>
            </a:r>
          </a:p>
          <a:p>
            <a:r>
              <a:rPr lang="en-IN" dirty="0">
                <a:latin typeface="Arial" panose="020B0604020202020204" pitchFamily="34" charset="0"/>
                <a:cs typeface="Arial" panose="020B0604020202020204" pitchFamily="34" charset="0"/>
              </a:rPr>
              <a:t>Worked with companies like </a:t>
            </a:r>
            <a:r>
              <a:rPr lang="en-IN" dirty="0" err="1">
                <a:latin typeface="Arial" panose="020B0604020202020204" pitchFamily="34" charset="0"/>
                <a:cs typeface="Arial" panose="020B0604020202020204" pitchFamily="34" charset="0"/>
              </a:rPr>
              <a:t>CISCO,CSC,ICICI,First</a:t>
            </a:r>
            <a:r>
              <a:rPr lang="en-IN" dirty="0">
                <a:latin typeface="Arial" panose="020B0604020202020204" pitchFamily="34" charset="0"/>
                <a:cs typeface="Arial" panose="020B0604020202020204" pitchFamily="34" charset="0"/>
              </a:rPr>
              <a:t> Apex – NTT Data</a:t>
            </a:r>
          </a:p>
          <a:p>
            <a:r>
              <a:rPr lang="en-IN" dirty="0">
                <a:latin typeface="Arial" panose="020B0604020202020204" pitchFamily="34" charset="0"/>
                <a:cs typeface="Arial" panose="020B0604020202020204" pitchFamily="34" charset="0"/>
              </a:rPr>
              <a:t>Currently into Corporate training and consultancy</a:t>
            </a:r>
          </a:p>
          <a:p>
            <a:r>
              <a:rPr lang="en-IN" dirty="0">
                <a:latin typeface="Arial" panose="020B0604020202020204" pitchFamily="34" charset="0"/>
                <a:cs typeface="Arial" panose="020B0604020202020204" pitchFamily="34" charset="0"/>
              </a:rPr>
              <a:t>Worked with corporates and public sector</a:t>
            </a:r>
          </a:p>
          <a:p>
            <a:r>
              <a:rPr lang="en-IN" b="1" dirty="0">
                <a:latin typeface="Arial" panose="020B0604020202020204" pitchFamily="34" charset="0"/>
                <a:cs typeface="Arial" panose="020B0604020202020204" pitchFamily="34" charset="0"/>
              </a:rPr>
              <a:t>Service Offerings </a:t>
            </a:r>
            <a:r>
              <a:rPr lang="en-IN" dirty="0">
                <a:latin typeface="Arial" panose="020B0604020202020204" pitchFamily="34" charset="0"/>
                <a:cs typeface="Arial" panose="020B0604020202020204" pitchFamily="34" charset="0"/>
              </a:rPr>
              <a:t>– In person/On-line/Corporate/Academic Institutes</a:t>
            </a:r>
          </a:p>
          <a:p>
            <a:r>
              <a:rPr lang="en-IN" b="1" dirty="0">
                <a:latin typeface="Arial" panose="020B0604020202020204" pitchFamily="34" charset="0"/>
                <a:cs typeface="Arial" panose="020B0604020202020204" pitchFamily="34" charset="0"/>
              </a:rPr>
              <a:t>Consultancy</a:t>
            </a:r>
            <a:r>
              <a:rPr lang="en-IN" sz="2175"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Consultant to vendor of Atal Tinkering Lab/ECIL-ECIT, </a:t>
            </a:r>
            <a:r>
              <a:rPr lang="en-IN" dirty="0" err="1">
                <a:latin typeface="Arial" panose="020B0604020202020204" pitchFamily="34" charset="0"/>
                <a:cs typeface="Arial" panose="020B0604020202020204" pitchFamily="34" charset="0"/>
              </a:rPr>
              <a:t>Incarnus</a:t>
            </a:r>
            <a:r>
              <a:rPr lang="en-IN" dirty="0">
                <a:latin typeface="Arial" panose="020B0604020202020204" pitchFamily="34" charset="0"/>
                <a:cs typeface="Arial" panose="020B0604020202020204" pitchFamily="34" charset="0"/>
              </a:rPr>
              <a:t> – Healthcare Service Provider, </a:t>
            </a:r>
            <a:r>
              <a:rPr lang="en-US" dirty="0">
                <a:latin typeface="Arial" panose="020B0604020202020204" pitchFamily="34" charset="0"/>
                <a:cs typeface="Arial" panose="020B0604020202020204" pitchFamily="34" charset="0"/>
              </a:rPr>
              <a:t>Automation Spectrum Pty </a:t>
            </a:r>
            <a:r>
              <a:rPr lang="en-US" dirty="0" err="1">
                <a:latin typeface="Arial" panose="020B0604020202020204" pitchFamily="34" charset="0"/>
                <a:cs typeface="Arial" panose="020B0604020202020204" pitchFamily="34" charset="0"/>
              </a:rPr>
              <a:t>Ltd,Australia</a:t>
            </a:r>
            <a:r>
              <a:rPr lang="en-US"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Tech </a:t>
            </a:r>
            <a:r>
              <a:rPr lang="en-IN" dirty="0" err="1">
                <a:latin typeface="Arial" panose="020B0604020202020204" pitchFamily="34" charset="0"/>
                <a:cs typeface="Arial" panose="020B0604020202020204" pitchFamily="34" charset="0"/>
              </a:rPr>
              <a:t>Varaha,Bengaluru</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Technologies</a:t>
            </a:r>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Java,Python,Web</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technologies,Java</a:t>
            </a:r>
            <a:r>
              <a:rPr lang="en-IN" dirty="0">
                <a:latin typeface="Arial" panose="020B0604020202020204" pitchFamily="34" charset="0"/>
                <a:cs typeface="Arial" panose="020B0604020202020204" pitchFamily="34" charset="0"/>
              </a:rPr>
              <a:t> Script technologies (MEAN/MERN stack),</a:t>
            </a:r>
            <a:r>
              <a:rPr lang="en-IN" dirty="0" err="1">
                <a:latin typeface="Arial" panose="020B0604020202020204" pitchFamily="34" charset="0"/>
                <a:cs typeface="Arial" panose="020B0604020202020204" pitchFamily="34" charset="0"/>
              </a:rPr>
              <a:t>IOT,Test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Automation,Machine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Learning,Artificial</a:t>
            </a:r>
            <a:r>
              <a:rPr lang="en-IN" dirty="0">
                <a:latin typeface="Arial" panose="020B0604020202020204" pitchFamily="34" charset="0"/>
                <a:cs typeface="Arial" panose="020B0604020202020204" pitchFamily="34" charset="0"/>
              </a:rPr>
              <a:t> Intelligence and block </a:t>
            </a:r>
            <a:r>
              <a:rPr lang="en-IN" dirty="0" err="1">
                <a:latin typeface="Arial" panose="020B0604020202020204" pitchFamily="34" charset="0"/>
                <a:cs typeface="Arial" panose="020B0604020202020204" pitchFamily="34" charset="0"/>
              </a:rPr>
              <a:t>chain,Tableau,Power</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BI,Cloud</a:t>
            </a:r>
            <a:r>
              <a:rPr lang="en-IN" dirty="0">
                <a:latin typeface="Arial" panose="020B0604020202020204" pitchFamily="34" charset="0"/>
                <a:cs typeface="Arial" panose="020B0604020202020204" pitchFamily="34" charset="0"/>
              </a:rPr>
              <a:t> Computing</a:t>
            </a:r>
          </a:p>
          <a:p>
            <a:r>
              <a:rPr lang="en-IN" b="1" dirty="0">
                <a:latin typeface="Arial" panose="020B0604020202020204" pitchFamily="34" charset="0"/>
                <a:cs typeface="Arial" panose="020B0604020202020204" pitchFamily="34" charset="0"/>
              </a:rPr>
              <a:t>Corporate Customers</a:t>
            </a:r>
            <a:r>
              <a:rPr lang="en-IN" dirty="0">
                <a:latin typeface="Arial" panose="020B0604020202020204" pitchFamily="34" charset="0"/>
                <a:cs typeface="Arial" panose="020B0604020202020204" pitchFamily="34" charset="0"/>
              </a:rPr>
              <a:t> – IQVIA,ITC </a:t>
            </a:r>
            <a:r>
              <a:rPr lang="en-IN" dirty="0" err="1">
                <a:latin typeface="Arial" panose="020B0604020202020204" pitchFamily="34" charset="0"/>
                <a:cs typeface="Arial" panose="020B0604020202020204" pitchFamily="34" charset="0"/>
              </a:rPr>
              <a:t>Infotech,Philips,L</a:t>
            </a:r>
            <a:r>
              <a:rPr lang="en-IN" dirty="0">
                <a:latin typeface="Arial" panose="020B0604020202020204" pitchFamily="34" charset="0"/>
                <a:cs typeface="Arial" panose="020B0604020202020204" pitchFamily="34" charset="0"/>
              </a:rPr>
              <a:t> &amp; </a:t>
            </a:r>
            <a:r>
              <a:rPr lang="en-IN" dirty="0" err="1">
                <a:latin typeface="Arial" panose="020B0604020202020204" pitchFamily="34" charset="0"/>
                <a:cs typeface="Arial" panose="020B0604020202020204" pitchFamily="34" charset="0"/>
              </a:rPr>
              <a:t>T,NextGen,Incarnus,Aspire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system,Netwoven,SkillUpRight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Academic Customers </a:t>
            </a:r>
            <a:r>
              <a:rPr lang="en-IN" dirty="0">
                <a:latin typeface="Arial" panose="020B0604020202020204" pitchFamily="34" charset="0"/>
                <a:cs typeface="Arial" panose="020B0604020202020204" pitchFamily="34" charset="0"/>
              </a:rPr>
              <a:t>– New Horizon College of </a:t>
            </a:r>
            <a:r>
              <a:rPr lang="en-IN" dirty="0" err="1">
                <a:latin typeface="Arial" panose="020B0604020202020204" pitchFamily="34" charset="0"/>
                <a:cs typeface="Arial" panose="020B0604020202020204" pitchFamily="34" charset="0"/>
              </a:rPr>
              <a:t>Engineering,BGS-IT,Sindhi</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College,Malnad</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Enginering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College,S</a:t>
            </a:r>
            <a:r>
              <a:rPr lang="en-IN" dirty="0">
                <a:latin typeface="Arial" panose="020B0604020202020204" pitchFamily="34" charset="0"/>
                <a:cs typeface="Arial" panose="020B0604020202020204" pitchFamily="34" charset="0"/>
              </a:rPr>
              <a:t> B College of Management, REVA </a:t>
            </a:r>
            <a:r>
              <a:rPr lang="en-IN" dirty="0" err="1">
                <a:latin typeface="Arial" panose="020B0604020202020204" pitchFamily="34" charset="0"/>
                <a:cs typeface="Arial" panose="020B0604020202020204" pitchFamily="34" charset="0"/>
              </a:rPr>
              <a:t>University,Nagarjuna</a:t>
            </a:r>
            <a:r>
              <a:rPr lang="en-IN" dirty="0">
                <a:latin typeface="Arial" panose="020B0604020202020204" pitchFamily="34" charset="0"/>
                <a:cs typeface="Arial" panose="020B0604020202020204" pitchFamily="34" charset="0"/>
              </a:rPr>
              <a:t> Engineering </a:t>
            </a:r>
            <a:r>
              <a:rPr lang="en-IN" dirty="0" err="1">
                <a:latin typeface="Arial" panose="020B0604020202020204" pitchFamily="34" charset="0"/>
                <a:cs typeface="Arial" panose="020B0604020202020204" pitchFamily="34" charset="0"/>
              </a:rPr>
              <a:t>College,Dayanand</a:t>
            </a:r>
            <a:r>
              <a:rPr lang="en-IN" dirty="0">
                <a:latin typeface="Arial" panose="020B0604020202020204" pitchFamily="34" charset="0"/>
                <a:cs typeface="Arial" panose="020B0604020202020204" pitchFamily="34" charset="0"/>
              </a:rPr>
              <a:t> Sagar </a:t>
            </a:r>
            <a:r>
              <a:rPr lang="en-IN" dirty="0" err="1">
                <a:latin typeface="Arial" panose="020B0604020202020204" pitchFamily="34" charset="0"/>
                <a:cs typeface="Arial" panose="020B0604020202020204" pitchFamily="34" charset="0"/>
              </a:rPr>
              <a:t>University,Acharya</a:t>
            </a:r>
            <a:r>
              <a:rPr lang="en-IN" dirty="0">
                <a:latin typeface="Arial" panose="020B0604020202020204" pitchFamily="34" charset="0"/>
                <a:cs typeface="Arial" panose="020B0604020202020204" pitchFamily="34" charset="0"/>
              </a:rPr>
              <a:t> Institute of </a:t>
            </a:r>
            <a:r>
              <a:rPr lang="en-IN" dirty="0" err="1">
                <a:latin typeface="Arial" panose="020B0604020202020204" pitchFamily="34" charset="0"/>
                <a:cs typeface="Arial" panose="020B0604020202020204" pitchFamily="34" charset="0"/>
              </a:rPr>
              <a:t>Technology,NIE</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Mysore,NIT</a:t>
            </a:r>
            <a:r>
              <a:rPr lang="en-IN" dirty="0">
                <a:latin typeface="Arial" panose="020B0604020202020204" pitchFamily="34" charset="0"/>
                <a:cs typeface="Arial" panose="020B0604020202020204" pitchFamily="34" charset="0"/>
              </a:rPr>
              <a:t>-Imphal, AMC College, </a:t>
            </a:r>
            <a:r>
              <a:rPr lang="en-IN" dirty="0" err="1">
                <a:latin typeface="Arial" panose="020B0604020202020204" pitchFamily="34" charset="0"/>
                <a:cs typeface="Arial" panose="020B0604020202020204" pitchFamily="34" charset="0"/>
              </a:rPr>
              <a:t>Kristu</a:t>
            </a:r>
            <a:r>
              <a:rPr lang="en-IN" dirty="0">
                <a:latin typeface="Arial" panose="020B0604020202020204" pitchFamily="34" charset="0"/>
                <a:cs typeface="Arial" panose="020B0604020202020204" pitchFamily="34" charset="0"/>
              </a:rPr>
              <a:t> Jayanti </a:t>
            </a:r>
            <a:r>
              <a:rPr lang="en-IN" dirty="0" err="1">
                <a:latin typeface="Arial" panose="020B0604020202020204" pitchFamily="34" charset="0"/>
                <a:cs typeface="Arial" panose="020B0604020202020204" pitchFamily="34" charset="0"/>
              </a:rPr>
              <a:t>College,SIT,SVIT</a:t>
            </a:r>
            <a:r>
              <a:rPr lang="en-IN" dirty="0">
                <a:latin typeface="Arial" panose="020B0604020202020204" pitchFamily="34" charset="0"/>
                <a:cs typeface="Arial" panose="020B0604020202020204" pitchFamily="34" charset="0"/>
              </a:rPr>
              <a:t> etc</a:t>
            </a:r>
          </a:p>
          <a:p>
            <a:endParaRPr lang="en-IN" dirty="0"/>
          </a:p>
          <a:p>
            <a:pPr marL="0" indent="0">
              <a:buNone/>
            </a:pPr>
            <a:endParaRPr lang="en-IN" dirty="0"/>
          </a:p>
        </p:txBody>
      </p:sp>
    </p:spTree>
    <p:extLst>
      <p:ext uri="{BB962C8B-B14F-4D97-AF65-F5344CB8AC3E}">
        <p14:creationId xmlns:p14="http://schemas.microsoft.com/office/powerpoint/2010/main" val="1403244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546F6-0EE6-5FBD-02D7-C71807E0CFB0}"/>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5167B866-983E-D3DB-09CF-D11B5FA95A53}"/>
              </a:ext>
            </a:extLst>
          </p:cNvPr>
          <p:cNvSpPr>
            <a:spLocks noGrp="1"/>
          </p:cNvSpPr>
          <p:nvPr>
            <p:ph idx="1"/>
          </p:nvPr>
        </p:nvSpPr>
        <p:spPr/>
        <p:txBody>
          <a:bodyPr>
            <a:normAutofit/>
          </a:bodyPr>
          <a:lstStyle/>
          <a:p>
            <a:r>
              <a:rPr lang="en-US" dirty="0"/>
              <a:t>Introduction to Process Design and  Development</a:t>
            </a:r>
          </a:p>
          <a:p>
            <a:r>
              <a:rPr lang="en-US" dirty="0"/>
              <a:t>Stages of Process Design and Development</a:t>
            </a:r>
          </a:p>
          <a:p>
            <a:r>
              <a:rPr lang="en-US" dirty="0"/>
              <a:t>Agile Scrum Based Development</a:t>
            </a:r>
          </a:p>
          <a:p>
            <a:r>
              <a:rPr lang="en-US" dirty="0"/>
              <a:t>Tools </a:t>
            </a:r>
            <a:r>
              <a:rPr lang="en-US"/>
              <a:t>for development</a:t>
            </a:r>
            <a:endParaRPr lang="en-US" dirty="0"/>
          </a:p>
          <a:p>
            <a:r>
              <a:rPr lang="en-US" dirty="0"/>
              <a:t>Hands-on Session</a:t>
            </a:r>
            <a:br>
              <a:rPr lang="en-US" dirty="0"/>
            </a:br>
            <a:endParaRPr lang="en-IN" dirty="0"/>
          </a:p>
        </p:txBody>
      </p:sp>
    </p:spTree>
    <p:extLst>
      <p:ext uri="{BB962C8B-B14F-4D97-AF65-F5344CB8AC3E}">
        <p14:creationId xmlns:p14="http://schemas.microsoft.com/office/powerpoint/2010/main" val="324043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6308-03BF-E9CC-7413-29C409C5444F}"/>
              </a:ext>
            </a:extLst>
          </p:cNvPr>
          <p:cNvSpPr>
            <a:spLocks noGrp="1"/>
          </p:cNvSpPr>
          <p:nvPr>
            <p:ph type="title"/>
          </p:nvPr>
        </p:nvSpPr>
        <p:spPr/>
        <p:txBody>
          <a:bodyPr/>
          <a:lstStyle/>
          <a:p>
            <a:r>
              <a:rPr lang="en-US" dirty="0"/>
              <a:t>Process Design and Development</a:t>
            </a:r>
            <a:endParaRPr lang="en-IN" dirty="0"/>
          </a:p>
        </p:txBody>
      </p:sp>
      <p:sp>
        <p:nvSpPr>
          <p:cNvPr id="3" name="Content Placeholder 2">
            <a:extLst>
              <a:ext uri="{FF2B5EF4-FFF2-40B4-BE49-F238E27FC236}">
                <a16:creationId xmlns:a16="http://schemas.microsoft.com/office/drawing/2014/main" id="{5F9F2414-4CEA-7598-41CF-7A26711C7E31}"/>
              </a:ext>
            </a:extLst>
          </p:cNvPr>
          <p:cNvSpPr>
            <a:spLocks noGrp="1"/>
          </p:cNvSpPr>
          <p:nvPr>
            <p:ph idx="1"/>
          </p:nvPr>
        </p:nvSpPr>
        <p:spPr/>
        <p:txBody>
          <a:bodyPr/>
          <a:lstStyle/>
          <a:p>
            <a:r>
              <a:rPr lang="en-US" dirty="0"/>
              <a:t>Process design and development refer to the systematic approach of defining, structuring, and optimizing workflows to enhance efficiency, quality, and productivity in various domains, such as manufacturing, software development, business operations, and service delivery.</a:t>
            </a:r>
            <a:endParaRPr lang="en-IN" dirty="0"/>
          </a:p>
        </p:txBody>
      </p:sp>
    </p:spTree>
    <p:extLst>
      <p:ext uri="{BB962C8B-B14F-4D97-AF65-F5344CB8AC3E}">
        <p14:creationId xmlns:p14="http://schemas.microsoft.com/office/powerpoint/2010/main" val="1756296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Stages of Process Design and Development</a:t>
            </a:r>
            <a:endParaRPr dirty="0"/>
          </a:p>
        </p:txBody>
      </p:sp>
      <p:sp>
        <p:nvSpPr>
          <p:cNvPr id="3" name="Content Placeholder 2"/>
          <p:cNvSpPr>
            <a:spLocks noGrp="1"/>
          </p:cNvSpPr>
          <p:nvPr>
            <p:ph idx="1"/>
          </p:nvPr>
        </p:nvSpPr>
        <p:spPr/>
        <p:txBody>
          <a:bodyPr/>
          <a:lstStyle/>
          <a:p>
            <a:pPr marL="0" indent="0">
              <a:buNone/>
            </a:pPr>
            <a:endParaRPr dirty="0"/>
          </a:p>
        </p:txBody>
      </p:sp>
      <p:pic>
        <p:nvPicPr>
          <p:cNvPr id="5" name="Picture 4">
            <a:extLst>
              <a:ext uri="{FF2B5EF4-FFF2-40B4-BE49-F238E27FC236}">
                <a16:creationId xmlns:a16="http://schemas.microsoft.com/office/drawing/2014/main" id="{0BE84629-4FE0-DB7C-AE99-74A673D92BE8}"/>
              </a:ext>
            </a:extLst>
          </p:cNvPr>
          <p:cNvPicPr>
            <a:picLocks noChangeAspect="1"/>
          </p:cNvPicPr>
          <p:nvPr/>
        </p:nvPicPr>
        <p:blipFill>
          <a:blip r:embed="rId2"/>
          <a:stretch>
            <a:fillRect/>
          </a:stretch>
        </p:blipFill>
        <p:spPr>
          <a:xfrm>
            <a:off x="2552418" y="1964176"/>
            <a:ext cx="4039164" cy="39915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C36E8-9ABD-AFD5-AF58-70AA6D4202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114CAE-107A-7D60-6D9A-D9264F32947C}"/>
              </a:ext>
            </a:extLst>
          </p:cNvPr>
          <p:cNvSpPr>
            <a:spLocks noGrp="1"/>
          </p:cNvSpPr>
          <p:nvPr>
            <p:ph type="title"/>
          </p:nvPr>
        </p:nvSpPr>
        <p:spPr/>
        <p:txBody>
          <a:bodyPr>
            <a:normAutofit/>
          </a:bodyPr>
          <a:lstStyle/>
          <a:p>
            <a:r>
              <a:rPr lang="en-US" dirty="0"/>
              <a:t>Agile Scrum Based Development</a:t>
            </a:r>
            <a:endParaRPr dirty="0"/>
          </a:p>
        </p:txBody>
      </p:sp>
      <p:sp>
        <p:nvSpPr>
          <p:cNvPr id="3" name="Content Placeholder 2">
            <a:extLst>
              <a:ext uri="{FF2B5EF4-FFF2-40B4-BE49-F238E27FC236}">
                <a16:creationId xmlns:a16="http://schemas.microsoft.com/office/drawing/2014/main" id="{5D534A56-8326-83D5-287F-A9840B1CA6DD}"/>
              </a:ext>
            </a:extLst>
          </p:cNvPr>
          <p:cNvSpPr>
            <a:spLocks noGrp="1"/>
          </p:cNvSpPr>
          <p:nvPr>
            <p:ph idx="1"/>
          </p:nvPr>
        </p:nvSpPr>
        <p:spPr/>
        <p:txBody>
          <a:bodyPr>
            <a:normAutofit/>
          </a:bodyPr>
          <a:lstStyle/>
          <a:p>
            <a:r>
              <a:rPr lang="en-US" sz="2400" b="0" i="0" dirty="0">
                <a:solidFill>
                  <a:srgbClr val="273239"/>
                </a:solidFill>
                <a:effectLst/>
                <a:latin typeface="Nunito" panose="020F0502020204030204" pitchFamily="2" charset="0"/>
              </a:rPr>
              <a:t>If we define Scrum in simple terms, then Scrum is a way of managing projects, especially in software development. It's like a playbook that teams use to work together more effectively. </a:t>
            </a:r>
          </a:p>
          <a:p>
            <a:r>
              <a:rPr lang="en-US" sz="2400" b="0" i="0" dirty="0">
                <a:solidFill>
                  <a:srgbClr val="273239"/>
                </a:solidFill>
                <a:effectLst/>
                <a:latin typeface="Nunito" panose="020F0502020204030204" pitchFamily="2" charset="0"/>
              </a:rPr>
              <a:t>Instead of doing everything at once, Scrum breaks work into smaller parts called "sprints." Each sprint focuses on completing a specific piece of the project, allowing teams to adapt and improve as they go. It's all about teamwork, communication, and getting things done step by step.</a:t>
            </a:r>
            <a:endParaRPr sz="2400" dirty="0"/>
          </a:p>
        </p:txBody>
      </p:sp>
    </p:spTree>
    <p:extLst>
      <p:ext uri="{BB962C8B-B14F-4D97-AF65-F5344CB8AC3E}">
        <p14:creationId xmlns:p14="http://schemas.microsoft.com/office/powerpoint/2010/main" val="2407522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5E546-93AF-A198-00BD-32A3EEB949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7D8EB5-CD25-D845-490D-388372ED330A}"/>
              </a:ext>
            </a:extLst>
          </p:cNvPr>
          <p:cNvSpPr>
            <a:spLocks noGrp="1"/>
          </p:cNvSpPr>
          <p:nvPr>
            <p:ph type="title"/>
          </p:nvPr>
        </p:nvSpPr>
        <p:spPr/>
        <p:txBody>
          <a:bodyPr>
            <a:normAutofit/>
          </a:bodyPr>
          <a:lstStyle/>
          <a:p>
            <a:r>
              <a:rPr lang="en-US" dirty="0"/>
              <a:t>Agile Scrum Based Development</a:t>
            </a:r>
            <a:endParaRPr dirty="0"/>
          </a:p>
        </p:txBody>
      </p:sp>
      <p:sp>
        <p:nvSpPr>
          <p:cNvPr id="3" name="Content Placeholder 2">
            <a:extLst>
              <a:ext uri="{FF2B5EF4-FFF2-40B4-BE49-F238E27FC236}">
                <a16:creationId xmlns:a16="http://schemas.microsoft.com/office/drawing/2014/main" id="{72EE7C67-9093-D6F4-E1D6-3B1258A4CDAA}"/>
              </a:ext>
            </a:extLst>
          </p:cNvPr>
          <p:cNvSpPr>
            <a:spLocks noGrp="1"/>
          </p:cNvSpPr>
          <p:nvPr>
            <p:ph idx="1"/>
          </p:nvPr>
        </p:nvSpPr>
        <p:spPr/>
        <p:txBody>
          <a:bodyPr>
            <a:normAutofit/>
          </a:bodyPr>
          <a:lstStyle/>
          <a:p>
            <a:endParaRPr sz="2400" dirty="0"/>
          </a:p>
        </p:txBody>
      </p:sp>
      <p:pic>
        <p:nvPicPr>
          <p:cNvPr id="6" name="Picture 5">
            <a:extLst>
              <a:ext uri="{FF2B5EF4-FFF2-40B4-BE49-F238E27FC236}">
                <a16:creationId xmlns:a16="http://schemas.microsoft.com/office/drawing/2014/main" id="{77BC0BBA-D610-4635-A1B6-8B3515F525A6}"/>
              </a:ext>
            </a:extLst>
          </p:cNvPr>
          <p:cNvPicPr>
            <a:picLocks noChangeAspect="1"/>
          </p:cNvPicPr>
          <p:nvPr/>
        </p:nvPicPr>
        <p:blipFill>
          <a:blip r:embed="rId3"/>
          <a:stretch>
            <a:fillRect/>
          </a:stretch>
        </p:blipFill>
        <p:spPr>
          <a:xfrm>
            <a:off x="457200" y="1524000"/>
            <a:ext cx="8229600" cy="4602163"/>
          </a:xfrm>
          <a:prstGeom prst="rect">
            <a:avLst/>
          </a:prstGeom>
        </p:spPr>
      </p:pic>
    </p:spTree>
    <p:extLst>
      <p:ext uri="{BB962C8B-B14F-4D97-AF65-F5344CB8AC3E}">
        <p14:creationId xmlns:p14="http://schemas.microsoft.com/office/powerpoint/2010/main" val="3189690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Key tools used for prototyping and development</a:t>
            </a:r>
            <a:endParaRPr dirty="0"/>
          </a:p>
        </p:txBody>
      </p:sp>
      <p:sp>
        <p:nvSpPr>
          <p:cNvPr id="3" name="Content Placeholder 2"/>
          <p:cNvSpPr>
            <a:spLocks noGrp="1"/>
          </p:cNvSpPr>
          <p:nvPr>
            <p:ph idx="1"/>
          </p:nvPr>
        </p:nvSpPr>
        <p:spPr/>
        <p:txBody>
          <a:bodyPr>
            <a:normAutofit fontScale="92500" lnSpcReduction="10000"/>
          </a:bodyPr>
          <a:lstStyle/>
          <a:p>
            <a:r>
              <a:rPr lang="en-US" dirty="0"/>
              <a:t>Prototyping – HTML/CSS/Java Script</a:t>
            </a:r>
          </a:p>
          <a:p>
            <a:r>
              <a:rPr lang="en-US" dirty="0"/>
              <a:t>Source Code Management System (SCM) – Git and Git Hub</a:t>
            </a:r>
          </a:p>
          <a:p>
            <a:r>
              <a:rPr lang="en-US" dirty="0"/>
              <a:t>Integrated Development Environment (IDE) – Visual Studio Code</a:t>
            </a:r>
          </a:p>
          <a:p>
            <a:r>
              <a:rPr lang="en-US" dirty="0"/>
              <a:t>Backend Programming – Python</a:t>
            </a:r>
          </a:p>
          <a:p>
            <a:r>
              <a:rPr lang="en-US" dirty="0"/>
              <a:t>API Development – Flask</a:t>
            </a:r>
          </a:p>
          <a:p>
            <a:r>
              <a:rPr lang="en-US" dirty="0"/>
              <a:t>Database – MySQL</a:t>
            </a:r>
          </a:p>
          <a:p>
            <a:r>
              <a:rPr lang="en-US" dirty="0"/>
              <a:t>Database Client – MySQL Workbench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522</Words>
  <Application>Microsoft Office PowerPoint</Application>
  <PresentationFormat>On-screen Show (4:3)</PresentationFormat>
  <Paragraphs>59</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Nunito</vt:lpstr>
      <vt:lpstr>Office Theme</vt:lpstr>
      <vt:lpstr>Prototype/Process Design and Development</vt:lpstr>
      <vt:lpstr>PowerPoint Presentation</vt:lpstr>
      <vt:lpstr>Introduction</vt:lpstr>
      <vt:lpstr>Agenda</vt:lpstr>
      <vt:lpstr>Process Design and Development</vt:lpstr>
      <vt:lpstr>Stages of Process Design and Development</vt:lpstr>
      <vt:lpstr>Agile Scrum Based Development</vt:lpstr>
      <vt:lpstr>Agile Scrum Based Development</vt:lpstr>
      <vt:lpstr>Key tools used for prototyping and development</vt:lpstr>
      <vt:lpstr>Hands-on Session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raghu prasad konandur</cp:lastModifiedBy>
  <cp:revision>44</cp:revision>
  <dcterms:created xsi:type="dcterms:W3CDTF">2013-01-27T09:14:16Z</dcterms:created>
  <dcterms:modified xsi:type="dcterms:W3CDTF">2025-03-12T04:35:54Z</dcterms:modified>
  <cp:category/>
</cp:coreProperties>
</file>