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386" r:id="rId12"/>
    <p:sldId id="387" r:id="rId13"/>
    <p:sldId id="388" r:id="rId14"/>
    <p:sldId id="389" r:id="rId15"/>
    <p:sldId id="390" r:id="rId16"/>
    <p:sldId id="266" r:id="rId17"/>
    <p:sldId id="267" r:id="rId18"/>
    <p:sldId id="431" r:id="rId19"/>
    <p:sldId id="385" r:id="rId20"/>
    <p:sldId id="268" r:id="rId21"/>
    <p:sldId id="269" r:id="rId22"/>
    <p:sldId id="270" r:id="rId23"/>
    <p:sldId id="271" r:id="rId24"/>
    <p:sldId id="272" r:id="rId25"/>
    <p:sldId id="391" r:id="rId26"/>
    <p:sldId id="392" r:id="rId27"/>
    <p:sldId id="432" r:id="rId28"/>
    <p:sldId id="394" r:id="rId29"/>
    <p:sldId id="393" r:id="rId30"/>
    <p:sldId id="395"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273" r:id="rId52"/>
    <p:sldId id="425" r:id="rId53"/>
    <p:sldId id="435" r:id="rId54"/>
    <p:sldId id="436" r:id="rId55"/>
    <p:sldId id="437" r:id="rId56"/>
    <p:sldId id="438" r:id="rId57"/>
    <p:sldId id="439" r:id="rId58"/>
    <p:sldId id="440" r:id="rId59"/>
    <p:sldId id="441" r:id="rId60"/>
    <p:sldId id="442" r:id="rId61"/>
    <p:sldId id="443" r:id="rId62"/>
    <p:sldId id="444" r:id="rId63"/>
    <p:sldId id="445" r:id="rId64"/>
    <p:sldId id="446" r:id="rId65"/>
    <p:sldId id="433" r:id="rId6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76504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27628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21065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89006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38119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68904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6081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93871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02675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69948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417121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31415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54023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125118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310076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14263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431959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82079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68382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751695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75577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85525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50484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292481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20184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498158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846834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06117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521737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230295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285695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8293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216279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776392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242416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879037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638821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544743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28118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396911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7648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616956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076196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231953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886139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731851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7" name="Shape 17"/>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James_Gosl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journaldev.com/16807/method-overloading-in-java"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735495" y="962410"/>
            <a:ext cx="7772400" cy="1039493"/>
          </a:xfrm>
          <a:prstGeom prst="rect">
            <a:avLst/>
          </a:prstGeom>
        </p:spPr>
        <p:txBody>
          <a:bodyPr lIns="91425" tIns="91425" rIns="91425" bIns="91425" anchor="b" anchorCtr="0">
            <a:noAutofit/>
          </a:bodyPr>
          <a:lstStyle/>
          <a:p>
            <a:pPr lvl="0">
              <a:spcBef>
                <a:spcPts val="0"/>
              </a:spcBef>
              <a:buNone/>
            </a:pPr>
            <a:r>
              <a:rPr lang="en" dirty="0"/>
              <a:t>Java </a:t>
            </a:r>
            <a:r>
              <a:rPr lang="en-US" dirty="0"/>
              <a:t>Recap</a:t>
            </a:r>
            <a:endParaRPr lang="en" dirty="0"/>
          </a:p>
        </p:txBody>
      </p:sp>
      <p:sp>
        <p:nvSpPr>
          <p:cNvPr id="28" name="Shape 28"/>
          <p:cNvSpPr txBox="1">
            <a:spLocks noGrp="1"/>
          </p:cNvSpPr>
          <p:nvPr>
            <p:ph type="subTitle" idx="1"/>
          </p:nvPr>
        </p:nvSpPr>
        <p:spPr>
          <a:xfrm>
            <a:off x="705678" y="2171646"/>
            <a:ext cx="7772400" cy="2460292"/>
          </a:xfrm>
          <a:prstGeom prst="rect">
            <a:avLst/>
          </a:prstGeom>
        </p:spPr>
        <p:txBody>
          <a:bodyPr lIns="91425" tIns="91425" rIns="91425" bIns="91425" anchor="t" anchorCtr="0">
            <a:noAutofit/>
          </a:bodyPr>
          <a:lstStyle/>
          <a:p>
            <a:r>
              <a:rPr lang="en-IN" sz="2000" b="1" dirty="0">
                <a:latin typeface="Arial" panose="020B0604020202020204" pitchFamily="34" charset="0"/>
                <a:cs typeface="Arial" panose="020B0604020202020204" pitchFamily="34" charset="0"/>
              </a:rPr>
              <a:t>Raghu Prasad</a:t>
            </a:r>
          </a:p>
          <a:p>
            <a:r>
              <a:rPr lang="en-IN" sz="2000" b="1" dirty="0">
                <a:latin typeface="Arial" panose="020B0604020202020204" pitchFamily="34" charset="0"/>
                <a:cs typeface="Arial" panose="020B0604020202020204" pitchFamily="34" charset="0"/>
              </a:rPr>
              <a:t>9845547471</a:t>
            </a:r>
          </a:p>
          <a:p>
            <a:endParaRPr lang="en-IN" sz="2000" b="1" dirty="0">
              <a:latin typeface="Arial" panose="020B0604020202020204" pitchFamily="34" charset="0"/>
              <a:cs typeface="Arial" panose="020B0604020202020204" pitchFamily="34" charset="0"/>
            </a:endParaRPr>
          </a:p>
          <a:p>
            <a:pPr lvl="0" algn="l">
              <a:spcBef>
                <a:spcPts val="0"/>
              </a:spcBef>
              <a:buNone/>
            </a:pP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85" name="Shape 8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How will Java technology change my life?</a:t>
            </a:r>
          </a:p>
          <a:p>
            <a:pPr marL="457200" marR="0" lvl="0" indent="-342900" algn="l" rtl="0">
              <a:lnSpc>
                <a:spcPct val="100000"/>
              </a:lnSpc>
              <a:spcBef>
                <a:spcPts val="600"/>
              </a:spcBef>
              <a:spcAft>
                <a:spcPts val="0"/>
              </a:spcAft>
              <a:buSzPct val="100000"/>
            </a:pPr>
            <a:r>
              <a:rPr lang="en" sz="1800"/>
              <a:t>Get started quickly</a:t>
            </a:r>
          </a:p>
          <a:p>
            <a:pPr marL="457200" marR="0" lvl="0" indent="-342900" algn="l" rtl="0">
              <a:lnSpc>
                <a:spcPct val="100000"/>
              </a:lnSpc>
              <a:spcBef>
                <a:spcPts val="600"/>
              </a:spcBef>
              <a:spcAft>
                <a:spcPts val="0"/>
              </a:spcAft>
              <a:buSzPct val="100000"/>
            </a:pPr>
            <a:r>
              <a:rPr lang="en" sz="1800"/>
              <a:t>Write less code</a:t>
            </a:r>
          </a:p>
          <a:p>
            <a:pPr marL="457200" marR="0" lvl="0" indent="-342900" algn="l" rtl="0">
              <a:lnSpc>
                <a:spcPct val="100000"/>
              </a:lnSpc>
              <a:spcBef>
                <a:spcPts val="600"/>
              </a:spcBef>
              <a:spcAft>
                <a:spcPts val="0"/>
              </a:spcAft>
              <a:buSzPct val="100000"/>
            </a:pPr>
            <a:r>
              <a:rPr lang="en" sz="1800"/>
              <a:t>Write better code</a:t>
            </a:r>
          </a:p>
          <a:p>
            <a:pPr marL="457200" marR="0" lvl="0" indent="-342900" algn="l" rtl="0">
              <a:lnSpc>
                <a:spcPct val="100000"/>
              </a:lnSpc>
              <a:spcBef>
                <a:spcPts val="600"/>
              </a:spcBef>
              <a:spcAft>
                <a:spcPts val="0"/>
              </a:spcAft>
              <a:buSzPct val="100000"/>
            </a:pPr>
            <a:r>
              <a:rPr lang="en" sz="1800"/>
              <a:t>Develop programs more quickly</a:t>
            </a:r>
          </a:p>
          <a:p>
            <a:pPr marL="457200" marR="0" lvl="0" indent="-342900" algn="l" rtl="0">
              <a:lnSpc>
                <a:spcPct val="100000"/>
              </a:lnSpc>
              <a:spcBef>
                <a:spcPts val="600"/>
              </a:spcBef>
              <a:spcAft>
                <a:spcPts val="0"/>
              </a:spcAft>
              <a:buSzPct val="100000"/>
            </a:pPr>
            <a:r>
              <a:rPr lang="en" sz="1800"/>
              <a:t>Avoid platform dependencies</a:t>
            </a:r>
          </a:p>
          <a:p>
            <a:pPr lvl="0" rtl="0">
              <a:spcBef>
                <a:spcPts val="0"/>
              </a:spcBef>
              <a:buNone/>
            </a:pP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708422"/>
          </a:xfrm>
          <a:prstGeom prst="rect">
            <a:avLst/>
          </a:prstGeom>
        </p:spPr>
        <p:txBody>
          <a:bodyPr lIns="91425" tIns="91425" rIns="91425" bIns="91425" anchor="b" anchorCtr="0">
            <a:noAutofit/>
          </a:bodyPr>
          <a:lstStyle/>
          <a:p>
            <a:pPr lvl="0" rtl="0">
              <a:spcBef>
                <a:spcPts val="0"/>
              </a:spcBef>
              <a:buNone/>
            </a:pPr>
            <a:r>
              <a:rPr lang="en-IN" dirty="0"/>
              <a:t>Java Platform</a:t>
            </a:r>
            <a:endParaRPr lang="en" dirty="0"/>
          </a:p>
        </p:txBody>
      </p:sp>
      <p:sp>
        <p:nvSpPr>
          <p:cNvPr id="85" name="Shape 85"/>
          <p:cNvSpPr txBox="1">
            <a:spLocks noGrp="1"/>
          </p:cNvSpPr>
          <p:nvPr>
            <p:ph type="body" idx="1"/>
          </p:nvPr>
        </p:nvSpPr>
        <p:spPr>
          <a:xfrm>
            <a:off x="496956" y="921854"/>
            <a:ext cx="8229600" cy="3725699"/>
          </a:xfrm>
          <a:prstGeom prst="rect">
            <a:avLst/>
          </a:prstGeom>
        </p:spPr>
        <p:txBody>
          <a:bodyPr lIns="91425" tIns="91425" rIns="91425" bIns="91425" anchor="t" anchorCtr="0">
            <a:noAutofit/>
          </a:bodyPr>
          <a:lstStyle/>
          <a:p>
            <a:pPr marL="457200" marR="0" lvl="0" indent="-342900" algn="l" rtl="0">
              <a:lnSpc>
                <a:spcPct val="100000"/>
              </a:lnSpc>
              <a:spcBef>
                <a:spcPts val="600"/>
              </a:spcBef>
              <a:spcAft>
                <a:spcPts val="0"/>
              </a:spcAft>
              <a:buSzPct val="100000"/>
              <a:buFont typeface="Wingdings" panose="05000000000000000000" pitchFamily="2" charset="2"/>
              <a:buChar char="§"/>
            </a:pPr>
            <a:r>
              <a:rPr lang="en-IN" sz="1800" dirty="0"/>
              <a:t>Java Platform Standard Edition (Java SE)</a:t>
            </a:r>
          </a:p>
          <a:p>
            <a:pPr marL="457200" marR="0" lvl="0" indent="-342900" algn="l" rtl="0">
              <a:lnSpc>
                <a:spcPct val="100000"/>
              </a:lnSpc>
              <a:spcBef>
                <a:spcPts val="600"/>
              </a:spcBef>
              <a:spcAft>
                <a:spcPts val="0"/>
              </a:spcAft>
              <a:buSzPct val="100000"/>
              <a:buFont typeface="Wingdings" panose="05000000000000000000" pitchFamily="2" charset="2"/>
              <a:buChar char="§"/>
            </a:pPr>
            <a:r>
              <a:rPr lang="en-IN" sz="1800" dirty="0"/>
              <a:t>Java Platform Enterprise Edition (Java EE)</a:t>
            </a:r>
          </a:p>
          <a:p>
            <a:pPr marL="457200" marR="0" lvl="0" indent="-342900" algn="l" rtl="0">
              <a:lnSpc>
                <a:spcPct val="100000"/>
              </a:lnSpc>
              <a:spcBef>
                <a:spcPts val="600"/>
              </a:spcBef>
              <a:spcAft>
                <a:spcPts val="0"/>
              </a:spcAft>
              <a:buSzPct val="100000"/>
              <a:buFont typeface="Wingdings" panose="05000000000000000000" pitchFamily="2" charset="2"/>
              <a:buChar char="§"/>
            </a:pPr>
            <a:r>
              <a:rPr lang="en-IN" sz="1800" dirty="0"/>
              <a:t>Java Platform Micro Edition (Java ME)</a:t>
            </a:r>
          </a:p>
          <a:p>
            <a:pPr marL="457200" marR="0" lvl="0" indent="-342900" algn="l" rtl="0">
              <a:lnSpc>
                <a:spcPct val="100000"/>
              </a:lnSpc>
              <a:spcBef>
                <a:spcPts val="600"/>
              </a:spcBef>
              <a:spcAft>
                <a:spcPts val="0"/>
              </a:spcAft>
              <a:buSzPct val="100000"/>
              <a:buFont typeface="Wingdings" panose="05000000000000000000" pitchFamily="2" charset="2"/>
              <a:buChar char="§"/>
            </a:pPr>
            <a:r>
              <a:rPr lang="en-IN" sz="1800" dirty="0"/>
              <a:t>Java FX</a:t>
            </a:r>
          </a:p>
          <a:p>
            <a:pPr marL="457200" marR="0" lvl="0" indent="-342900" algn="l" rtl="0">
              <a:lnSpc>
                <a:spcPct val="100000"/>
              </a:lnSpc>
              <a:spcBef>
                <a:spcPts val="600"/>
              </a:spcBef>
              <a:spcAft>
                <a:spcPts val="0"/>
              </a:spcAft>
              <a:buSzPct val="100000"/>
              <a:buFont typeface="Wingdings" panose="05000000000000000000" pitchFamily="2" charset="2"/>
              <a:buChar char="§"/>
            </a:pPr>
            <a:endParaRPr lang="en-IN" sz="1800" dirty="0"/>
          </a:p>
          <a:p>
            <a:pPr marL="457200" marR="0" lvl="0" indent="-342900" algn="l" rtl="0">
              <a:lnSpc>
                <a:spcPct val="100000"/>
              </a:lnSpc>
              <a:spcBef>
                <a:spcPts val="600"/>
              </a:spcBef>
              <a:spcAft>
                <a:spcPts val="0"/>
              </a:spcAft>
              <a:buSzPct val="100000"/>
            </a:pPr>
            <a:endParaRPr lang="en" sz="1800" dirty="0"/>
          </a:p>
          <a:p>
            <a:pPr lvl="0" rtl="0">
              <a:spcBef>
                <a:spcPts val="0"/>
              </a:spcBef>
              <a:buNone/>
            </a:pPr>
            <a:endParaRPr sz="2400" dirty="0"/>
          </a:p>
        </p:txBody>
      </p:sp>
      <p:pic>
        <p:nvPicPr>
          <p:cNvPr id="3" name="Picture 2">
            <a:extLst>
              <a:ext uri="{FF2B5EF4-FFF2-40B4-BE49-F238E27FC236}">
                <a16:creationId xmlns:a16="http://schemas.microsoft.com/office/drawing/2014/main" id="{57934F5C-3F68-4792-97D0-A854CA0D905A}"/>
              </a:ext>
            </a:extLst>
          </p:cNvPr>
          <p:cNvPicPr>
            <a:picLocks noChangeAspect="1"/>
          </p:cNvPicPr>
          <p:nvPr/>
        </p:nvPicPr>
        <p:blipFill>
          <a:blip r:embed="rId3"/>
          <a:stretch>
            <a:fillRect/>
          </a:stretch>
        </p:blipFill>
        <p:spPr>
          <a:xfrm>
            <a:off x="837089" y="2494722"/>
            <a:ext cx="7381878" cy="2567899"/>
          </a:xfrm>
          <a:prstGeom prst="rect">
            <a:avLst/>
          </a:prstGeom>
        </p:spPr>
      </p:pic>
    </p:spTree>
    <p:extLst>
      <p:ext uri="{BB962C8B-B14F-4D97-AF65-F5344CB8AC3E}">
        <p14:creationId xmlns:p14="http://schemas.microsoft.com/office/powerpoint/2010/main" val="777877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748179"/>
          </a:xfrm>
          <a:prstGeom prst="rect">
            <a:avLst/>
          </a:prstGeom>
        </p:spPr>
        <p:txBody>
          <a:bodyPr lIns="91425" tIns="91425" rIns="91425" bIns="91425" anchor="b" anchorCtr="0">
            <a:noAutofit/>
          </a:bodyPr>
          <a:lstStyle/>
          <a:p>
            <a:pPr lvl="0" rtl="0">
              <a:spcBef>
                <a:spcPts val="0"/>
              </a:spcBef>
              <a:buNone/>
            </a:pPr>
            <a:r>
              <a:rPr lang="en-IN" dirty="0"/>
              <a:t>Java Platform</a:t>
            </a:r>
            <a:endParaRPr lang="en" dirty="0"/>
          </a:p>
        </p:txBody>
      </p:sp>
      <p:sp>
        <p:nvSpPr>
          <p:cNvPr id="85" name="Shape 8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marR="0" lvl="0" indent="-342900" algn="l" rtl="0">
              <a:lnSpc>
                <a:spcPct val="100000"/>
              </a:lnSpc>
              <a:spcBef>
                <a:spcPts val="600"/>
              </a:spcBef>
              <a:spcAft>
                <a:spcPts val="0"/>
              </a:spcAft>
              <a:buSzPct val="100000"/>
              <a:buFont typeface="Wingdings" panose="05000000000000000000" pitchFamily="2" charset="2"/>
              <a:buChar char="§"/>
            </a:pPr>
            <a:endParaRPr lang="en-IN" sz="1800" dirty="0"/>
          </a:p>
          <a:p>
            <a:pPr marL="457200" marR="0" lvl="0" indent="-342900" algn="l" rtl="0">
              <a:lnSpc>
                <a:spcPct val="100000"/>
              </a:lnSpc>
              <a:spcBef>
                <a:spcPts val="600"/>
              </a:spcBef>
              <a:spcAft>
                <a:spcPts val="0"/>
              </a:spcAft>
              <a:buSzPct val="100000"/>
            </a:pPr>
            <a:endParaRPr lang="en" sz="1800" dirty="0"/>
          </a:p>
          <a:p>
            <a:pPr lvl="0" rtl="0">
              <a:spcBef>
                <a:spcPts val="0"/>
              </a:spcBef>
              <a:buNone/>
            </a:pPr>
            <a:endParaRPr sz="2400" dirty="0"/>
          </a:p>
        </p:txBody>
      </p:sp>
      <p:pic>
        <p:nvPicPr>
          <p:cNvPr id="4" name="Picture 3">
            <a:extLst>
              <a:ext uri="{FF2B5EF4-FFF2-40B4-BE49-F238E27FC236}">
                <a16:creationId xmlns:a16="http://schemas.microsoft.com/office/drawing/2014/main" id="{66339841-DB1C-477D-9E5A-53BE9F56E5F3}"/>
              </a:ext>
            </a:extLst>
          </p:cNvPr>
          <p:cNvPicPr>
            <a:picLocks noChangeAspect="1"/>
          </p:cNvPicPr>
          <p:nvPr/>
        </p:nvPicPr>
        <p:blipFill>
          <a:blip r:embed="rId3"/>
          <a:stretch>
            <a:fillRect/>
          </a:stretch>
        </p:blipFill>
        <p:spPr>
          <a:xfrm>
            <a:off x="621311" y="1090819"/>
            <a:ext cx="7219507" cy="3818417"/>
          </a:xfrm>
          <a:prstGeom prst="rect">
            <a:avLst/>
          </a:prstGeom>
        </p:spPr>
      </p:pic>
    </p:spTree>
    <p:extLst>
      <p:ext uri="{BB962C8B-B14F-4D97-AF65-F5344CB8AC3E}">
        <p14:creationId xmlns:p14="http://schemas.microsoft.com/office/powerpoint/2010/main" val="2413628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Java Platform</a:t>
            </a:r>
            <a:endParaRPr lang="en" dirty="0"/>
          </a:p>
        </p:txBody>
      </p:sp>
      <p:sp>
        <p:nvSpPr>
          <p:cNvPr id="85" name="Shape 85"/>
          <p:cNvSpPr txBox="1">
            <a:spLocks noGrp="1"/>
          </p:cNvSpPr>
          <p:nvPr>
            <p:ph type="body" idx="1"/>
          </p:nvPr>
        </p:nvSpPr>
        <p:spPr>
          <a:xfrm>
            <a:off x="457200" y="1090819"/>
            <a:ext cx="8229600" cy="3878746"/>
          </a:xfrm>
          <a:prstGeom prst="rect">
            <a:avLst/>
          </a:prstGeom>
        </p:spPr>
        <p:txBody>
          <a:bodyPr lIns="91425" tIns="91425" rIns="91425" bIns="91425" anchor="t" anchorCtr="0">
            <a:noAutofit/>
          </a:bodyPr>
          <a:lstStyle/>
          <a:p>
            <a:pPr algn="just"/>
            <a:r>
              <a:rPr lang="en-IN" sz="1600" dirty="0"/>
              <a:t>All Java platforms consist of a Java Virtual Machine (VM) and an application programming interface (API). </a:t>
            </a:r>
          </a:p>
          <a:p>
            <a:pPr algn="just"/>
            <a:r>
              <a:rPr lang="en-IN" sz="1600" dirty="0"/>
              <a:t>The </a:t>
            </a:r>
            <a:r>
              <a:rPr lang="en-IN" sz="1600" b="1" dirty="0"/>
              <a:t>Java Virtual Machine </a:t>
            </a:r>
            <a:r>
              <a:rPr lang="en-IN" sz="1600" dirty="0"/>
              <a:t>is a program, for a particular hardware and software platform, that runs Java technology applications. </a:t>
            </a:r>
          </a:p>
          <a:p>
            <a:pPr algn="just"/>
            <a:r>
              <a:rPr lang="en-IN" sz="1600" dirty="0"/>
              <a:t>An </a:t>
            </a:r>
            <a:r>
              <a:rPr lang="en-IN" sz="1600" b="1" dirty="0"/>
              <a:t>API</a:t>
            </a:r>
            <a:r>
              <a:rPr lang="en-IN" sz="1600" dirty="0"/>
              <a:t> is a collection of software components that you can use to create other software components or applications. </a:t>
            </a:r>
          </a:p>
          <a:p>
            <a:pPr algn="just"/>
            <a:r>
              <a:rPr lang="en-IN" sz="1600" dirty="0"/>
              <a:t>Each Java platform provides a </a:t>
            </a:r>
            <a:r>
              <a:rPr lang="en-IN" sz="1600" b="1" dirty="0"/>
              <a:t>virtual machine and an API</a:t>
            </a:r>
            <a:r>
              <a:rPr lang="en-IN" sz="1600" dirty="0"/>
              <a:t>, and this allows applications written for that platform to run on any compatible system with all the advantages of the Java programming language: platform-independence, power, stability, ease-of-development, and security.</a:t>
            </a:r>
          </a:p>
          <a:p>
            <a:pPr algn="just"/>
            <a:r>
              <a:rPr lang="en-IN" sz="1400" b="1" dirty="0"/>
              <a:t>Java SE</a:t>
            </a:r>
          </a:p>
          <a:p>
            <a:pPr algn="just"/>
            <a:r>
              <a:rPr lang="en-IN" sz="1400" dirty="0"/>
              <a:t>When most people think of the Java programming language, they think of the Java SE API. Java SE's API provides the core functionality of the Java programming language. It defines everything from the </a:t>
            </a:r>
            <a:r>
              <a:rPr lang="en-IN" sz="1400" b="1" dirty="0"/>
              <a:t>basic types and objects</a:t>
            </a:r>
            <a:r>
              <a:rPr lang="en-IN" sz="1400" dirty="0"/>
              <a:t> of the Java programming language to high-level classes that are used for </a:t>
            </a:r>
            <a:r>
              <a:rPr lang="en-IN" sz="1400" b="1" dirty="0"/>
              <a:t>networking, security, database access, graphical user interface (GUI) development, and XML parsing</a:t>
            </a:r>
            <a:r>
              <a:rPr lang="en-IN" sz="1400" dirty="0"/>
              <a:t>.</a:t>
            </a:r>
          </a:p>
          <a:p>
            <a:pPr algn="just"/>
            <a:endParaRPr lang="en-IN" sz="1600" dirty="0"/>
          </a:p>
        </p:txBody>
      </p:sp>
    </p:spTree>
    <p:extLst>
      <p:ext uri="{BB962C8B-B14F-4D97-AF65-F5344CB8AC3E}">
        <p14:creationId xmlns:p14="http://schemas.microsoft.com/office/powerpoint/2010/main" val="3503753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Java Platform</a:t>
            </a:r>
            <a:endParaRPr lang="en" dirty="0"/>
          </a:p>
        </p:txBody>
      </p:sp>
      <p:sp>
        <p:nvSpPr>
          <p:cNvPr id="85" name="Shape 85"/>
          <p:cNvSpPr txBox="1">
            <a:spLocks noGrp="1"/>
          </p:cNvSpPr>
          <p:nvPr>
            <p:ph type="body" idx="1"/>
          </p:nvPr>
        </p:nvSpPr>
        <p:spPr>
          <a:xfrm>
            <a:off x="457200" y="1072554"/>
            <a:ext cx="8229600" cy="3864968"/>
          </a:xfrm>
          <a:prstGeom prst="rect">
            <a:avLst/>
          </a:prstGeom>
        </p:spPr>
        <p:txBody>
          <a:bodyPr lIns="91425" tIns="91425" rIns="91425" bIns="91425" anchor="t" anchorCtr="0">
            <a:noAutofit/>
          </a:bodyPr>
          <a:lstStyle/>
          <a:p>
            <a:r>
              <a:rPr lang="en-IN" sz="1400" dirty="0"/>
              <a:t>In addition to the core API, the Java SE platform consists of a </a:t>
            </a:r>
            <a:r>
              <a:rPr lang="en-IN" sz="1400" b="1" dirty="0"/>
              <a:t>virtual machine, development tools, deployment technologies, and other class libraries and toolkits</a:t>
            </a:r>
            <a:r>
              <a:rPr lang="en-IN" sz="1400" dirty="0"/>
              <a:t> commonly used in Java technology applications.</a:t>
            </a:r>
          </a:p>
          <a:p>
            <a:r>
              <a:rPr lang="en-IN" sz="1400" b="1" dirty="0"/>
              <a:t>Java EE</a:t>
            </a:r>
          </a:p>
          <a:p>
            <a:r>
              <a:rPr lang="en-IN" sz="1400" dirty="0"/>
              <a:t>The Java EE platform is built on top of the Java SE platform. The Java EE platform provides an API and runtime environment </a:t>
            </a:r>
            <a:r>
              <a:rPr lang="en-IN" sz="1400" b="1" dirty="0"/>
              <a:t>for developing and running large-scale, multi-tiered, scalable, reliable, and secure network</a:t>
            </a:r>
            <a:r>
              <a:rPr lang="en-IN" sz="1400" dirty="0"/>
              <a:t> applications.</a:t>
            </a:r>
          </a:p>
          <a:p>
            <a:r>
              <a:rPr lang="en-IN" sz="1400" b="1" dirty="0"/>
              <a:t>Java ME</a:t>
            </a:r>
          </a:p>
          <a:p>
            <a:pPr algn="just"/>
            <a:r>
              <a:rPr lang="en-IN" sz="1400" dirty="0"/>
              <a:t>The Java ME platform provides an API and a small-footprint virtual machine for running Java programming language applications on </a:t>
            </a:r>
            <a:r>
              <a:rPr lang="en-IN" sz="1400" b="1" dirty="0"/>
              <a:t>small devices, like mobile phones</a:t>
            </a:r>
            <a:r>
              <a:rPr lang="en-IN" sz="1400" dirty="0"/>
              <a:t>. The API is a subset of the Java SE API, along with special class libraries useful for small device application development. Java ME applications are often clients of Java EE platform services.</a:t>
            </a:r>
          </a:p>
          <a:p>
            <a:r>
              <a:rPr lang="en-IN" sz="1400" b="1" dirty="0"/>
              <a:t>JavaFX</a:t>
            </a:r>
          </a:p>
          <a:p>
            <a:r>
              <a:rPr lang="en-IN" sz="1400" dirty="0"/>
              <a:t>JavaFX is a platform for creating </a:t>
            </a:r>
            <a:r>
              <a:rPr lang="en-IN" sz="1400" b="1" dirty="0"/>
              <a:t>rich internet applications </a:t>
            </a:r>
            <a:r>
              <a:rPr lang="en-IN" sz="1400" dirty="0"/>
              <a:t>using a lightweight user-interface API. JavaFX applications use </a:t>
            </a:r>
            <a:r>
              <a:rPr lang="en-IN" sz="1400" b="1" dirty="0"/>
              <a:t>hardware-accelerated graphics and media engines </a:t>
            </a:r>
            <a:r>
              <a:rPr lang="en-IN" sz="1400" dirty="0"/>
              <a:t>to take advantage of higher-performance clients and a modern look-and-feel as well as high-level APIs for connecting to networked data sources. JavaFX applications may be clients of Java EE platform services.</a:t>
            </a:r>
          </a:p>
          <a:p>
            <a:endParaRPr lang="en-IN" sz="1600" dirty="0"/>
          </a:p>
        </p:txBody>
      </p:sp>
    </p:spTree>
    <p:extLst>
      <p:ext uri="{BB962C8B-B14F-4D97-AF65-F5344CB8AC3E}">
        <p14:creationId xmlns:p14="http://schemas.microsoft.com/office/powerpoint/2010/main" val="3102148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Enterprise application</a:t>
            </a:r>
            <a:endParaRPr lang="en" dirty="0"/>
          </a:p>
        </p:txBody>
      </p:sp>
      <p:sp>
        <p:nvSpPr>
          <p:cNvPr id="85" name="Shape 85"/>
          <p:cNvSpPr txBox="1">
            <a:spLocks noGrp="1"/>
          </p:cNvSpPr>
          <p:nvPr>
            <p:ph type="body" idx="1"/>
          </p:nvPr>
        </p:nvSpPr>
        <p:spPr>
          <a:xfrm>
            <a:off x="457200" y="1072554"/>
            <a:ext cx="8229600" cy="3864968"/>
          </a:xfrm>
          <a:prstGeom prst="rect">
            <a:avLst/>
          </a:prstGeom>
        </p:spPr>
        <p:txBody>
          <a:bodyPr lIns="91425" tIns="91425" rIns="91425" bIns="91425" anchor="t" anchorCtr="0">
            <a:noAutofit/>
          </a:bodyPr>
          <a:lstStyle/>
          <a:p>
            <a:endParaRPr lang="en-IN" sz="1600" dirty="0"/>
          </a:p>
        </p:txBody>
      </p:sp>
      <p:pic>
        <p:nvPicPr>
          <p:cNvPr id="3" name="Picture 2">
            <a:extLst>
              <a:ext uri="{FF2B5EF4-FFF2-40B4-BE49-F238E27FC236}">
                <a16:creationId xmlns:a16="http://schemas.microsoft.com/office/drawing/2014/main" id="{A42FAAC6-5B3E-4F03-AD56-92F4D5584C39}"/>
              </a:ext>
            </a:extLst>
          </p:cNvPr>
          <p:cNvPicPr>
            <a:picLocks noChangeAspect="1"/>
          </p:cNvPicPr>
          <p:nvPr/>
        </p:nvPicPr>
        <p:blipFill>
          <a:blip r:embed="rId3"/>
          <a:stretch>
            <a:fillRect/>
          </a:stretch>
        </p:blipFill>
        <p:spPr>
          <a:xfrm>
            <a:off x="733648" y="1435394"/>
            <a:ext cx="7602278" cy="3359890"/>
          </a:xfrm>
          <a:prstGeom prst="rect">
            <a:avLst/>
          </a:prstGeom>
        </p:spPr>
      </p:pic>
    </p:spTree>
    <p:extLst>
      <p:ext uri="{BB962C8B-B14F-4D97-AF65-F5344CB8AC3E}">
        <p14:creationId xmlns:p14="http://schemas.microsoft.com/office/powerpoint/2010/main" val="1622947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JDK Installation</a:t>
            </a:r>
            <a:endParaRPr lang="en" dirty="0"/>
          </a:p>
        </p:txBody>
      </p:sp>
      <p:sp>
        <p:nvSpPr>
          <p:cNvPr id="91" name="Shape 9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IN" dirty="0"/>
              <a:t>Hands-on</a:t>
            </a:r>
            <a:r>
              <a:rPr lang="en" dirty="0"/>
              <a:t> - Getting Started</a:t>
            </a:r>
          </a:p>
          <a:p>
            <a:pPr marL="457200" lvl="0" indent="-342900">
              <a:spcBef>
                <a:spcPts val="600"/>
              </a:spcBef>
            </a:pPr>
            <a:r>
              <a:rPr lang="en" sz="1800" dirty="0"/>
              <a:t>Download JDK (Java Standard Edition (Java SE) from </a:t>
            </a:r>
            <a:r>
              <a:rPr lang="en-IN" sz="1800" dirty="0">
                <a:hlinkClick r:id="rId3"/>
              </a:rPr>
              <a:t>http://www.oracle.com/technetwork/java/javase/downloads/index.html</a:t>
            </a:r>
            <a:endParaRPr lang="en-IN" sz="1800" dirty="0"/>
          </a:p>
          <a:p>
            <a:pPr marL="457200" lvl="0" indent="-342900">
              <a:spcBef>
                <a:spcPts val="600"/>
              </a:spcBef>
            </a:pPr>
            <a:r>
              <a:rPr lang="en" sz="1800" dirty="0"/>
              <a:t>Install JDK</a:t>
            </a:r>
          </a:p>
          <a:p>
            <a:pPr marL="457200" marR="0" lvl="0" indent="-342900" algn="l" rtl="0">
              <a:lnSpc>
                <a:spcPct val="100000"/>
              </a:lnSpc>
              <a:spcBef>
                <a:spcPts val="600"/>
              </a:spcBef>
              <a:spcAft>
                <a:spcPts val="0"/>
              </a:spcAft>
              <a:buSzPct val="100000"/>
            </a:pPr>
            <a:r>
              <a:rPr lang="en" sz="1800" dirty="0"/>
              <a:t>Set Path using environment variable (i,e path should be set up to bin folder of JDK)</a:t>
            </a:r>
          </a:p>
          <a:p>
            <a:pPr lvl="0" rtl="0">
              <a:spcBef>
                <a:spcPts val="0"/>
              </a:spcBef>
              <a:buNone/>
            </a:pP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
        <p:nvSpPr>
          <p:cNvPr id="97" name="Shape 9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Setting path to &lt;jdkhome&gt;/bin</a:t>
            </a:r>
          </a:p>
          <a:p>
            <a:pPr lvl="0" rtl="0">
              <a:spcBef>
                <a:spcPts val="0"/>
              </a:spcBef>
              <a:buNone/>
            </a:pPr>
            <a:endParaRPr sz="2400"/>
          </a:p>
        </p:txBody>
      </p:sp>
      <p:pic>
        <p:nvPicPr>
          <p:cNvPr id="98" name="Shape 98" descr="path.png"/>
          <p:cNvPicPr preferRelativeResize="0"/>
          <p:nvPr/>
        </p:nvPicPr>
        <p:blipFill>
          <a:blip r:embed="rId3">
            <a:alphaModFix/>
          </a:blip>
          <a:stretch>
            <a:fillRect/>
          </a:stretch>
        </p:blipFill>
        <p:spPr>
          <a:xfrm>
            <a:off x="0" y="1856949"/>
            <a:ext cx="9144000" cy="3078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Java SE versions history</a:t>
            </a:r>
            <a:endParaRPr lang="en" dirty="0"/>
          </a:p>
        </p:txBody>
      </p:sp>
      <p:sp>
        <p:nvSpPr>
          <p:cNvPr id="97" name="Shape 9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2400" dirty="0"/>
          </a:p>
        </p:txBody>
      </p:sp>
      <p:pic>
        <p:nvPicPr>
          <p:cNvPr id="4" name="Picture 3">
            <a:extLst>
              <a:ext uri="{FF2B5EF4-FFF2-40B4-BE49-F238E27FC236}">
                <a16:creationId xmlns:a16="http://schemas.microsoft.com/office/drawing/2014/main" id="{CEF36641-8278-48E1-B2B1-F0AE076C0B0C}"/>
              </a:ext>
            </a:extLst>
          </p:cNvPr>
          <p:cNvPicPr>
            <a:picLocks noChangeAspect="1"/>
          </p:cNvPicPr>
          <p:nvPr/>
        </p:nvPicPr>
        <p:blipFill>
          <a:blip r:embed="rId3"/>
          <a:stretch>
            <a:fillRect/>
          </a:stretch>
        </p:blipFill>
        <p:spPr>
          <a:xfrm>
            <a:off x="3352800" y="1417800"/>
            <a:ext cx="3310270" cy="3416470"/>
          </a:xfrm>
          <a:prstGeom prst="rect">
            <a:avLst/>
          </a:prstGeom>
        </p:spPr>
      </p:pic>
    </p:spTree>
    <p:extLst>
      <p:ext uri="{BB962C8B-B14F-4D97-AF65-F5344CB8AC3E}">
        <p14:creationId xmlns:p14="http://schemas.microsoft.com/office/powerpoint/2010/main" val="2025573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Eclipse Installation</a:t>
            </a:r>
            <a:endParaRPr lang="en" dirty="0"/>
          </a:p>
        </p:txBody>
      </p:sp>
      <p:sp>
        <p:nvSpPr>
          <p:cNvPr id="97" name="Shape 9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IN" dirty="0"/>
              <a:t>Download eclipse from </a:t>
            </a:r>
          </a:p>
          <a:p>
            <a:pPr lvl="0"/>
            <a:r>
              <a:rPr lang="en-IN" dirty="0">
                <a:hlinkClick r:id="rId3"/>
              </a:rPr>
              <a:t>http://www.eclipse.org/downloads/</a:t>
            </a:r>
            <a:endParaRPr lang="en-IN" dirty="0"/>
          </a:p>
          <a:p>
            <a:r>
              <a:rPr lang="en-IN" dirty="0"/>
              <a:t>Latest eclipse - Get Eclipse </a:t>
            </a:r>
            <a:r>
              <a:rPr lang="en-IN" b="1" cap="all" dirty="0"/>
              <a:t>PHOTON</a:t>
            </a:r>
          </a:p>
          <a:p>
            <a:r>
              <a:rPr lang="en-IN" dirty="0"/>
              <a:t>Configure eclipse for Java EE Developers</a:t>
            </a:r>
            <a:endParaRPr lang="en" dirty="0"/>
          </a:p>
          <a:p>
            <a:pPr lvl="0" rtl="0">
              <a:spcBef>
                <a:spcPts val="0"/>
              </a:spcBef>
              <a:buNone/>
            </a:pPr>
            <a:endParaRPr sz="2400" dirty="0"/>
          </a:p>
        </p:txBody>
      </p:sp>
    </p:spTree>
    <p:extLst>
      <p:ext uri="{BB962C8B-B14F-4D97-AF65-F5344CB8AC3E}">
        <p14:creationId xmlns:p14="http://schemas.microsoft.com/office/powerpoint/2010/main" val="169467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Topics</a:t>
            </a:r>
          </a:p>
        </p:txBody>
      </p:sp>
      <p:sp>
        <p:nvSpPr>
          <p:cNvPr id="34" name="Shape 34"/>
          <p:cNvSpPr txBox="1">
            <a:spLocks noGrp="1"/>
          </p:cNvSpPr>
          <p:nvPr>
            <p:ph type="body" idx="1"/>
          </p:nvPr>
        </p:nvSpPr>
        <p:spPr>
          <a:xfrm>
            <a:off x="487017" y="1100759"/>
            <a:ext cx="8229600" cy="3725699"/>
          </a:xfrm>
          <a:prstGeom prst="rect">
            <a:avLst/>
          </a:prstGeom>
        </p:spPr>
        <p:txBody>
          <a:bodyPr lIns="91425" tIns="91425" rIns="91425" bIns="91425" anchor="t" anchorCtr="0">
            <a:noAutofit/>
          </a:bodyPr>
          <a:lstStyle/>
          <a:p>
            <a:pPr marL="457200" lvl="0" indent="-228600" algn="just" rtl="0">
              <a:spcBef>
                <a:spcPts val="0"/>
              </a:spcBef>
              <a:buChar char="●"/>
            </a:pPr>
            <a:r>
              <a:rPr lang="en" sz="1600" dirty="0"/>
              <a:t>Introduction to Java</a:t>
            </a:r>
          </a:p>
          <a:p>
            <a:pPr marL="457200" lvl="0" indent="-228600" algn="just" rtl="0">
              <a:spcBef>
                <a:spcPts val="0"/>
              </a:spcBef>
              <a:buChar char="●"/>
            </a:pPr>
            <a:r>
              <a:rPr lang="en-IN" sz="1600" dirty="0"/>
              <a:t>Installation of JDK and Eclipse</a:t>
            </a:r>
          </a:p>
          <a:p>
            <a:pPr marL="457200" lvl="0" indent="-228600" algn="just" rtl="0">
              <a:spcBef>
                <a:spcPts val="0"/>
              </a:spcBef>
              <a:buChar char="●"/>
            </a:pPr>
            <a:r>
              <a:rPr lang="en-IN" sz="1600" dirty="0"/>
              <a:t>Getting started with java</a:t>
            </a:r>
          </a:p>
          <a:p>
            <a:pPr marL="457200" lvl="0" indent="-228600" algn="just" rtl="0">
              <a:spcBef>
                <a:spcPts val="0"/>
              </a:spcBef>
              <a:buChar char="●"/>
            </a:pPr>
            <a:r>
              <a:rPr lang="en-IN" sz="1600" dirty="0"/>
              <a:t>Sample programs</a:t>
            </a:r>
          </a:p>
          <a:p>
            <a:pPr marL="457200" lvl="0" indent="-228600" algn="just" rtl="0">
              <a:spcBef>
                <a:spcPts val="0"/>
              </a:spcBef>
              <a:buChar char="●"/>
            </a:pPr>
            <a:r>
              <a:rPr lang="en-IN" sz="1600" dirty="0"/>
              <a:t>JDK vs JVM vs JRE</a:t>
            </a:r>
            <a:endParaRPr lang="en" sz="1600" dirty="0"/>
          </a:p>
          <a:p>
            <a:pPr marL="457200" lvl="0" indent="-228600" algn="just" rtl="0">
              <a:spcBef>
                <a:spcPts val="0"/>
              </a:spcBef>
              <a:buChar char="●"/>
            </a:pPr>
            <a:r>
              <a:rPr lang="en-IN" sz="1600" dirty="0"/>
              <a:t>Data types</a:t>
            </a:r>
            <a:endParaRPr lang="en" sz="1600" dirty="0"/>
          </a:p>
          <a:p>
            <a:pPr marL="457200" lvl="0" indent="-228600" algn="just" rtl="0">
              <a:spcBef>
                <a:spcPts val="0"/>
              </a:spcBef>
              <a:buChar char="●"/>
            </a:pPr>
            <a:r>
              <a:rPr lang="en-IN" sz="1600" dirty="0"/>
              <a:t>Operators</a:t>
            </a:r>
          </a:p>
          <a:p>
            <a:pPr marL="457200" lvl="0" indent="-228600" algn="just" rtl="0">
              <a:spcBef>
                <a:spcPts val="0"/>
              </a:spcBef>
              <a:buChar char="●"/>
            </a:pPr>
            <a:r>
              <a:rPr lang="en-IN" sz="1600" dirty="0"/>
              <a:t>Arrays</a:t>
            </a:r>
            <a:endParaRPr lang="en" sz="1600" dirty="0"/>
          </a:p>
          <a:p>
            <a:pPr marL="457200" indent="-228600" algn="just">
              <a:buFontTx/>
              <a:buChar char="●"/>
            </a:pPr>
            <a:r>
              <a:rPr lang="en-IN" sz="1600" dirty="0"/>
              <a:t>Loops, Conditional-Statements, Switch</a:t>
            </a:r>
          </a:p>
          <a:p>
            <a:pPr marL="457200" lvl="0" indent="-228600" algn="just" rtl="0">
              <a:spcBef>
                <a:spcPts val="0"/>
              </a:spcBef>
              <a:buChar char="●"/>
            </a:pPr>
            <a:r>
              <a:rPr lang="en-IN" sz="1600" dirty="0"/>
              <a:t>Static – Variables, Blocks, methods, class</a:t>
            </a:r>
          </a:p>
          <a:p>
            <a:pPr marL="457200" lvl="0" indent="-228600" algn="just" rtl="0">
              <a:spcBef>
                <a:spcPts val="0"/>
              </a:spcBef>
              <a:buChar char="●"/>
            </a:pPr>
            <a:r>
              <a:rPr lang="en-IN" sz="1600" dirty="0"/>
              <a:t>Garbage collection</a:t>
            </a:r>
          </a:p>
          <a:p>
            <a:pPr marL="457200" lvl="0" indent="-228600" algn="just" rtl="0">
              <a:spcBef>
                <a:spcPts val="0"/>
              </a:spcBef>
              <a:buChar char="●"/>
            </a:pPr>
            <a:r>
              <a:rPr lang="en-IN" sz="1600" dirty="0"/>
              <a:t>OOPS</a:t>
            </a:r>
          </a:p>
          <a:p>
            <a:pPr marL="457200" lvl="0" indent="-228600" algn="just" rtl="0">
              <a:spcBef>
                <a:spcPts val="0"/>
              </a:spcBef>
              <a:buChar char="●"/>
            </a:pPr>
            <a:r>
              <a:rPr lang="en-IN" sz="1600" dirty="0"/>
              <a:t>Collection Framework</a:t>
            </a:r>
          </a:p>
          <a:p>
            <a:pPr marL="457200" lvl="0" indent="-228600" algn="just" rtl="0">
              <a:spcBef>
                <a:spcPts val="0"/>
              </a:spcBef>
              <a:buChar char="●"/>
            </a:pPr>
            <a:r>
              <a:rPr lang="en-IN" sz="1600" dirty="0"/>
              <a:t>Hands-on and Assignment</a:t>
            </a:r>
          </a:p>
          <a:p>
            <a:pPr marL="457200" lvl="0" indent="-228600" algn="just" rtl="0">
              <a:spcBef>
                <a:spcPts val="0"/>
              </a:spcBef>
              <a:buChar char="●"/>
            </a:pPr>
            <a:endParaRPr lang="en" sz="2000" dirty="0"/>
          </a:p>
          <a:p>
            <a:pPr lvl="0" algn="just">
              <a:spcBef>
                <a:spcPts val="0"/>
              </a:spcBef>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
        <p:nvSpPr>
          <p:cNvPr id="104" name="Shape 10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dirty="0"/>
              <a:t>First Program</a:t>
            </a:r>
          </a:p>
          <a:p>
            <a:pPr lvl="0" rtl="0">
              <a:spcBef>
                <a:spcPts val="0"/>
              </a:spcBef>
              <a:buClr>
                <a:schemeClr val="dk1"/>
              </a:buClr>
              <a:buSzPct val="61111"/>
              <a:buFont typeface="Arial"/>
              <a:buNone/>
            </a:pPr>
            <a:r>
              <a:rPr lang="en" sz="1800" dirty="0"/>
              <a:t>public class HelloWorld</a:t>
            </a:r>
          </a:p>
          <a:p>
            <a:pPr lvl="0" rtl="0">
              <a:spcBef>
                <a:spcPts val="0"/>
              </a:spcBef>
              <a:buClr>
                <a:schemeClr val="dk1"/>
              </a:buClr>
              <a:buSzPct val="61111"/>
              <a:buFont typeface="Arial"/>
              <a:buNone/>
            </a:pPr>
            <a:r>
              <a:rPr lang="en" sz="1800" dirty="0"/>
              <a:t>{</a:t>
            </a:r>
          </a:p>
          <a:p>
            <a:pPr lvl="0" rtl="0">
              <a:spcBef>
                <a:spcPts val="0"/>
              </a:spcBef>
              <a:buClr>
                <a:schemeClr val="dk1"/>
              </a:buClr>
              <a:buSzPct val="61111"/>
              <a:buFont typeface="Arial"/>
              <a:buNone/>
            </a:pPr>
            <a:r>
              <a:rPr lang="en" sz="1800" dirty="0"/>
              <a:t>	public static void main(String args[])</a:t>
            </a:r>
          </a:p>
          <a:p>
            <a:pPr lvl="0" rtl="0">
              <a:spcBef>
                <a:spcPts val="0"/>
              </a:spcBef>
              <a:buClr>
                <a:schemeClr val="dk1"/>
              </a:buClr>
              <a:buSzPct val="61111"/>
              <a:buFont typeface="Arial"/>
              <a:buNone/>
            </a:pPr>
            <a:r>
              <a:rPr lang="en" sz="1800" dirty="0"/>
              <a:t>	{</a:t>
            </a:r>
          </a:p>
          <a:p>
            <a:pPr lvl="0" rtl="0">
              <a:spcBef>
                <a:spcPts val="0"/>
              </a:spcBef>
              <a:buClr>
                <a:schemeClr val="dk1"/>
              </a:buClr>
              <a:buSzPct val="61111"/>
              <a:buFont typeface="Arial"/>
              <a:buNone/>
            </a:pPr>
            <a:r>
              <a:rPr lang="en" sz="1800" dirty="0"/>
              <a:t>		System.out.println("Hello World");</a:t>
            </a:r>
          </a:p>
          <a:p>
            <a:pPr lvl="0" rtl="0">
              <a:spcBef>
                <a:spcPts val="0"/>
              </a:spcBef>
              <a:buClr>
                <a:schemeClr val="dk1"/>
              </a:buClr>
              <a:buSzPct val="61111"/>
              <a:buFont typeface="Arial"/>
              <a:buNone/>
            </a:pPr>
            <a:r>
              <a:rPr lang="en" sz="1800" dirty="0"/>
              <a:t>	}</a:t>
            </a:r>
          </a:p>
          <a:p>
            <a:pPr lvl="0" rtl="0">
              <a:spcBef>
                <a:spcPts val="0"/>
              </a:spcBef>
              <a:buClr>
                <a:schemeClr val="dk1"/>
              </a:buClr>
              <a:buSzPct val="61111"/>
              <a:buFont typeface="Arial"/>
              <a:buNone/>
            </a:pPr>
            <a:r>
              <a:rPr lang="en" sz="1800" dirty="0"/>
              <a:t>}</a:t>
            </a:r>
          </a:p>
          <a:p>
            <a:pPr lvl="0" rtl="0">
              <a:spcBef>
                <a:spcPts val="0"/>
              </a:spcBef>
              <a:buNone/>
            </a:pPr>
            <a:r>
              <a:rPr lang="en" sz="1800" dirty="0"/>
              <a:t>javac HelloWorld.java</a:t>
            </a:r>
          </a:p>
          <a:p>
            <a:pPr lvl="0" rtl="0">
              <a:spcBef>
                <a:spcPts val="0"/>
              </a:spcBef>
              <a:buNone/>
            </a:pPr>
            <a:r>
              <a:rPr lang="en" sz="1800" dirty="0"/>
              <a:t>java HelloWorld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
        <p:nvSpPr>
          <p:cNvPr id="110" name="Shape 11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HelloWorld with arguments</a:t>
            </a:r>
          </a:p>
          <a:p>
            <a:pPr lvl="0" rtl="0">
              <a:spcBef>
                <a:spcPts val="0"/>
              </a:spcBef>
              <a:buNone/>
            </a:pPr>
            <a:r>
              <a:rPr lang="en" sz="1800"/>
              <a:t>public class HelloWorldArgs</a:t>
            </a:r>
          </a:p>
          <a:p>
            <a:pPr lvl="0" rtl="0">
              <a:spcBef>
                <a:spcPts val="0"/>
              </a:spcBef>
              <a:buNone/>
            </a:pPr>
            <a:r>
              <a:rPr lang="en" sz="1800"/>
              <a:t>{</a:t>
            </a:r>
          </a:p>
          <a:p>
            <a:pPr lvl="0" rtl="0">
              <a:spcBef>
                <a:spcPts val="0"/>
              </a:spcBef>
              <a:buNone/>
            </a:pPr>
            <a:r>
              <a:rPr lang="en" sz="1800"/>
              <a:t>	public static void main(String args[])</a:t>
            </a:r>
          </a:p>
          <a:p>
            <a:pPr lvl="0" rtl="0">
              <a:spcBef>
                <a:spcPts val="0"/>
              </a:spcBef>
              <a:buNone/>
            </a:pPr>
            <a:r>
              <a:rPr lang="en" sz="1800"/>
              <a:t>	{</a:t>
            </a:r>
          </a:p>
          <a:p>
            <a:pPr lvl="0" rtl="0">
              <a:spcBef>
                <a:spcPts val="0"/>
              </a:spcBef>
              <a:buNone/>
            </a:pPr>
            <a:r>
              <a:rPr lang="en" sz="1800"/>
              <a:t>		System.out.println("You have entered " +args.length + " words");</a:t>
            </a:r>
          </a:p>
          <a:p>
            <a:pPr lvl="0" rtl="0">
              <a:spcBef>
                <a:spcPts val="0"/>
              </a:spcBef>
              <a:buNone/>
            </a:pPr>
            <a:r>
              <a:rPr lang="en" sz="1800"/>
              <a:t>		for (int i=0;i&lt;args.length;i++)</a:t>
            </a:r>
          </a:p>
          <a:p>
            <a:pPr lvl="0" rtl="0">
              <a:spcBef>
                <a:spcPts val="0"/>
              </a:spcBef>
              <a:buNone/>
            </a:pPr>
            <a:r>
              <a:rPr lang="en" sz="1800"/>
              <a:t>		{</a:t>
            </a:r>
          </a:p>
          <a:p>
            <a:pPr lvl="0" rtl="0">
              <a:spcBef>
                <a:spcPts val="0"/>
              </a:spcBef>
              <a:buNone/>
            </a:pPr>
            <a:r>
              <a:rPr lang="en" sz="1800"/>
              <a:t>			System.out.println ("The words you have entered are " +args[i]);</a:t>
            </a:r>
          </a:p>
          <a:p>
            <a:pPr lvl="0" rtl="0">
              <a:spcBef>
                <a:spcPts val="0"/>
              </a:spcBef>
              <a:buNone/>
            </a:pPr>
            <a:r>
              <a:rPr lang="en" sz="1800"/>
              <a:t>		}}}</a:t>
            </a:r>
          </a:p>
          <a:p>
            <a:pPr lvl="0" rtl="0">
              <a:spcBef>
                <a:spcPts val="0"/>
              </a:spcBef>
              <a:buNone/>
            </a:pPr>
            <a:r>
              <a:rPr lang="en" sz="1800"/>
              <a:t>	</a:t>
            </a:r>
          </a:p>
          <a:p>
            <a:pPr lvl="0" rtl="0">
              <a:spcBef>
                <a:spcPts val="0"/>
              </a:spcBef>
              <a:buNone/>
            </a:pPr>
            <a:endParaRPr sz="1800"/>
          </a:p>
          <a:p>
            <a:pPr lvl="0" rtl="0">
              <a:spcBef>
                <a:spcPts val="0"/>
              </a:spcBef>
              <a:buNone/>
            </a:pP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
        <p:nvSpPr>
          <p:cNvPr id="116" name="Shape 11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Simple maths</a:t>
            </a:r>
          </a:p>
          <a:p>
            <a:pPr lvl="0" rtl="0">
              <a:spcBef>
                <a:spcPts val="0"/>
              </a:spcBef>
              <a:buNone/>
            </a:pPr>
            <a:r>
              <a:rPr lang="en" sz="1200"/>
              <a:t>public class Maths</a:t>
            </a:r>
          </a:p>
          <a:p>
            <a:pPr lvl="0" rtl="0">
              <a:spcBef>
                <a:spcPts val="0"/>
              </a:spcBef>
              <a:buNone/>
            </a:pPr>
            <a:r>
              <a:rPr lang="en" sz="1200"/>
              <a:t>{</a:t>
            </a:r>
          </a:p>
          <a:p>
            <a:pPr lvl="0" rtl="0">
              <a:spcBef>
                <a:spcPts val="0"/>
              </a:spcBef>
              <a:buNone/>
            </a:pPr>
            <a:r>
              <a:rPr lang="en" sz="1200"/>
              <a:t>	public int firstnumber;</a:t>
            </a:r>
          </a:p>
          <a:p>
            <a:pPr lvl="0" rtl="0">
              <a:spcBef>
                <a:spcPts val="0"/>
              </a:spcBef>
              <a:buNone/>
            </a:pPr>
            <a:r>
              <a:rPr lang="en" sz="1200"/>
              <a:t>	public int secondnumber;</a:t>
            </a:r>
          </a:p>
          <a:p>
            <a:pPr lvl="0" rtl="0">
              <a:spcBef>
                <a:spcPts val="0"/>
              </a:spcBef>
              <a:buNone/>
            </a:pPr>
            <a:r>
              <a:rPr lang="en" sz="1200"/>
              <a:t>	public int result;</a:t>
            </a:r>
          </a:p>
          <a:p>
            <a:pPr lvl="0" rtl="0">
              <a:spcBef>
                <a:spcPts val="0"/>
              </a:spcBef>
              <a:buNone/>
            </a:pPr>
            <a:r>
              <a:rPr lang="en" sz="1200"/>
              <a:t>	public static void main(String args[])</a:t>
            </a:r>
          </a:p>
          <a:p>
            <a:pPr lvl="0" rtl="0">
              <a:spcBef>
                <a:spcPts val="0"/>
              </a:spcBef>
              <a:buNone/>
            </a:pPr>
            <a:r>
              <a:rPr lang="en" sz="1200"/>
              <a:t>	{</a:t>
            </a:r>
          </a:p>
          <a:p>
            <a:pPr lvl="0" rtl="0">
              <a:spcBef>
                <a:spcPts val="0"/>
              </a:spcBef>
              <a:buNone/>
            </a:pPr>
            <a:r>
              <a:rPr lang="en" sz="1200"/>
              <a:t>		Maths mat = new Maths (args[0],args[1]);</a:t>
            </a:r>
          </a:p>
          <a:p>
            <a:pPr lvl="0" rtl="0">
              <a:spcBef>
                <a:spcPts val="0"/>
              </a:spcBef>
              <a:buNone/>
            </a:pPr>
            <a:r>
              <a:rPr lang="en" sz="1200"/>
              <a:t>		mat.add(); </a:t>
            </a:r>
          </a:p>
          <a:p>
            <a:pPr lvl="0" rtl="0">
              <a:spcBef>
                <a:spcPts val="0"/>
              </a:spcBef>
              <a:buNone/>
            </a:pPr>
            <a:r>
              <a:rPr lang="en" sz="1200"/>
              <a:t>		mat.subtract();</a:t>
            </a:r>
          </a:p>
          <a:p>
            <a:pPr lvl="0" rtl="0">
              <a:spcBef>
                <a:spcPts val="0"/>
              </a:spcBef>
              <a:buNone/>
            </a:pPr>
            <a:r>
              <a:rPr lang="en" sz="1200"/>
              <a:t>		mat.multipy();</a:t>
            </a:r>
          </a:p>
          <a:p>
            <a:pPr lvl="0" rtl="0">
              <a:spcBef>
                <a:spcPts val="0"/>
              </a:spcBef>
              <a:buNone/>
            </a:pPr>
            <a:r>
              <a:rPr lang="en" sz="1200"/>
              <a:t>		mat.division();	}</a:t>
            </a:r>
          </a:p>
          <a:p>
            <a:pPr lvl="0" rtl="0">
              <a:spcBef>
                <a:spcPts val="0"/>
              </a:spcBef>
              <a:buNone/>
            </a:pPr>
            <a:endParaRPr sz="1200"/>
          </a:p>
          <a:p>
            <a:pPr lvl="0" rtl="0">
              <a:spcBef>
                <a:spcPts val="0"/>
              </a:spcBef>
              <a:buNone/>
            </a:pPr>
            <a:r>
              <a:rPr lang="en" sz="1200"/>
              <a:t>	</a:t>
            </a:r>
            <a:r>
              <a:rPr lang="en" sz="1800"/>
              <a:t>	</a:t>
            </a:r>
          </a:p>
          <a:p>
            <a:pPr lvl="0" rtl="0">
              <a:spcBef>
                <a:spcPts val="0"/>
              </a:spcBef>
              <a:buNone/>
            </a:pPr>
            <a:endParaRPr sz="1800"/>
          </a:p>
          <a:p>
            <a:pPr lvl="0" rtl="0">
              <a:spcBef>
                <a:spcPts val="0"/>
              </a:spcBef>
              <a:buNone/>
            </a:pP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 sz="1000"/>
              <a:t>public Maths (String firstnum,String secondnum)</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firstnumber = new Integer(firstnum).intValue();</a:t>
            </a:r>
          </a:p>
          <a:p>
            <a:pPr lvl="0" rtl="0">
              <a:spcBef>
                <a:spcPts val="0"/>
              </a:spcBef>
              <a:buClr>
                <a:schemeClr val="dk1"/>
              </a:buClr>
              <a:buSzPct val="110000"/>
              <a:buFont typeface="Arial"/>
              <a:buNone/>
            </a:pPr>
            <a:r>
              <a:rPr lang="en" sz="1000"/>
              <a:t>		secondnumber = new Integer(secondnum).intValue();	</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public int add ()</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result = firstnumber + secondnumber;</a:t>
            </a:r>
          </a:p>
          <a:p>
            <a:pPr lvl="0" rtl="0">
              <a:spcBef>
                <a:spcPts val="0"/>
              </a:spcBef>
              <a:buClr>
                <a:schemeClr val="dk1"/>
              </a:buClr>
              <a:buSzPct val="110000"/>
              <a:buFont typeface="Arial"/>
              <a:buNone/>
            </a:pPr>
            <a:r>
              <a:rPr lang="en" sz="1000"/>
              <a:t>		System.out.println("The Sum is " +result);</a:t>
            </a:r>
          </a:p>
          <a:p>
            <a:pPr lvl="0" rtl="0">
              <a:spcBef>
                <a:spcPts val="0"/>
              </a:spcBef>
              <a:buClr>
                <a:schemeClr val="dk1"/>
              </a:buClr>
              <a:buSzPct val="110000"/>
              <a:buFont typeface="Arial"/>
              <a:buNone/>
            </a:pPr>
            <a:r>
              <a:rPr lang="en" sz="1000"/>
              <a:t>		return result;</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public int subtract ()</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result = firstnumber - secondnumber;</a:t>
            </a:r>
          </a:p>
          <a:p>
            <a:pPr lvl="0" rtl="0">
              <a:spcBef>
                <a:spcPts val="0"/>
              </a:spcBef>
              <a:buClr>
                <a:schemeClr val="dk1"/>
              </a:buClr>
              <a:buSzPct val="110000"/>
              <a:buFont typeface="Arial"/>
              <a:buNone/>
            </a:pPr>
            <a:r>
              <a:rPr lang="en" sz="1000"/>
              <a:t>		System.out.println("The diference is " +result);</a:t>
            </a:r>
          </a:p>
          <a:p>
            <a:pPr lvl="0" rtl="0">
              <a:spcBef>
                <a:spcPts val="0"/>
              </a:spcBef>
              <a:buClr>
                <a:schemeClr val="dk1"/>
              </a:buClr>
              <a:buSzPct val="110000"/>
              <a:buFont typeface="Arial"/>
              <a:buNone/>
            </a:pPr>
            <a:r>
              <a:rPr lang="en" sz="1000"/>
              <a:t>		return result;</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a:t>
            </a:r>
          </a:p>
          <a:p>
            <a:pPr lvl="0" rtl="0">
              <a:spcBef>
                <a:spcPts val="0"/>
              </a:spcBef>
              <a:buClr>
                <a:schemeClr val="dk1"/>
              </a:buClr>
              <a:buSzPct val="91666"/>
              <a:buFont typeface="Arial"/>
              <a:buNone/>
            </a:pPr>
            <a:endParaRPr sz="1200"/>
          </a:p>
          <a:p>
            <a:pPr lvl="0" rtl="0">
              <a:spcBef>
                <a:spcPts val="0"/>
              </a:spcBef>
              <a:buNone/>
            </a:pPr>
            <a:endParaRPr/>
          </a:p>
          <a:p>
            <a:pPr lvl="0" rtl="0">
              <a:spcBef>
                <a:spcPts val="0"/>
              </a:spcBef>
              <a:buNone/>
            </a:pPr>
            <a:endParaRPr sz="1200"/>
          </a:p>
          <a:p>
            <a:pPr lvl="0" rtl="0">
              <a:spcBef>
                <a:spcPts val="0"/>
              </a:spcBef>
              <a:buNone/>
            </a:pPr>
            <a:r>
              <a:rPr lang="en" sz="1200"/>
              <a:t>	</a:t>
            </a:r>
            <a:r>
              <a:rPr lang="en" sz="1800"/>
              <a:t>	</a:t>
            </a:r>
          </a:p>
          <a:p>
            <a:pPr lvl="0" rtl="0">
              <a:spcBef>
                <a:spcPts val="0"/>
              </a:spcBef>
              <a:buNone/>
            </a:pPr>
            <a:endParaRPr sz="1800"/>
          </a:p>
          <a:p>
            <a:pPr lvl="0" rtl="0">
              <a:spcBef>
                <a:spcPts val="0"/>
              </a:spcBef>
              <a:buNone/>
            </a:pPr>
            <a:endParaRPr sz="1800"/>
          </a:p>
        </p:txBody>
      </p:sp>
      <p:sp>
        <p:nvSpPr>
          <p:cNvPr id="122" name="Shape 12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1200"/>
              <a:t>public int multipy ()</a:t>
            </a:r>
          </a:p>
          <a:p>
            <a:pPr lvl="0" rtl="0">
              <a:spcBef>
                <a:spcPts val="0"/>
              </a:spcBef>
              <a:buNone/>
            </a:pPr>
            <a:r>
              <a:rPr lang="en" sz="1200"/>
              <a:t>	{</a:t>
            </a:r>
          </a:p>
          <a:p>
            <a:pPr lvl="0" rtl="0">
              <a:spcBef>
                <a:spcPts val="0"/>
              </a:spcBef>
              <a:buNone/>
            </a:pPr>
            <a:r>
              <a:rPr lang="en" sz="1200"/>
              <a:t>		result = firstnumber*secondnumber;</a:t>
            </a:r>
          </a:p>
          <a:p>
            <a:pPr lvl="0" rtl="0">
              <a:spcBef>
                <a:spcPts val="0"/>
              </a:spcBef>
              <a:buNone/>
            </a:pPr>
            <a:r>
              <a:rPr lang="en" sz="1200"/>
              <a:t>		System.out.println("The multiplication is " +result);</a:t>
            </a:r>
          </a:p>
          <a:p>
            <a:pPr lvl="0" rtl="0">
              <a:spcBef>
                <a:spcPts val="0"/>
              </a:spcBef>
              <a:buNone/>
            </a:pPr>
            <a:r>
              <a:rPr lang="en" sz="1200"/>
              <a:t>		return result;</a:t>
            </a:r>
          </a:p>
          <a:p>
            <a:pPr lvl="0" rtl="0">
              <a:spcBef>
                <a:spcPts val="0"/>
              </a:spcBef>
              <a:buNone/>
            </a:pPr>
            <a:r>
              <a:rPr lang="en" sz="1200"/>
              <a:t>	}</a:t>
            </a:r>
          </a:p>
          <a:p>
            <a:pPr lvl="0" rtl="0">
              <a:spcBef>
                <a:spcPts val="0"/>
              </a:spcBef>
              <a:buNone/>
            </a:pPr>
            <a:endParaRPr sz="1200"/>
          </a:p>
          <a:p>
            <a:pPr lvl="0" rtl="0">
              <a:spcBef>
                <a:spcPts val="0"/>
              </a:spcBef>
              <a:buNone/>
            </a:pPr>
            <a:r>
              <a:rPr lang="en" sz="1200"/>
              <a:t>	public int division ()</a:t>
            </a:r>
          </a:p>
          <a:p>
            <a:pPr lvl="0" rtl="0">
              <a:spcBef>
                <a:spcPts val="0"/>
              </a:spcBef>
              <a:buNone/>
            </a:pPr>
            <a:r>
              <a:rPr lang="en" sz="1200"/>
              <a:t>	{</a:t>
            </a:r>
          </a:p>
          <a:p>
            <a:pPr lvl="0" rtl="0">
              <a:spcBef>
                <a:spcPts val="0"/>
              </a:spcBef>
              <a:buNone/>
            </a:pPr>
            <a:r>
              <a:rPr lang="en" sz="1200"/>
              <a:t>		result = firstnumber/secondnumber;</a:t>
            </a:r>
          </a:p>
          <a:p>
            <a:pPr lvl="0" rtl="0">
              <a:spcBef>
                <a:spcPts val="0"/>
              </a:spcBef>
              <a:buNone/>
            </a:pPr>
            <a:r>
              <a:rPr lang="en" sz="1200"/>
              <a:t>		System.out.println("The division is " +result);</a:t>
            </a:r>
          </a:p>
          <a:p>
            <a:pPr lvl="0" rtl="0">
              <a:spcBef>
                <a:spcPts val="0"/>
              </a:spcBef>
              <a:buNone/>
            </a:pPr>
            <a:r>
              <a:rPr lang="en" sz="1200"/>
              <a:t>		return result;</a:t>
            </a:r>
          </a:p>
          <a:p>
            <a:pPr lvl="0" rtl="0">
              <a:spcBef>
                <a:spcPts val="0"/>
              </a:spcBef>
              <a:buNone/>
            </a:pPr>
            <a:r>
              <a:rPr lang="en" sz="1200"/>
              <a:t>	}</a:t>
            </a:r>
          </a:p>
          <a:p>
            <a:pPr lvl="0" rtl="0">
              <a:spcBef>
                <a:spcPts val="0"/>
              </a:spcBef>
              <a:buNone/>
            </a:pPr>
            <a:r>
              <a:rPr lang="en" sz="1200"/>
              <a:t>}</a:t>
            </a:r>
          </a:p>
          <a:p>
            <a:pPr lvl="0" rtl="0">
              <a:spcBef>
                <a:spcPts val="0"/>
              </a:spcBef>
              <a:buNone/>
            </a:pPr>
            <a:endParaRPr sz="1200"/>
          </a:p>
          <a:p>
            <a:pPr lvl="0" rtl="0">
              <a:spcBef>
                <a:spcPts val="0"/>
              </a:spcBef>
              <a:buNone/>
            </a:pPr>
            <a:endParaRPr sz="1200"/>
          </a:p>
          <a:p>
            <a:pPr lvl="0" rtl="0">
              <a:spcBef>
                <a:spcPts val="0"/>
              </a:spcBef>
              <a:buNone/>
            </a:pPr>
            <a:r>
              <a:rPr lang="en" sz="1200"/>
              <a:t>	</a:t>
            </a:r>
          </a:p>
          <a:p>
            <a:pPr lvl="0" rtl="0">
              <a:spcBef>
                <a:spcPts val="0"/>
              </a:spcBef>
              <a:buNone/>
            </a:pPr>
            <a:endParaRPr sz="1200"/>
          </a:p>
          <a:p>
            <a:pPr lvl="0" rtl="0">
              <a:spcBef>
                <a:spcPts val="0"/>
              </a:spcBef>
              <a:buNone/>
            </a:pPr>
            <a:endParaRPr/>
          </a:p>
          <a:p>
            <a:pPr lvl="0" rtl="0">
              <a:spcBef>
                <a:spcPts val="0"/>
              </a:spcBef>
              <a:buNone/>
            </a:pPr>
            <a:endParaRPr sz="1200"/>
          </a:p>
          <a:p>
            <a:pPr lvl="0" rtl="0">
              <a:spcBef>
                <a:spcPts val="0"/>
              </a:spcBef>
              <a:buNone/>
            </a:pPr>
            <a:r>
              <a:rPr lang="en" sz="1200"/>
              <a:t>	</a:t>
            </a:r>
            <a:r>
              <a:rPr lang="en" sz="1800"/>
              <a:t>	</a:t>
            </a:r>
          </a:p>
          <a:p>
            <a:pPr lvl="0" rtl="0">
              <a:spcBef>
                <a:spcPts val="0"/>
              </a:spcBef>
              <a:buNone/>
            </a:pPr>
            <a:endParaRPr sz="1800"/>
          </a:p>
          <a:p>
            <a:pPr lvl="0" rtl="0">
              <a:spcBef>
                <a:spcPts val="0"/>
              </a:spcBef>
              <a:buNone/>
            </a:pPr>
            <a:endParaRPr sz="180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200" dirty="0"/>
          </a:p>
          <a:p>
            <a:pPr lvl="0" rtl="0">
              <a:spcBef>
                <a:spcPts val="0"/>
              </a:spcBef>
              <a:buNone/>
            </a:pP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JDK vs JRE vs JVM</a:t>
            </a:r>
            <a:endParaRPr lang="en" dirty="0"/>
          </a:p>
        </p:txBody>
      </p:sp>
      <p:pic>
        <p:nvPicPr>
          <p:cNvPr id="5" name="Picture 4">
            <a:extLst>
              <a:ext uri="{FF2B5EF4-FFF2-40B4-BE49-F238E27FC236}">
                <a16:creationId xmlns:a16="http://schemas.microsoft.com/office/drawing/2014/main" id="{30F8C7C8-CC32-4582-ACDE-BFFF0A7B3E0A}"/>
              </a:ext>
            </a:extLst>
          </p:cNvPr>
          <p:cNvPicPr>
            <a:picLocks noChangeAspect="1"/>
          </p:cNvPicPr>
          <p:nvPr/>
        </p:nvPicPr>
        <p:blipFill>
          <a:blip r:embed="rId3"/>
          <a:stretch>
            <a:fillRect/>
          </a:stretch>
        </p:blipFill>
        <p:spPr>
          <a:xfrm>
            <a:off x="606056" y="1200149"/>
            <a:ext cx="7347097" cy="3573869"/>
          </a:xfrm>
          <a:prstGeom prst="rect">
            <a:avLst/>
          </a:prstGeom>
        </p:spPr>
      </p:pic>
    </p:spTree>
    <p:extLst>
      <p:ext uri="{BB962C8B-B14F-4D97-AF65-F5344CB8AC3E}">
        <p14:creationId xmlns:p14="http://schemas.microsoft.com/office/powerpoint/2010/main" val="1237013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200" dirty="0"/>
          </a:p>
          <a:p>
            <a:pPr lvl="0" rtl="0">
              <a:spcBef>
                <a:spcPts val="0"/>
              </a:spcBef>
              <a:buNone/>
            </a:pP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JDK vs JRE vs JVM</a:t>
            </a:r>
            <a:endParaRPr lang="en" dirty="0"/>
          </a:p>
        </p:txBody>
      </p:sp>
      <p:pic>
        <p:nvPicPr>
          <p:cNvPr id="3" name="Picture 2">
            <a:extLst>
              <a:ext uri="{FF2B5EF4-FFF2-40B4-BE49-F238E27FC236}">
                <a16:creationId xmlns:a16="http://schemas.microsoft.com/office/drawing/2014/main" id="{059E99B8-470E-4E69-A87B-1A11FCEA0B85}"/>
              </a:ext>
            </a:extLst>
          </p:cNvPr>
          <p:cNvPicPr>
            <a:picLocks noChangeAspect="1"/>
          </p:cNvPicPr>
          <p:nvPr/>
        </p:nvPicPr>
        <p:blipFill>
          <a:blip r:embed="rId3"/>
          <a:stretch>
            <a:fillRect/>
          </a:stretch>
        </p:blipFill>
        <p:spPr>
          <a:xfrm>
            <a:off x="680485" y="1500187"/>
            <a:ext cx="7825562" cy="3241934"/>
          </a:xfrm>
          <a:prstGeom prst="rect">
            <a:avLst/>
          </a:prstGeom>
        </p:spPr>
      </p:pic>
    </p:spTree>
    <p:extLst>
      <p:ext uri="{BB962C8B-B14F-4D97-AF65-F5344CB8AC3E}">
        <p14:creationId xmlns:p14="http://schemas.microsoft.com/office/powerpoint/2010/main" val="885311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200" dirty="0"/>
          </a:p>
          <a:p>
            <a:pPr lvl="0" rtl="0">
              <a:spcBef>
                <a:spcPts val="0"/>
              </a:spcBef>
              <a:buNone/>
            </a:pP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JIT (Just In Time) Compiler</a:t>
            </a:r>
            <a:endParaRPr lang="en" dirty="0"/>
          </a:p>
        </p:txBody>
      </p:sp>
      <p:pic>
        <p:nvPicPr>
          <p:cNvPr id="4" name="Picture 3">
            <a:extLst>
              <a:ext uri="{FF2B5EF4-FFF2-40B4-BE49-F238E27FC236}">
                <a16:creationId xmlns:a16="http://schemas.microsoft.com/office/drawing/2014/main" id="{FF2EFD22-E1C6-4B6D-BF2A-E55BA8B0C9E7}"/>
              </a:ext>
            </a:extLst>
          </p:cNvPr>
          <p:cNvPicPr>
            <a:picLocks noChangeAspect="1"/>
          </p:cNvPicPr>
          <p:nvPr/>
        </p:nvPicPr>
        <p:blipFill>
          <a:blip r:embed="rId3"/>
          <a:stretch>
            <a:fillRect/>
          </a:stretch>
        </p:blipFill>
        <p:spPr>
          <a:xfrm>
            <a:off x="547126" y="1158949"/>
            <a:ext cx="8049748" cy="3603857"/>
          </a:xfrm>
          <a:prstGeom prst="rect">
            <a:avLst/>
          </a:prstGeom>
        </p:spPr>
      </p:pic>
    </p:spTree>
    <p:extLst>
      <p:ext uri="{BB962C8B-B14F-4D97-AF65-F5344CB8AC3E}">
        <p14:creationId xmlns:p14="http://schemas.microsoft.com/office/powerpoint/2010/main" val="1544259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just"/>
            <a:r>
              <a:rPr lang="en-IN" b="1" dirty="0"/>
              <a:t>JDK</a:t>
            </a:r>
            <a:r>
              <a:rPr lang="en-IN" dirty="0"/>
              <a:t> is an acronym for Java Development Kit. It physically exists. It contains JRE + development tools.</a:t>
            </a:r>
            <a:endParaRPr sz="1200" dirty="0"/>
          </a:p>
          <a:p>
            <a:pPr lvl="0" algn="just" rtl="0">
              <a:spcBef>
                <a:spcPts val="0"/>
              </a:spcBef>
              <a:buNone/>
            </a:pPr>
            <a:r>
              <a:rPr lang="en" sz="1200" dirty="0"/>
              <a:t>	</a:t>
            </a:r>
          </a:p>
          <a:p>
            <a:pPr lvl="0" algn="just" rtl="0">
              <a:spcBef>
                <a:spcPts val="0"/>
              </a:spcBef>
              <a:buNone/>
            </a:pPr>
            <a:endParaRPr sz="12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JDK</a:t>
            </a:r>
            <a:endParaRPr lang="en" dirty="0"/>
          </a:p>
        </p:txBody>
      </p:sp>
    </p:spTree>
    <p:extLst>
      <p:ext uri="{BB962C8B-B14F-4D97-AF65-F5344CB8AC3E}">
        <p14:creationId xmlns:p14="http://schemas.microsoft.com/office/powerpoint/2010/main" val="340326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r>
              <a:rPr lang="en-IN" sz="2000" b="1" dirty="0"/>
              <a:t>JVM (Java Virtual Machine)</a:t>
            </a:r>
            <a:r>
              <a:rPr lang="en-IN" sz="2000" dirty="0"/>
              <a:t> is an abstract machine. It is a specification that provides runtime environment in which java bytecode can be executed.</a:t>
            </a:r>
            <a:br>
              <a:rPr lang="en-IN" sz="2000" dirty="0"/>
            </a:br>
            <a:r>
              <a:rPr lang="en-IN" sz="2000" dirty="0"/>
              <a:t>JVMs are available for many hardware and software platforms. JVM, JRE and JDK are platform dependent because configuration of each OS differs. But, Java is platform independent.</a:t>
            </a:r>
            <a:br>
              <a:rPr lang="en-IN" sz="2000" dirty="0"/>
            </a:br>
            <a:r>
              <a:rPr lang="en-IN" sz="2000" dirty="0"/>
              <a:t>The JVM performs following main tasks:</a:t>
            </a:r>
            <a:br>
              <a:rPr lang="en-IN" sz="2000" dirty="0"/>
            </a:br>
            <a:r>
              <a:rPr lang="en-IN" sz="2000" b="1" dirty="0"/>
              <a:t>Loads code</a:t>
            </a:r>
            <a:br>
              <a:rPr lang="en-IN" sz="2000" dirty="0"/>
            </a:br>
            <a:r>
              <a:rPr lang="en-IN" sz="2000" b="1" dirty="0"/>
              <a:t>Verifies code</a:t>
            </a:r>
            <a:br>
              <a:rPr lang="en-IN" sz="2000" dirty="0"/>
            </a:br>
            <a:r>
              <a:rPr lang="en-IN" sz="2000" b="1" dirty="0"/>
              <a:t>Executes code</a:t>
            </a:r>
            <a:br>
              <a:rPr lang="en-IN" sz="2000" dirty="0"/>
            </a:br>
            <a:r>
              <a:rPr lang="en-IN" sz="2000" b="1" dirty="0"/>
              <a:t>Provides runtime environment</a:t>
            </a:r>
            <a:endParaRPr sz="2000" dirty="0"/>
          </a:p>
          <a:p>
            <a:pPr lvl="0" rtl="0">
              <a:spcBef>
                <a:spcPts val="0"/>
              </a:spcBef>
              <a:buNone/>
            </a:pP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JVM</a:t>
            </a:r>
            <a:endParaRPr lang="en" dirty="0"/>
          </a:p>
        </p:txBody>
      </p:sp>
    </p:spTree>
    <p:extLst>
      <p:ext uri="{BB962C8B-B14F-4D97-AF65-F5344CB8AC3E}">
        <p14:creationId xmlns:p14="http://schemas.microsoft.com/office/powerpoint/2010/main" val="170042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Introduction to Java</a:t>
            </a:r>
          </a:p>
        </p:txBody>
      </p:sp>
      <p:sp>
        <p:nvSpPr>
          <p:cNvPr id="40" name="Shape 4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just" rtl="0">
              <a:spcBef>
                <a:spcPts val="0"/>
              </a:spcBef>
              <a:buNone/>
            </a:pPr>
            <a:r>
              <a:rPr lang="en" dirty="0"/>
              <a:t>What ?</a:t>
            </a:r>
          </a:p>
          <a:p>
            <a:pPr marL="457200" lvl="0" indent="-381000" algn="just" rtl="0">
              <a:spcBef>
                <a:spcPts val="0"/>
              </a:spcBef>
              <a:buSzPct val="100000"/>
              <a:buChar char="●"/>
            </a:pPr>
            <a:r>
              <a:rPr lang="en" sz="2400" dirty="0"/>
              <a:t>An Object Oriented Programming language.</a:t>
            </a:r>
          </a:p>
          <a:p>
            <a:pPr marL="457200" lvl="0" indent="-381000" algn="just" rtl="0">
              <a:spcBef>
                <a:spcPts val="0"/>
              </a:spcBef>
              <a:buSzPct val="100000"/>
              <a:buChar char="●"/>
            </a:pPr>
            <a:r>
              <a:rPr lang="en" sz="2400" dirty="0"/>
              <a:t>Developed by Patrick Naughton and </a:t>
            </a:r>
            <a:r>
              <a:rPr lang="en" sz="2400" dirty="0">
                <a:hlinkClick r:id="rId3"/>
              </a:rPr>
              <a:t>James Gosling</a:t>
            </a:r>
          </a:p>
          <a:p>
            <a:pPr marL="457200" lvl="0" indent="-381000" algn="just" rtl="0">
              <a:spcBef>
                <a:spcPts val="0"/>
              </a:spcBef>
              <a:buSzPct val="100000"/>
              <a:buChar char="●"/>
            </a:pPr>
            <a:r>
              <a:rPr lang="en" sz="2400" dirty="0"/>
              <a:t>Developed at Sun Microsystems in 1995 and later Sun Microsystem was acquired by Oracle in 2010</a:t>
            </a:r>
          </a:p>
          <a:p>
            <a:pPr marL="457200" lvl="0" indent="-381000" algn="just" rtl="0">
              <a:spcBef>
                <a:spcPts val="0"/>
              </a:spcBef>
              <a:buSzPct val="100000"/>
              <a:buChar char="●"/>
            </a:pPr>
            <a:r>
              <a:rPr lang="en-IN" sz="2400" dirty="0"/>
              <a:t>Current latest </a:t>
            </a:r>
            <a:r>
              <a:rPr lang="en" sz="2400" dirty="0"/>
              <a:t>version </a:t>
            </a:r>
            <a:r>
              <a:rPr lang="en-IN" sz="2400" dirty="0"/>
              <a:t>of </a:t>
            </a:r>
            <a:r>
              <a:rPr lang="en" sz="2400" dirty="0"/>
              <a:t>Java SE </a:t>
            </a:r>
            <a:r>
              <a:rPr lang="en" sz="2400"/>
              <a:t>- 17</a:t>
            </a:r>
            <a:endParaRPr lang="en" sz="2400" dirty="0"/>
          </a:p>
          <a:p>
            <a:pPr lvl="0" algn="just">
              <a:spcBef>
                <a:spcPts val="0"/>
              </a:spcBef>
              <a:buNone/>
            </a:pPr>
            <a:endParaRPr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516834" y="1080880"/>
            <a:ext cx="8229600" cy="3725699"/>
          </a:xfrm>
          <a:prstGeom prst="rect">
            <a:avLst/>
          </a:prstGeom>
        </p:spPr>
        <p:txBody>
          <a:bodyPr lIns="91425" tIns="91425" rIns="91425" bIns="91425" anchor="t" anchorCtr="0">
            <a:noAutofit/>
          </a:bodyPr>
          <a:lstStyle/>
          <a:p>
            <a:pPr lvl="0" algn="just"/>
            <a:r>
              <a:rPr lang="en-IN" b="1" dirty="0"/>
              <a:t>JRE</a:t>
            </a:r>
            <a:r>
              <a:rPr lang="en-IN" dirty="0"/>
              <a:t> is an acronym for Java Runtime </a:t>
            </a:r>
            <a:r>
              <a:rPr lang="en-IN" dirty="0" err="1"/>
              <a:t>Environment.It</a:t>
            </a:r>
            <a:r>
              <a:rPr lang="en-IN" dirty="0"/>
              <a:t> is used to provide runtime </a:t>
            </a:r>
            <a:r>
              <a:rPr lang="en-IN" dirty="0" err="1"/>
              <a:t>environment.It</a:t>
            </a:r>
            <a:r>
              <a:rPr lang="en-IN" dirty="0"/>
              <a:t> is the implementation of </a:t>
            </a:r>
            <a:r>
              <a:rPr lang="en-IN" dirty="0" err="1"/>
              <a:t>JVM.It</a:t>
            </a:r>
            <a:r>
              <a:rPr lang="en-IN" dirty="0"/>
              <a:t> physically </a:t>
            </a:r>
            <a:r>
              <a:rPr lang="en-IN" dirty="0" err="1"/>
              <a:t>exists.It</a:t>
            </a:r>
            <a:r>
              <a:rPr lang="en-IN" dirty="0"/>
              <a:t> contains set of libraries + other files that JVM uses at runtime.</a:t>
            </a:r>
            <a:br>
              <a:rPr lang="en-IN" sz="1200" dirty="0"/>
            </a:br>
            <a:r>
              <a:rPr lang="en-IN" dirty="0"/>
              <a:t>Implementation of JVMs are also actively released by other companies besides Sun Micro Systems.</a:t>
            </a:r>
            <a:endParaRPr sz="1200" dirty="0"/>
          </a:p>
          <a:p>
            <a:pPr lvl="0" algn="just" rtl="0">
              <a:spcBef>
                <a:spcPts val="0"/>
              </a:spcBef>
              <a:buNone/>
            </a:pPr>
            <a:r>
              <a:rPr lang="en" sz="1200" dirty="0"/>
              <a:t>	</a:t>
            </a:r>
          </a:p>
          <a:p>
            <a:pPr lvl="0" algn="just" rtl="0">
              <a:spcBef>
                <a:spcPts val="0"/>
              </a:spcBef>
              <a:buNone/>
            </a:pPr>
            <a:endParaRPr sz="12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JRE</a:t>
            </a:r>
            <a:endParaRPr lang="en" dirty="0"/>
          </a:p>
        </p:txBody>
      </p:sp>
    </p:spTree>
    <p:extLst>
      <p:ext uri="{BB962C8B-B14F-4D97-AF65-F5344CB8AC3E}">
        <p14:creationId xmlns:p14="http://schemas.microsoft.com/office/powerpoint/2010/main" val="2428999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Data types</a:t>
            </a:r>
            <a:endParaRPr lang="en" dirty="0"/>
          </a:p>
        </p:txBody>
      </p:sp>
      <p:pic>
        <p:nvPicPr>
          <p:cNvPr id="3" name="Picture 2">
            <a:extLst>
              <a:ext uri="{FF2B5EF4-FFF2-40B4-BE49-F238E27FC236}">
                <a16:creationId xmlns:a16="http://schemas.microsoft.com/office/drawing/2014/main" id="{CF2D1AD8-AFE9-4879-993C-38FA01B8A9E3}"/>
              </a:ext>
            </a:extLst>
          </p:cNvPr>
          <p:cNvPicPr>
            <a:picLocks noChangeAspect="1"/>
          </p:cNvPicPr>
          <p:nvPr/>
        </p:nvPicPr>
        <p:blipFill>
          <a:blip r:embed="rId3"/>
          <a:stretch>
            <a:fillRect/>
          </a:stretch>
        </p:blipFill>
        <p:spPr>
          <a:xfrm>
            <a:off x="563526" y="1063378"/>
            <a:ext cx="7814930" cy="4080122"/>
          </a:xfrm>
          <a:prstGeom prst="rect">
            <a:avLst/>
          </a:prstGeom>
        </p:spPr>
      </p:pic>
    </p:spTree>
    <p:extLst>
      <p:ext uri="{BB962C8B-B14F-4D97-AF65-F5344CB8AC3E}">
        <p14:creationId xmlns:p14="http://schemas.microsoft.com/office/powerpoint/2010/main" val="2753491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Data types</a:t>
            </a:r>
            <a:endParaRPr lang="en" dirty="0"/>
          </a:p>
        </p:txBody>
      </p:sp>
      <p:pic>
        <p:nvPicPr>
          <p:cNvPr id="4" name="Picture 3">
            <a:extLst>
              <a:ext uri="{FF2B5EF4-FFF2-40B4-BE49-F238E27FC236}">
                <a16:creationId xmlns:a16="http://schemas.microsoft.com/office/drawing/2014/main" id="{156F4FE2-1952-423E-BEF5-DD87987D984E}"/>
              </a:ext>
            </a:extLst>
          </p:cNvPr>
          <p:cNvPicPr>
            <a:picLocks noChangeAspect="1"/>
          </p:cNvPicPr>
          <p:nvPr/>
        </p:nvPicPr>
        <p:blipFill>
          <a:blip r:embed="rId3"/>
          <a:stretch>
            <a:fillRect/>
          </a:stretch>
        </p:blipFill>
        <p:spPr>
          <a:xfrm>
            <a:off x="584792" y="1200150"/>
            <a:ext cx="7612910" cy="3573299"/>
          </a:xfrm>
          <a:prstGeom prst="rect">
            <a:avLst/>
          </a:prstGeom>
        </p:spPr>
      </p:pic>
    </p:spTree>
    <p:extLst>
      <p:ext uri="{BB962C8B-B14F-4D97-AF65-F5344CB8AC3E}">
        <p14:creationId xmlns:p14="http://schemas.microsoft.com/office/powerpoint/2010/main" val="1462851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Operators</a:t>
            </a:r>
            <a:endParaRPr lang="en" dirty="0"/>
          </a:p>
        </p:txBody>
      </p:sp>
      <p:pic>
        <p:nvPicPr>
          <p:cNvPr id="3" name="Picture 2">
            <a:extLst>
              <a:ext uri="{FF2B5EF4-FFF2-40B4-BE49-F238E27FC236}">
                <a16:creationId xmlns:a16="http://schemas.microsoft.com/office/drawing/2014/main" id="{47C72FB8-DFA7-457B-8916-A6BD3494FAA4}"/>
              </a:ext>
            </a:extLst>
          </p:cNvPr>
          <p:cNvPicPr>
            <a:picLocks noChangeAspect="1"/>
          </p:cNvPicPr>
          <p:nvPr/>
        </p:nvPicPr>
        <p:blipFill>
          <a:blip r:embed="rId3"/>
          <a:stretch>
            <a:fillRect/>
          </a:stretch>
        </p:blipFill>
        <p:spPr>
          <a:xfrm>
            <a:off x="680484" y="1071562"/>
            <a:ext cx="7219507" cy="3854287"/>
          </a:xfrm>
          <a:prstGeom prst="rect">
            <a:avLst/>
          </a:prstGeom>
        </p:spPr>
      </p:pic>
    </p:spTree>
    <p:extLst>
      <p:ext uri="{BB962C8B-B14F-4D97-AF65-F5344CB8AC3E}">
        <p14:creationId xmlns:p14="http://schemas.microsoft.com/office/powerpoint/2010/main" val="549485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Arrays</a:t>
            </a:r>
            <a:endParaRPr lang="en" dirty="0"/>
          </a:p>
        </p:txBody>
      </p:sp>
      <p:pic>
        <p:nvPicPr>
          <p:cNvPr id="4" name="Picture 3">
            <a:extLst>
              <a:ext uri="{FF2B5EF4-FFF2-40B4-BE49-F238E27FC236}">
                <a16:creationId xmlns:a16="http://schemas.microsoft.com/office/drawing/2014/main" id="{5A9882C0-32CB-470B-BEB4-7CCF12D2F4FF}"/>
              </a:ext>
            </a:extLst>
          </p:cNvPr>
          <p:cNvPicPr>
            <a:picLocks noChangeAspect="1"/>
          </p:cNvPicPr>
          <p:nvPr/>
        </p:nvPicPr>
        <p:blipFill>
          <a:blip r:embed="rId3"/>
          <a:stretch>
            <a:fillRect/>
          </a:stretch>
        </p:blipFill>
        <p:spPr>
          <a:xfrm>
            <a:off x="669851" y="1113184"/>
            <a:ext cx="7570382" cy="3692734"/>
          </a:xfrm>
          <a:prstGeom prst="rect">
            <a:avLst/>
          </a:prstGeom>
        </p:spPr>
      </p:pic>
    </p:spTree>
    <p:extLst>
      <p:ext uri="{BB962C8B-B14F-4D97-AF65-F5344CB8AC3E}">
        <p14:creationId xmlns:p14="http://schemas.microsoft.com/office/powerpoint/2010/main" val="4046398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531628" y="1139506"/>
            <a:ext cx="8229600" cy="3725699"/>
          </a:xfrm>
          <a:prstGeom prst="rect">
            <a:avLst/>
          </a:prstGeom>
        </p:spPr>
        <p:txBody>
          <a:bodyPr lIns="91425" tIns="91425" rIns="91425" bIns="91425" anchor="t" anchorCtr="0">
            <a:noAutofit/>
          </a:bodyPr>
          <a:lstStyle/>
          <a:p>
            <a:pPr algn="just"/>
            <a:r>
              <a:rPr lang="en-IN" sz="1600" b="1" dirty="0"/>
              <a:t>Advantage of Java Array</a:t>
            </a:r>
          </a:p>
          <a:p>
            <a:pPr algn="just"/>
            <a:r>
              <a:rPr lang="en-IN" sz="1600" b="1" dirty="0"/>
              <a:t>Code Optimization:</a:t>
            </a:r>
            <a:r>
              <a:rPr lang="en-IN" sz="1600" dirty="0"/>
              <a:t> It makes the code optimized, we can retrieve or sort the data easily.</a:t>
            </a:r>
          </a:p>
          <a:p>
            <a:pPr algn="just"/>
            <a:r>
              <a:rPr lang="en-IN" sz="1600" b="1" dirty="0"/>
              <a:t>Random access:</a:t>
            </a:r>
            <a:r>
              <a:rPr lang="en-IN" sz="1600" dirty="0"/>
              <a:t> We can get any data located at any index position.</a:t>
            </a:r>
          </a:p>
          <a:p>
            <a:pPr algn="just"/>
            <a:r>
              <a:rPr lang="en-IN" sz="1600" dirty="0"/>
              <a:t>Disadvantage of Java Array</a:t>
            </a:r>
          </a:p>
          <a:p>
            <a:pPr algn="just"/>
            <a:r>
              <a:rPr lang="en-IN" sz="1600" b="1" dirty="0"/>
              <a:t>Size Limit:</a:t>
            </a:r>
            <a:r>
              <a:rPr lang="en-IN" sz="1600" dirty="0"/>
              <a:t> We can store only fixed size of elements in the array. It doesn't grow its size at runtime. To solve this problem, collection framework is used in java.</a:t>
            </a:r>
          </a:p>
          <a:p>
            <a:pPr algn="just"/>
            <a:r>
              <a:rPr lang="en-IN" sz="1400" b="1" dirty="0"/>
              <a:t>Syntax to Declare an Array in java</a:t>
            </a:r>
          </a:p>
          <a:p>
            <a:pPr algn="just"/>
            <a:r>
              <a:rPr lang="en-IN" sz="1400" dirty="0" err="1"/>
              <a:t>dataType</a:t>
            </a:r>
            <a:r>
              <a:rPr lang="en-IN" sz="1400" dirty="0"/>
              <a:t>[] </a:t>
            </a:r>
            <a:r>
              <a:rPr lang="en-IN" sz="1400" dirty="0" err="1"/>
              <a:t>arr</a:t>
            </a:r>
            <a:r>
              <a:rPr lang="en-IN" sz="1400" dirty="0"/>
              <a:t>; (or)  </a:t>
            </a:r>
          </a:p>
          <a:p>
            <a:pPr algn="just"/>
            <a:r>
              <a:rPr lang="en-IN" sz="1400" dirty="0" err="1"/>
              <a:t>dataType</a:t>
            </a:r>
            <a:r>
              <a:rPr lang="en-IN" sz="1400" dirty="0"/>
              <a:t> []</a:t>
            </a:r>
            <a:r>
              <a:rPr lang="en-IN" sz="1400" dirty="0" err="1"/>
              <a:t>arr</a:t>
            </a:r>
            <a:r>
              <a:rPr lang="en-IN" sz="1400" dirty="0"/>
              <a:t>; (or) </a:t>
            </a:r>
          </a:p>
          <a:p>
            <a:pPr algn="just"/>
            <a:r>
              <a:rPr lang="en-IN" sz="1400" dirty="0" err="1"/>
              <a:t>dataType</a:t>
            </a:r>
            <a:r>
              <a:rPr lang="en-IN" sz="1400" dirty="0"/>
              <a:t> </a:t>
            </a:r>
            <a:r>
              <a:rPr lang="en-IN" sz="1400" dirty="0" err="1"/>
              <a:t>arr</a:t>
            </a:r>
            <a:r>
              <a:rPr lang="en-IN" sz="1400" dirty="0"/>
              <a:t>[]; </a:t>
            </a:r>
            <a:r>
              <a:rPr lang="en-IN" dirty="0"/>
              <a:t> </a:t>
            </a:r>
          </a:p>
          <a:p>
            <a:pPr algn="just"/>
            <a:r>
              <a:rPr lang="en-IN" sz="1600" dirty="0"/>
              <a:t>Instantiation</a:t>
            </a:r>
          </a:p>
          <a:p>
            <a:pPr algn="just"/>
            <a:r>
              <a:rPr lang="en-IN" sz="1600" dirty="0" err="1"/>
              <a:t>arr</a:t>
            </a:r>
            <a:r>
              <a:rPr lang="en-IN" sz="1600" dirty="0"/>
              <a:t> = new datatype(Size)</a:t>
            </a:r>
          </a:p>
          <a:p>
            <a:pPr algn="just"/>
            <a:r>
              <a:rPr lang="en-IN" sz="1600" dirty="0"/>
              <a:t>int a[]=new int[5];//declaration and instantiation  </a:t>
            </a:r>
          </a:p>
          <a:p>
            <a:pPr algn="just"/>
            <a:br>
              <a:rPr lang="en-IN" dirty="0"/>
            </a:br>
            <a:br>
              <a:rPr lang="en-IN" sz="1800" dirty="0"/>
            </a:br>
            <a:endParaRPr lang="en-IN" sz="1800" dirty="0"/>
          </a:p>
          <a:p>
            <a:pPr lvl="0" algn="just" rtl="0">
              <a:spcBef>
                <a:spcPts val="0"/>
              </a:spcBef>
              <a:buNone/>
            </a:pPr>
            <a:endParaRPr sz="18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Arrays</a:t>
            </a:r>
            <a:endParaRPr lang="en" dirty="0"/>
          </a:p>
        </p:txBody>
      </p:sp>
    </p:spTree>
    <p:extLst>
      <p:ext uri="{BB962C8B-B14F-4D97-AF65-F5344CB8AC3E}">
        <p14:creationId xmlns:p14="http://schemas.microsoft.com/office/powerpoint/2010/main" val="1680280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600" b="1" dirty="0"/>
              <a:t>Multidimensional array in java</a:t>
            </a:r>
          </a:p>
          <a:p>
            <a:r>
              <a:rPr lang="en-IN" sz="1600" dirty="0"/>
              <a:t>Syntax to Declare Multidimensional Array in java</a:t>
            </a:r>
          </a:p>
          <a:p>
            <a:r>
              <a:rPr lang="en-IN" sz="1600" dirty="0" err="1"/>
              <a:t>dataType</a:t>
            </a:r>
            <a:r>
              <a:rPr lang="en-IN" sz="1600" dirty="0"/>
              <a:t>[][] </a:t>
            </a:r>
            <a:r>
              <a:rPr lang="en-IN" sz="1600" dirty="0" err="1"/>
              <a:t>arrayRefVar</a:t>
            </a:r>
            <a:r>
              <a:rPr lang="en-IN" sz="1600" dirty="0"/>
              <a:t>; (or)  </a:t>
            </a:r>
          </a:p>
          <a:p>
            <a:r>
              <a:rPr lang="en-IN" sz="1600" dirty="0" err="1"/>
              <a:t>dataType</a:t>
            </a:r>
            <a:r>
              <a:rPr lang="en-IN" sz="1600" dirty="0"/>
              <a:t> [][]</a:t>
            </a:r>
            <a:r>
              <a:rPr lang="en-IN" sz="1600" dirty="0" err="1"/>
              <a:t>arrayRefVar</a:t>
            </a:r>
            <a:r>
              <a:rPr lang="en-IN" sz="1600" dirty="0"/>
              <a:t>; (or)  </a:t>
            </a:r>
          </a:p>
          <a:p>
            <a:r>
              <a:rPr lang="en-IN" sz="1600" dirty="0" err="1"/>
              <a:t>dataType</a:t>
            </a:r>
            <a:r>
              <a:rPr lang="en-IN" sz="1600" dirty="0"/>
              <a:t> </a:t>
            </a:r>
            <a:r>
              <a:rPr lang="en-IN" sz="1600" dirty="0" err="1"/>
              <a:t>arrayRefVar</a:t>
            </a:r>
            <a:r>
              <a:rPr lang="en-IN" sz="1600" dirty="0"/>
              <a:t>[][]; (or)  </a:t>
            </a:r>
          </a:p>
          <a:p>
            <a:r>
              <a:rPr lang="en-IN" sz="1600" dirty="0" err="1"/>
              <a:t>dataType</a:t>
            </a:r>
            <a:r>
              <a:rPr lang="en-IN" sz="1600" dirty="0"/>
              <a:t> []</a:t>
            </a:r>
            <a:r>
              <a:rPr lang="en-IN" sz="1600" dirty="0" err="1"/>
              <a:t>arrayRefVar</a:t>
            </a:r>
            <a:r>
              <a:rPr lang="en-IN" sz="1600" dirty="0"/>
              <a:t>[];</a:t>
            </a:r>
          </a:p>
          <a:p>
            <a:endParaRPr lang="en-IN" sz="1600" dirty="0"/>
          </a:p>
          <a:p>
            <a:r>
              <a:rPr lang="en-IN" sz="1600" dirty="0"/>
              <a:t>int[][] </a:t>
            </a:r>
            <a:r>
              <a:rPr lang="en-IN" sz="1600" dirty="0" err="1"/>
              <a:t>arr</a:t>
            </a:r>
            <a:r>
              <a:rPr lang="en-IN" sz="1600" dirty="0"/>
              <a:t>=new int[3][3];//3 row and 3 column  </a:t>
            </a:r>
          </a:p>
          <a:p>
            <a:r>
              <a:rPr lang="en-IN" sz="1600" dirty="0"/>
              <a:t>//declaring and initializing 2D array  </a:t>
            </a:r>
          </a:p>
          <a:p>
            <a:r>
              <a:rPr lang="en-IN" sz="1600" dirty="0"/>
              <a:t>int </a:t>
            </a:r>
            <a:r>
              <a:rPr lang="en-IN" sz="1600" dirty="0" err="1"/>
              <a:t>arr</a:t>
            </a:r>
            <a:r>
              <a:rPr lang="en-IN" sz="1600" dirty="0"/>
              <a:t>[][]={{1,2,3},{2,4,5},{4,4,5}}; </a:t>
            </a:r>
            <a:r>
              <a:rPr lang="en-IN" dirty="0"/>
              <a:t> </a:t>
            </a:r>
          </a:p>
          <a:p>
            <a:endParaRPr lang="en-IN" sz="1600" dirty="0"/>
          </a:p>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Arrays</a:t>
            </a:r>
            <a:endParaRPr lang="en" dirty="0"/>
          </a:p>
        </p:txBody>
      </p:sp>
    </p:spTree>
    <p:extLst>
      <p:ext uri="{BB962C8B-B14F-4D97-AF65-F5344CB8AC3E}">
        <p14:creationId xmlns:p14="http://schemas.microsoft.com/office/powerpoint/2010/main" val="3963171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dirty="0"/>
              <a:t> </a:t>
            </a:r>
          </a:p>
          <a:p>
            <a:endParaRPr lang="en-IN" sz="1600" dirty="0"/>
          </a:p>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Loops</a:t>
            </a:r>
            <a:endParaRPr lang="en" dirty="0"/>
          </a:p>
        </p:txBody>
      </p:sp>
      <p:pic>
        <p:nvPicPr>
          <p:cNvPr id="3" name="Picture 2">
            <a:extLst>
              <a:ext uri="{FF2B5EF4-FFF2-40B4-BE49-F238E27FC236}">
                <a16:creationId xmlns:a16="http://schemas.microsoft.com/office/drawing/2014/main" id="{8B73C3DA-80FF-4CDE-AF94-F6CC9B989578}"/>
              </a:ext>
            </a:extLst>
          </p:cNvPr>
          <p:cNvPicPr>
            <a:picLocks noChangeAspect="1"/>
          </p:cNvPicPr>
          <p:nvPr/>
        </p:nvPicPr>
        <p:blipFill>
          <a:blip r:embed="rId3"/>
          <a:stretch>
            <a:fillRect/>
          </a:stretch>
        </p:blipFill>
        <p:spPr>
          <a:xfrm>
            <a:off x="797441" y="1200149"/>
            <a:ext cx="7442791" cy="3725699"/>
          </a:xfrm>
          <a:prstGeom prst="rect">
            <a:avLst/>
          </a:prstGeom>
        </p:spPr>
      </p:pic>
    </p:spTree>
    <p:extLst>
      <p:ext uri="{BB962C8B-B14F-4D97-AF65-F5344CB8AC3E}">
        <p14:creationId xmlns:p14="http://schemas.microsoft.com/office/powerpoint/2010/main" val="3878928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800" dirty="0"/>
              <a:t> for-each  : Enhanced for loop</a:t>
            </a:r>
          </a:p>
          <a:p>
            <a:endParaRPr lang="en-IN" sz="1800" dirty="0"/>
          </a:p>
          <a:p>
            <a:r>
              <a:rPr lang="en-IN" sz="1800" b="1" dirty="0"/>
              <a:t>for</a:t>
            </a:r>
            <a:r>
              <a:rPr lang="en-IN" sz="1800" dirty="0"/>
              <a:t>(Type </a:t>
            </a:r>
            <a:r>
              <a:rPr lang="en-IN" sz="1800" dirty="0" err="1"/>
              <a:t>var:array</a:t>
            </a:r>
            <a:r>
              <a:rPr lang="en-IN" sz="1800" dirty="0"/>
              <a:t>){  </a:t>
            </a:r>
          </a:p>
          <a:p>
            <a:r>
              <a:rPr lang="en-IN" sz="1800" dirty="0"/>
              <a:t>//code to be executed  </a:t>
            </a:r>
          </a:p>
          <a:p>
            <a:r>
              <a:rPr lang="en-IN" sz="1800" dirty="0"/>
              <a:t>}  </a:t>
            </a:r>
          </a:p>
          <a:p>
            <a:endParaRPr lang="en-IN" sz="1800" dirty="0"/>
          </a:p>
          <a:p>
            <a:r>
              <a:rPr lang="en-IN" sz="1800" dirty="0" err="1"/>
              <a:t>Labeled</a:t>
            </a:r>
            <a:r>
              <a:rPr lang="en-IN" sz="1800" dirty="0"/>
              <a:t> For Loop</a:t>
            </a:r>
          </a:p>
          <a:p>
            <a:r>
              <a:rPr lang="en-IN" sz="1800" dirty="0" err="1"/>
              <a:t>labelname</a:t>
            </a:r>
            <a:r>
              <a:rPr lang="en-IN" sz="1800" dirty="0"/>
              <a:t>:  </a:t>
            </a:r>
          </a:p>
          <a:p>
            <a:r>
              <a:rPr lang="en-IN" sz="1800" b="1" dirty="0"/>
              <a:t>for</a:t>
            </a:r>
            <a:r>
              <a:rPr lang="en-IN" sz="1800" dirty="0"/>
              <a:t>(</a:t>
            </a:r>
            <a:r>
              <a:rPr lang="en-IN" sz="1800" dirty="0" err="1"/>
              <a:t>initialization;condition;incr</a:t>
            </a:r>
            <a:r>
              <a:rPr lang="en-IN" sz="1800" dirty="0"/>
              <a:t>/</a:t>
            </a:r>
            <a:r>
              <a:rPr lang="en-IN" sz="1800" dirty="0" err="1"/>
              <a:t>decr</a:t>
            </a:r>
            <a:r>
              <a:rPr lang="en-IN" sz="1800" dirty="0"/>
              <a:t>){  </a:t>
            </a:r>
          </a:p>
          <a:p>
            <a:r>
              <a:rPr lang="en-IN" sz="1800" dirty="0"/>
              <a:t>//code to be executed  </a:t>
            </a:r>
          </a:p>
          <a:p>
            <a:r>
              <a:rPr lang="en-IN" sz="1800" dirty="0"/>
              <a:t>}  </a:t>
            </a:r>
          </a:p>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Loops</a:t>
            </a:r>
            <a:endParaRPr lang="en" dirty="0"/>
          </a:p>
        </p:txBody>
      </p:sp>
    </p:spTree>
    <p:extLst>
      <p:ext uri="{BB962C8B-B14F-4D97-AF65-F5344CB8AC3E}">
        <p14:creationId xmlns:p14="http://schemas.microsoft.com/office/powerpoint/2010/main" val="25843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600" dirty="0"/>
              <a:t>The Java </a:t>
            </a:r>
            <a:r>
              <a:rPr lang="en-IN" sz="1600" i="1" dirty="0"/>
              <a:t>break</a:t>
            </a:r>
            <a:r>
              <a:rPr lang="en-IN" sz="1600" dirty="0"/>
              <a:t> is used to break loop or switch statement. It breaks the current flow of the program at specified condition. In case of inner loop, it breaks only inner loop.</a:t>
            </a:r>
          </a:p>
          <a:p>
            <a:r>
              <a:rPr lang="en-IN" sz="1600" dirty="0"/>
              <a:t>Syntax:</a:t>
            </a:r>
          </a:p>
          <a:p>
            <a:r>
              <a:rPr lang="en-IN" sz="1600" dirty="0"/>
              <a:t>jump-statement;    </a:t>
            </a:r>
          </a:p>
          <a:p>
            <a:r>
              <a:rPr lang="en-IN" sz="1600" dirty="0"/>
              <a:t>break;</a:t>
            </a:r>
          </a:p>
          <a:p>
            <a:endParaRPr lang="en-IN" sz="1600" dirty="0"/>
          </a:p>
          <a:p>
            <a:r>
              <a:rPr lang="en-IN" sz="1600" dirty="0"/>
              <a:t>Java Continue Statement</a:t>
            </a:r>
          </a:p>
          <a:p>
            <a:r>
              <a:rPr lang="en-IN" sz="1600" dirty="0"/>
              <a:t>The Java </a:t>
            </a:r>
            <a:r>
              <a:rPr lang="en-IN" sz="1600" i="1" dirty="0"/>
              <a:t>continue statement</a:t>
            </a:r>
            <a:r>
              <a:rPr lang="en-IN" sz="1600" dirty="0"/>
              <a:t> is used to continue loop. It continues the current flow of the program and skips the remaining code at specified condition. In case of inner loop, it continues only inner loop.</a:t>
            </a:r>
          </a:p>
          <a:p>
            <a:r>
              <a:rPr lang="en-IN" sz="1600" dirty="0"/>
              <a:t>Syntax:</a:t>
            </a:r>
          </a:p>
          <a:p>
            <a:r>
              <a:rPr lang="en-IN" sz="1600" dirty="0"/>
              <a:t>jump-statement;    </a:t>
            </a:r>
          </a:p>
          <a:p>
            <a:r>
              <a:rPr lang="en-IN" sz="1600" dirty="0"/>
              <a:t>continue; </a:t>
            </a:r>
            <a:r>
              <a:rPr lang="en-IN" dirty="0"/>
              <a:t>  </a:t>
            </a:r>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Break and Continue</a:t>
            </a:r>
            <a:endParaRPr lang="en" dirty="0"/>
          </a:p>
        </p:txBody>
      </p:sp>
    </p:spTree>
    <p:extLst>
      <p:ext uri="{BB962C8B-B14F-4D97-AF65-F5344CB8AC3E}">
        <p14:creationId xmlns:p14="http://schemas.microsoft.com/office/powerpoint/2010/main" val="307829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46" name="Shape 4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000" dirty="0"/>
              <a:t>Why ?</a:t>
            </a:r>
          </a:p>
          <a:p>
            <a:pPr marL="457200" lvl="0" indent="-381000" rtl="0">
              <a:spcBef>
                <a:spcPts val="0"/>
              </a:spcBef>
              <a:buSzPct val="100000"/>
              <a:buChar char="●"/>
            </a:pPr>
            <a:r>
              <a:rPr lang="en" sz="2000" dirty="0"/>
              <a:t>Simple</a:t>
            </a:r>
          </a:p>
          <a:p>
            <a:pPr marL="457200" lvl="0" indent="-381000" rtl="0">
              <a:spcBef>
                <a:spcPts val="0"/>
              </a:spcBef>
              <a:buSzPct val="100000"/>
              <a:buChar char="●"/>
            </a:pPr>
            <a:r>
              <a:rPr lang="en" sz="2000" dirty="0"/>
              <a:t>Object Oriented</a:t>
            </a:r>
          </a:p>
          <a:p>
            <a:pPr marL="457200" lvl="0" indent="-381000" rtl="0">
              <a:spcBef>
                <a:spcPts val="0"/>
              </a:spcBef>
              <a:buSzPct val="100000"/>
              <a:buChar char="●"/>
            </a:pPr>
            <a:r>
              <a:rPr lang="en" sz="2000" dirty="0"/>
              <a:t>Distributed</a:t>
            </a:r>
          </a:p>
          <a:p>
            <a:pPr marL="457200" lvl="0" indent="-381000" rtl="0">
              <a:spcBef>
                <a:spcPts val="0"/>
              </a:spcBef>
              <a:buSzPct val="100000"/>
              <a:buChar char="●"/>
            </a:pPr>
            <a:r>
              <a:rPr lang="en" sz="2000" dirty="0"/>
              <a:t>Multithreaded</a:t>
            </a:r>
          </a:p>
          <a:p>
            <a:pPr marL="457200" lvl="0" indent="-381000" rtl="0">
              <a:spcBef>
                <a:spcPts val="0"/>
              </a:spcBef>
              <a:buSzPct val="100000"/>
              <a:buChar char="●"/>
            </a:pPr>
            <a:r>
              <a:rPr lang="en" sz="2000" dirty="0"/>
              <a:t>Dynamic</a:t>
            </a:r>
          </a:p>
          <a:p>
            <a:pPr marL="457200" lvl="0" indent="-381000" rtl="0">
              <a:spcBef>
                <a:spcPts val="0"/>
              </a:spcBef>
              <a:buSzPct val="100000"/>
              <a:buChar char="●"/>
            </a:pPr>
            <a:r>
              <a:rPr lang="en" sz="2000" dirty="0"/>
              <a:t>Architecture neutral</a:t>
            </a:r>
          </a:p>
          <a:p>
            <a:pPr marL="457200" lvl="0" indent="-381000" rtl="0">
              <a:spcBef>
                <a:spcPts val="0"/>
              </a:spcBef>
              <a:buSzPct val="100000"/>
              <a:buChar char="●"/>
            </a:pPr>
            <a:r>
              <a:rPr lang="en" sz="2000" dirty="0"/>
              <a:t>Portable (write once and run any where)</a:t>
            </a:r>
          </a:p>
          <a:p>
            <a:pPr marL="457200" lvl="0" indent="-381000" rtl="0">
              <a:spcBef>
                <a:spcPts val="0"/>
              </a:spcBef>
              <a:buSzPct val="100000"/>
              <a:buChar char="●"/>
            </a:pPr>
            <a:r>
              <a:rPr lang="en" sz="2000" dirty="0"/>
              <a:t>High performance</a:t>
            </a:r>
          </a:p>
          <a:p>
            <a:pPr marL="457200" lvl="0" indent="-381000" rtl="0">
              <a:spcBef>
                <a:spcPts val="0"/>
              </a:spcBef>
              <a:buSzPct val="100000"/>
              <a:buChar char="●"/>
            </a:pPr>
            <a:r>
              <a:rPr lang="en" sz="2000" dirty="0"/>
              <a:t>Robust</a:t>
            </a:r>
          </a:p>
          <a:p>
            <a:pPr marL="457200" lvl="0" indent="-381000" rtl="0">
              <a:spcBef>
                <a:spcPts val="0"/>
              </a:spcBef>
              <a:buSzPct val="100000"/>
              <a:buChar char="●"/>
            </a:pPr>
            <a:r>
              <a:rPr lang="en" sz="2000" dirty="0"/>
              <a:t>Secure</a:t>
            </a:r>
          </a:p>
          <a:p>
            <a:pPr lvl="0" rtl="0">
              <a:spcBef>
                <a:spcPts val="0"/>
              </a:spcBef>
              <a:buNone/>
            </a:pPr>
            <a:endParaRPr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800" dirty="0"/>
              <a:t>Java If-else Statement</a:t>
            </a:r>
          </a:p>
          <a:p>
            <a:r>
              <a:rPr lang="en-IN" sz="1800" dirty="0"/>
              <a:t>The Java </a:t>
            </a:r>
            <a:r>
              <a:rPr lang="en-IN" sz="1800" i="1" dirty="0"/>
              <a:t>if statement</a:t>
            </a:r>
            <a:r>
              <a:rPr lang="en-IN" sz="1800" dirty="0"/>
              <a:t> is used to test the condition. It checks </a:t>
            </a:r>
            <a:r>
              <a:rPr lang="en-IN" sz="1800" dirty="0" err="1"/>
              <a:t>boolean</a:t>
            </a:r>
            <a:r>
              <a:rPr lang="en-IN" sz="1800" dirty="0"/>
              <a:t> condition: </a:t>
            </a:r>
            <a:r>
              <a:rPr lang="en-IN" sz="1800" i="1" dirty="0"/>
              <a:t>true</a:t>
            </a:r>
            <a:r>
              <a:rPr lang="en-IN" sz="1800" dirty="0"/>
              <a:t> or </a:t>
            </a:r>
            <a:r>
              <a:rPr lang="en-IN" sz="1800" i="1" dirty="0"/>
              <a:t>false</a:t>
            </a:r>
            <a:r>
              <a:rPr lang="en-IN" sz="1800" dirty="0"/>
              <a:t>. There are various types of if statement in java.</a:t>
            </a:r>
          </a:p>
          <a:p>
            <a:r>
              <a:rPr lang="en-IN" sz="1800" dirty="0"/>
              <a:t>if statement</a:t>
            </a:r>
          </a:p>
          <a:p>
            <a:r>
              <a:rPr lang="en-IN" sz="1800" dirty="0"/>
              <a:t>if-else statement</a:t>
            </a:r>
          </a:p>
          <a:p>
            <a:r>
              <a:rPr lang="en-IN" sz="1800" dirty="0"/>
              <a:t>if-else-if ladder</a:t>
            </a:r>
          </a:p>
          <a:p>
            <a:r>
              <a:rPr lang="en-IN" sz="1800" dirty="0"/>
              <a:t>nested if statement</a:t>
            </a:r>
          </a:p>
          <a:p>
            <a:r>
              <a:rPr lang="en-IN" sz="1800" b="1" dirty="0"/>
              <a:t>Java if Statement</a:t>
            </a:r>
          </a:p>
          <a:p>
            <a:r>
              <a:rPr lang="en-IN" sz="1800" dirty="0"/>
              <a:t>The Java if statement tests the condition. It executes the </a:t>
            </a:r>
            <a:r>
              <a:rPr lang="en-IN" sz="1800" i="1" dirty="0"/>
              <a:t>if block</a:t>
            </a:r>
            <a:r>
              <a:rPr lang="en-IN" sz="1800" dirty="0"/>
              <a:t> if condition is true.</a:t>
            </a:r>
          </a:p>
          <a:p>
            <a:r>
              <a:rPr lang="en-IN" sz="1800" b="1" dirty="0"/>
              <a:t>Syntax:</a:t>
            </a:r>
            <a:endParaRPr lang="en-IN" sz="1800" dirty="0"/>
          </a:p>
          <a:p>
            <a:r>
              <a:rPr lang="en-IN" sz="1800" dirty="0"/>
              <a:t>if(condition){  </a:t>
            </a:r>
          </a:p>
          <a:p>
            <a:r>
              <a:rPr lang="en-IN" sz="1800" dirty="0"/>
              <a:t>//code to be executed  </a:t>
            </a:r>
          </a:p>
          <a:p>
            <a:r>
              <a:rPr lang="en-IN" sz="1800" dirty="0"/>
              <a:t>} </a:t>
            </a:r>
            <a:r>
              <a:rPr lang="en-IN" dirty="0"/>
              <a:t> </a:t>
            </a:r>
          </a:p>
          <a:p>
            <a:endParaRPr lang="en-IN" sz="1800" dirty="0"/>
          </a:p>
          <a:p>
            <a:r>
              <a:rPr lang="en-IN" dirty="0"/>
              <a:t> </a:t>
            </a:r>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Conditional Statements</a:t>
            </a:r>
            <a:endParaRPr lang="en" dirty="0"/>
          </a:p>
        </p:txBody>
      </p:sp>
    </p:spTree>
    <p:extLst>
      <p:ext uri="{BB962C8B-B14F-4D97-AF65-F5344CB8AC3E}">
        <p14:creationId xmlns:p14="http://schemas.microsoft.com/office/powerpoint/2010/main" val="3248389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dirty="0"/>
              <a:t>  </a:t>
            </a:r>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Conditional Statements</a:t>
            </a:r>
            <a:endParaRPr lang="en" dirty="0"/>
          </a:p>
        </p:txBody>
      </p:sp>
      <p:pic>
        <p:nvPicPr>
          <p:cNvPr id="3" name="Picture 2">
            <a:extLst>
              <a:ext uri="{FF2B5EF4-FFF2-40B4-BE49-F238E27FC236}">
                <a16:creationId xmlns:a16="http://schemas.microsoft.com/office/drawing/2014/main" id="{03FD1416-9595-41BF-8958-D8A3537D7EA1}"/>
              </a:ext>
            </a:extLst>
          </p:cNvPr>
          <p:cNvPicPr>
            <a:picLocks noChangeAspect="1"/>
          </p:cNvPicPr>
          <p:nvPr/>
        </p:nvPicPr>
        <p:blipFill>
          <a:blip r:embed="rId3"/>
          <a:stretch>
            <a:fillRect/>
          </a:stretch>
        </p:blipFill>
        <p:spPr>
          <a:xfrm>
            <a:off x="340243" y="1058657"/>
            <a:ext cx="2902687" cy="4008684"/>
          </a:xfrm>
          <a:prstGeom prst="rect">
            <a:avLst/>
          </a:prstGeom>
        </p:spPr>
      </p:pic>
      <p:pic>
        <p:nvPicPr>
          <p:cNvPr id="5" name="Picture 4">
            <a:extLst>
              <a:ext uri="{FF2B5EF4-FFF2-40B4-BE49-F238E27FC236}">
                <a16:creationId xmlns:a16="http://schemas.microsoft.com/office/drawing/2014/main" id="{78D16D1A-2DB8-4006-B98A-2F207552FE9D}"/>
              </a:ext>
            </a:extLst>
          </p:cNvPr>
          <p:cNvPicPr>
            <a:picLocks noChangeAspect="1"/>
          </p:cNvPicPr>
          <p:nvPr/>
        </p:nvPicPr>
        <p:blipFill>
          <a:blip r:embed="rId4"/>
          <a:stretch>
            <a:fillRect/>
          </a:stretch>
        </p:blipFill>
        <p:spPr>
          <a:xfrm>
            <a:off x="3072810" y="1211823"/>
            <a:ext cx="2828262" cy="3725699"/>
          </a:xfrm>
          <a:prstGeom prst="rect">
            <a:avLst/>
          </a:prstGeom>
        </p:spPr>
      </p:pic>
      <p:pic>
        <p:nvPicPr>
          <p:cNvPr id="7" name="Picture 6">
            <a:extLst>
              <a:ext uri="{FF2B5EF4-FFF2-40B4-BE49-F238E27FC236}">
                <a16:creationId xmlns:a16="http://schemas.microsoft.com/office/drawing/2014/main" id="{D89FC004-388E-48B2-8C2E-2FE7CD605803}"/>
              </a:ext>
            </a:extLst>
          </p:cNvPr>
          <p:cNvPicPr>
            <a:picLocks noChangeAspect="1"/>
          </p:cNvPicPr>
          <p:nvPr/>
        </p:nvPicPr>
        <p:blipFill>
          <a:blip r:embed="rId5"/>
          <a:stretch>
            <a:fillRect/>
          </a:stretch>
        </p:blipFill>
        <p:spPr>
          <a:xfrm>
            <a:off x="5858539" y="1336922"/>
            <a:ext cx="2945217" cy="3725699"/>
          </a:xfrm>
          <a:prstGeom prst="rect">
            <a:avLst/>
          </a:prstGeom>
        </p:spPr>
      </p:pic>
    </p:spTree>
    <p:extLst>
      <p:ext uri="{BB962C8B-B14F-4D97-AF65-F5344CB8AC3E}">
        <p14:creationId xmlns:p14="http://schemas.microsoft.com/office/powerpoint/2010/main" val="1016139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600" dirty="0"/>
              <a:t>  The Java </a:t>
            </a:r>
            <a:r>
              <a:rPr lang="en-IN" sz="1600" i="1" dirty="0"/>
              <a:t>switch statement</a:t>
            </a:r>
            <a:r>
              <a:rPr lang="en-IN" sz="1600" dirty="0"/>
              <a:t> executes one statement from multiple conditions. It is like if-else-if ladder statement.</a:t>
            </a:r>
          </a:p>
          <a:p>
            <a:r>
              <a:rPr lang="en-IN" sz="1600" b="1" dirty="0"/>
              <a:t>Syntax:</a:t>
            </a:r>
          </a:p>
          <a:p>
            <a:r>
              <a:rPr lang="en-IN" sz="1600" b="1" dirty="0"/>
              <a:t>switch</a:t>
            </a:r>
            <a:r>
              <a:rPr lang="en-IN" sz="1600" dirty="0"/>
              <a:t>(expression){    </a:t>
            </a:r>
          </a:p>
          <a:p>
            <a:r>
              <a:rPr lang="en-IN" sz="1600" b="1" dirty="0"/>
              <a:t>case</a:t>
            </a:r>
            <a:r>
              <a:rPr lang="en-IN" sz="1600" dirty="0"/>
              <a:t> value1:    </a:t>
            </a:r>
          </a:p>
          <a:p>
            <a:r>
              <a:rPr lang="en-IN" sz="1600" dirty="0"/>
              <a:t> //code to be executed;    </a:t>
            </a:r>
          </a:p>
          <a:p>
            <a:r>
              <a:rPr lang="en-IN" sz="1600" dirty="0"/>
              <a:t> </a:t>
            </a:r>
            <a:r>
              <a:rPr lang="en-IN" sz="1600" b="1" dirty="0"/>
              <a:t>break</a:t>
            </a:r>
            <a:r>
              <a:rPr lang="en-IN" sz="1600" dirty="0"/>
              <a:t>;  //optional  </a:t>
            </a:r>
          </a:p>
          <a:p>
            <a:r>
              <a:rPr lang="en-IN" sz="1600" b="1" dirty="0"/>
              <a:t>case</a:t>
            </a:r>
            <a:r>
              <a:rPr lang="en-IN" sz="1600" dirty="0"/>
              <a:t> value2:    </a:t>
            </a:r>
          </a:p>
          <a:p>
            <a:r>
              <a:rPr lang="en-IN" sz="1600" dirty="0"/>
              <a:t> //code to be executed;    </a:t>
            </a:r>
          </a:p>
          <a:p>
            <a:r>
              <a:rPr lang="en-IN" sz="1600" dirty="0"/>
              <a:t> </a:t>
            </a:r>
            <a:r>
              <a:rPr lang="en-IN" sz="1600" b="1" dirty="0"/>
              <a:t>break</a:t>
            </a:r>
            <a:r>
              <a:rPr lang="en-IN" sz="1600" dirty="0"/>
              <a:t>;  //optional  </a:t>
            </a:r>
          </a:p>
          <a:p>
            <a:r>
              <a:rPr lang="en-IN" sz="1600" dirty="0"/>
              <a:t>......        </a:t>
            </a:r>
          </a:p>
          <a:p>
            <a:r>
              <a:rPr lang="en-IN" sz="1600" b="1" dirty="0"/>
              <a:t>default</a:t>
            </a:r>
            <a:r>
              <a:rPr lang="en-IN" sz="1600" dirty="0"/>
              <a:t>:     </a:t>
            </a:r>
          </a:p>
          <a:p>
            <a:r>
              <a:rPr lang="en-IN" sz="1600" dirty="0"/>
              <a:t> code to be executed </a:t>
            </a:r>
            <a:r>
              <a:rPr lang="en-IN" sz="1600" b="1" dirty="0"/>
              <a:t>if</a:t>
            </a:r>
            <a:r>
              <a:rPr lang="en-IN" sz="1600" dirty="0"/>
              <a:t> all cases are not matched;    </a:t>
            </a:r>
          </a:p>
          <a:p>
            <a:r>
              <a:rPr lang="en-IN" sz="1600" dirty="0"/>
              <a:t>}  </a:t>
            </a:r>
            <a:r>
              <a:rPr lang="en-IN" dirty="0"/>
              <a:t>  </a:t>
            </a:r>
          </a:p>
          <a:p>
            <a:endParaRPr lang="en-IN" dirty="0"/>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Switch Statements</a:t>
            </a:r>
            <a:endParaRPr lang="en" dirty="0"/>
          </a:p>
        </p:txBody>
      </p:sp>
    </p:spTree>
    <p:extLst>
      <p:ext uri="{BB962C8B-B14F-4D97-AF65-F5344CB8AC3E}">
        <p14:creationId xmlns:p14="http://schemas.microsoft.com/office/powerpoint/2010/main" val="3649146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67139" y="1061003"/>
            <a:ext cx="8229600" cy="3860948"/>
          </a:xfrm>
          <a:prstGeom prst="rect">
            <a:avLst/>
          </a:prstGeom>
        </p:spPr>
        <p:txBody>
          <a:bodyPr lIns="91425" tIns="91425" rIns="91425" bIns="91425" anchor="t" anchorCtr="0">
            <a:noAutofit/>
          </a:bodyPr>
          <a:lstStyle/>
          <a:p>
            <a:r>
              <a:rPr lang="en-IN" sz="1800" dirty="0"/>
              <a:t>The </a:t>
            </a:r>
            <a:r>
              <a:rPr lang="en-IN" sz="1800" b="1" dirty="0"/>
              <a:t>static keyword</a:t>
            </a:r>
            <a:r>
              <a:rPr lang="en-IN" sz="1800" dirty="0"/>
              <a:t> in java is used for memory management mainly. We can apply java static keyword with variables, methods, blocks and nested class. The static keyword belongs to the class than instance of the class.</a:t>
            </a:r>
          </a:p>
          <a:p>
            <a:r>
              <a:rPr lang="en-IN" sz="1800" dirty="0"/>
              <a:t>The static can be:</a:t>
            </a:r>
          </a:p>
          <a:p>
            <a:r>
              <a:rPr lang="en-IN" sz="1800" dirty="0"/>
              <a:t>variable (also known as class variable)</a:t>
            </a:r>
          </a:p>
          <a:p>
            <a:r>
              <a:rPr lang="en-IN" sz="1800" dirty="0"/>
              <a:t>method (also known as class method)</a:t>
            </a:r>
          </a:p>
          <a:p>
            <a:r>
              <a:rPr lang="en-IN" sz="1800" dirty="0"/>
              <a:t>block</a:t>
            </a:r>
          </a:p>
          <a:p>
            <a:r>
              <a:rPr lang="en-IN" sz="1800" dirty="0"/>
              <a:t>nested class</a:t>
            </a:r>
          </a:p>
          <a:p>
            <a:r>
              <a:rPr lang="en-IN" sz="1200" dirty="0"/>
              <a:t>1) Java static variable</a:t>
            </a:r>
          </a:p>
          <a:p>
            <a:r>
              <a:rPr lang="en-IN" sz="1200" dirty="0"/>
              <a:t>If you declare any variable as static, it is known static variable.</a:t>
            </a:r>
          </a:p>
          <a:p>
            <a:pPr algn="just"/>
            <a:r>
              <a:rPr lang="en-IN" sz="1200" dirty="0"/>
              <a:t>The static variable can be used to refer the common property of all objects (that is not unique for each object) e.g. company name of </a:t>
            </a:r>
            <a:r>
              <a:rPr lang="en-IN" sz="1200" dirty="0" err="1"/>
              <a:t>employee,,college</a:t>
            </a:r>
            <a:r>
              <a:rPr lang="en-IN" sz="1200" dirty="0"/>
              <a:t> name of students etc.</a:t>
            </a:r>
          </a:p>
          <a:p>
            <a:r>
              <a:rPr lang="en-IN" sz="1200" dirty="0"/>
              <a:t>The static variable gets memory only once in class area at the time of class loading.</a:t>
            </a:r>
          </a:p>
          <a:p>
            <a:r>
              <a:rPr lang="en-IN" sz="1200" b="1" dirty="0"/>
              <a:t>Advantage of static variable</a:t>
            </a:r>
          </a:p>
          <a:p>
            <a:r>
              <a:rPr lang="en-IN" sz="1200" dirty="0"/>
              <a:t>It makes your program </a:t>
            </a:r>
            <a:r>
              <a:rPr lang="en-IN" sz="1200" b="1" dirty="0"/>
              <a:t>memory efficient</a:t>
            </a:r>
            <a:r>
              <a:rPr lang="en-IN" sz="1200" dirty="0"/>
              <a:t> (</a:t>
            </a:r>
            <a:r>
              <a:rPr lang="en-IN" sz="1200" dirty="0" err="1"/>
              <a:t>i.e</a:t>
            </a:r>
            <a:r>
              <a:rPr lang="en-IN" sz="1200" dirty="0"/>
              <a:t> it saves memory).</a:t>
            </a:r>
          </a:p>
          <a:p>
            <a:r>
              <a:rPr lang="en-IN" sz="1200" b="1" i="1" dirty="0"/>
              <a:t>Java static property is shared to all objects.</a:t>
            </a:r>
          </a:p>
          <a:p>
            <a:endParaRPr lang="en-IN" sz="1200" dirty="0"/>
          </a:p>
          <a:p>
            <a:endParaRPr lang="en-IN" dirty="0"/>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Static keyword</a:t>
            </a:r>
            <a:endParaRPr lang="en" dirty="0"/>
          </a:p>
        </p:txBody>
      </p:sp>
    </p:spTree>
    <p:extLst>
      <p:ext uri="{BB962C8B-B14F-4D97-AF65-F5344CB8AC3E}">
        <p14:creationId xmlns:p14="http://schemas.microsoft.com/office/powerpoint/2010/main" val="4153260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093304"/>
            <a:ext cx="8229600" cy="3967794"/>
          </a:xfrm>
          <a:prstGeom prst="rect">
            <a:avLst/>
          </a:prstGeom>
        </p:spPr>
        <p:txBody>
          <a:bodyPr lIns="91425" tIns="91425" rIns="91425" bIns="91425" anchor="t" anchorCtr="0">
            <a:noAutofit/>
          </a:bodyPr>
          <a:lstStyle/>
          <a:p>
            <a:r>
              <a:rPr lang="en-IN" sz="1200" dirty="0"/>
              <a:t>//Program of static variable  </a:t>
            </a:r>
          </a:p>
          <a:p>
            <a:r>
              <a:rPr lang="en-IN" sz="1200" dirty="0"/>
              <a:t>  </a:t>
            </a:r>
          </a:p>
          <a:p>
            <a:r>
              <a:rPr lang="en-IN" sz="1200" b="1" dirty="0"/>
              <a:t>class</a:t>
            </a:r>
            <a:r>
              <a:rPr lang="en-IN" sz="1200" dirty="0"/>
              <a:t> Student8{  </a:t>
            </a:r>
          </a:p>
          <a:p>
            <a:r>
              <a:rPr lang="en-IN" sz="1200" dirty="0"/>
              <a:t>   </a:t>
            </a:r>
            <a:r>
              <a:rPr lang="en-IN" sz="1200" b="1" dirty="0"/>
              <a:t>int</a:t>
            </a:r>
            <a:r>
              <a:rPr lang="en-IN" sz="1200" dirty="0"/>
              <a:t> </a:t>
            </a:r>
            <a:r>
              <a:rPr lang="en-IN" sz="1200" dirty="0" err="1"/>
              <a:t>rollno</a:t>
            </a:r>
            <a:r>
              <a:rPr lang="en-IN" sz="1200" dirty="0"/>
              <a:t>;  </a:t>
            </a:r>
          </a:p>
          <a:p>
            <a:r>
              <a:rPr lang="en-IN" sz="1200" dirty="0"/>
              <a:t>   String name;  </a:t>
            </a:r>
          </a:p>
          <a:p>
            <a:r>
              <a:rPr lang="en-IN" sz="1200" dirty="0"/>
              <a:t>   </a:t>
            </a:r>
            <a:r>
              <a:rPr lang="en-IN" sz="1200" b="1" dirty="0"/>
              <a:t>static</a:t>
            </a:r>
            <a:r>
              <a:rPr lang="en-IN" sz="1200" dirty="0"/>
              <a:t> String college ="ITS";  </a:t>
            </a:r>
          </a:p>
          <a:p>
            <a:r>
              <a:rPr lang="en-IN" sz="1200" dirty="0"/>
              <a:t>     </a:t>
            </a:r>
          </a:p>
          <a:p>
            <a:r>
              <a:rPr lang="en-IN" sz="1200" dirty="0"/>
              <a:t>   Student8(</a:t>
            </a:r>
            <a:r>
              <a:rPr lang="en-IN" sz="1200" b="1" dirty="0"/>
              <a:t>int</a:t>
            </a:r>
            <a:r>
              <a:rPr lang="en-IN" sz="1200" dirty="0"/>
              <a:t> </a:t>
            </a:r>
            <a:r>
              <a:rPr lang="en-IN" sz="1200" dirty="0" err="1"/>
              <a:t>r,String</a:t>
            </a:r>
            <a:r>
              <a:rPr lang="en-IN" sz="1200" dirty="0"/>
              <a:t> n){  </a:t>
            </a:r>
          </a:p>
          <a:p>
            <a:r>
              <a:rPr lang="en-IN" sz="1200" dirty="0"/>
              <a:t>   </a:t>
            </a:r>
            <a:r>
              <a:rPr lang="en-IN" sz="1200" dirty="0" err="1"/>
              <a:t>rollno</a:t>
            </a:r>
            <a:r>
              <a:rPr lang="en-IN" sz="1200" dirty="0"/>
              <a:t> = r;  </a:t>
            </a:r>
          </a:p>
          <a:p>
            <a:r>
              <a:rPr lang="en-IN" sz="1200" dirty="0"/>
              <a:t>   name = n;  </a:t>
            </a:r>
          </a:p>
          <a:p>
            <a:r>
              <a:rPr lang="en-IN" sz="1200" dirty="0"/>
              <a:t>   }  </a:t>
            </a:r>
          </a:p>
          <a:p>
            <a:r>
              <a:rPr lang="en-IN" sz="1200" dirty="0"/>
              <a:t> </a:t>
            </a:r>
            <a:r>
              <a:rPr lang="en-IN" sz="1200" b="1" dirty="0"/>
              <a:t>void</a:t>
            </a:r>
            <a:r>
              <a:rPr lang="en-IN" sz="1200" dirty="0"/>
              <a:t> display (){</a:t>
            </a:r>
            <a:r>
              <a:rPr lang="en-IN" sz="1200" dirty="0" err="1"/>
              <a:t>System.out.println</a:t>
            </a:r>
            <a:r>
              <a:rPr lang="en-IN" sz="1200" dirty="0"/>
              <a:t>(</a:t>
            </a:r>
            <a:r>
              <a:rPr lang="en-IN" sz="1200" dirty="0" err="1"/>
              <a:t>rollno</a:t>
            </a:r>
            <a:r>
              <a:rPr lang="en-IN" sz="1200" dirty="0"/>
              <a:t>+" "+name+" "+college);}  </a:t>
            </a:r>
          </a:p>
          <a:p>
            <a:r>
              <a:rPr lang="en-IN" sz="1200" dirty="0"/>
              <a:t>  </a:t>
            </a:r>
          </a:p>
          <a:p>
            <a:r>
              <a:rPr lang="en-IN" sz="1200" dirty="0"/>
              <a:t> </a:t>
            </a:r>
            <a:r>
              <a:rPr lang="en-IN" sz="1200" b="1" dirty="0"/>
              <a:t>public</a:t>
            </a:r>
            <a:r>
              <a:rPr lang="en-IN" sz="1200" dirty="0"/>
              <a:t> </a:t>
            </a:r>
            <a:r>
              <a:rPr lang="en-IN" sz="1200" b="1" dirty="0"/>
              <a:t>static</a:t>
            </a:r>
            <a:r>
              <a:rPr lang="en-IN" sz="1200" dirty="0"/>
              <a:t> </a:t>
            </a:r>
            <a:r>
              <a:rPr lang="en-IN" sz="1200" b="1" dirty="0"/>
              <a:t>void</a:t>
            </a:r>
            <a:r>
              <a:rPr lang="en-IN" sz="1200" dirty="0"/>
              <a:t> main(String </a:t>
            </a:r>
            <a:r>
              <a:rPr lang="en-IN" sz="1200" dirty="0" err="1"/>
              <a:t>args</a:t>
            </a:r>
            <a:r>
              <a:rPr lang="en-IN" sz="1200" dirty="0"/>
              <a:t>[]){  </a:t>
            </a:r>
          </a:p>
          <a:p>
            <a:r>
              <a:rPr lang="en-IN" sz="1200" dirty="0"/>
              <a:t> Student8 s1 = </a:t>
            </a:r>
            <a:r>
              <a:rPr lang="en-IN" sz="1200" b="1" dirty="0"/>
              <a:t>new</a:t>
            </a:r>
            <a:r>
              <a:rPr lang="en-IN" sz="1200" dirty="0"/>
              <a:t> Student8(111,"Karan");  </a:t>
            </a:r>
          </a:p>
          <a:p>
            <a:r>
              <a:rPr lang="en-IN" sz="1200" dirty="0"/>
              <a:t> Student8 s2 = </a:t>
            </a:r>
            <a:r>
              <a:rPr lang="en-IN" sz="1200" b="1" dirty="0"/>
              <a:t>new</a:t>
            </a:r>
            <a:r>
              <a:rPr lang="en-IN" sz="1200" dirty="0"/>
              <a:t> Student8(222,"Aryan");  </a:t>
            </a:r>
          </a:p>
          <a:p>
            <a:r>
              <a:rPr lang="en-IN" sz="1200" dirty="0"/>
              <a:t>   </a:t>
            </a:r>
          </a:p>
          <a:p>
            <a:r>
              <a:rPr lang="en-IN" sz="1200" dirty="0"/>
              <a:t> s1.display();  </a:t>
            </a:r>
          </a:p>
          <a:p>
            <a:r>
              <a:rPr lang="en-IN" sz="1200" dirty="0"/>
              <a:t> s2.display();  </a:t>
            </a:r>
          </a:p>
          <a:p>
            <a:r>
              <a:rPr lang="en-IN" sz="1200" dirty="0"/>
              <a:t> }  </a:t>
            </a:r>
          </a:p>
          <a:p>
            <a:r>
              <a:rPr lang="en-IN" sz="1200" dirty="0"/>
              <a:t>}  </a:t>
            </a:r>
          </a:p>
          <a:p>
            <a:endParaRPr lang="en-IN" dirty="0"/>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Examples of static variable</a:t>
            </a:r>
            <a:endParaRPr lang="en" dirty="0"/>
          </a:p>
        </p:txBody>
      </p:sp>
    </p:spTree>
    <p:extLst>
      <p:ext uri="{BB962C8B-B14F-4D97-AF65-F5344CB8AC3E}">
        <p14:creationId xmlns:p14="http://schemas.microsoft.com/office/powerpoint/2010/main" val="2510156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860948"/>
          </a:xfrm>
          <a:prstGeom prst="rect">
            <a:avLst/>
          </a:prstGeom>
        </p:spPr>
        <p:txBody>
          <a:bodyPr lIns="91425" tIns="91425" rIns="91425" bIns="91425" anchor="t" anchorCtr="0">
            <a:noAutofit/>
          </a:bodyPr>
          <a:lstStyle/>
          <a:p>
            <a:r>
              <a:rPr lang="en-IN" sz="1200" dirty="0"/>
              <a:t> </a:t>
            </a:r>
          </a:p>
          <a:p>
            <a:endParaRPr lang="en-IN" sz="1200" dirty="0"/>
          </a:p>
          <a:p>
            <a:endParaRPr lang="en-IN" dirty="0"/>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Examples of static variable</a:t>
            </a:r>
            <a:endParaRPr lang="en" dirty="0"/>
          </a:p>
        </p:txBody>
      </p:sp>
      <p:pic>
        <p:nvPicPr>
          <p:cNvPr id="3" name="Picture 2">
            <a:extLst>
              <a:ext uri="{FF2B5EF4-FFF2-40B4-BE49-F238E27FC236}">
                <a16:creationId xmlns:a16="http://schemas.microsoft.com/office/drawing/2014/main" id="{37E093DE-4601-4C87-BF75-62C18CC7F00A}"/>
              </a:ext>
            </a:extLst>
          </p:cNvPr>
          <p:cNvPicPr>
            <a:picLocks noChangeAspect="1"/>
          </p:cNvPicPr>
          <p:nvPr/>
        </p:nvPicPr>
        <p:blipFill>
          <a:blip r:embed="rId3"/>
          <a:stretch>
            <a:fillRect/>
          </a:stretch>
        </p:blipFill>
        <p:spPr>
          <a:xfrm>
            <a:off x="744279" y="1275906"/>
            <a:ext cx="7017488" cy="3410393"/>
          </a:xfrm>
          <a:prstGeom prst="rect">
            <a:avLst/>
          </a:prstGeom>
        </p:spPr>
      </p:pic>
    </p:spTree>
    <p:extLst>
      <p:ext uri="{BB962C8B-B14F-4D97-AF65-F5344CB8AC3E}">
        <p14:creationId xmlns:p14="http://schemas.microsoft.com/office/powerpoint/2010/main" val="549496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501059"/>
          </a:xfrm>
          <a:prstGeom prst="rect">
            <a:avLst/>
          </a:prstGeom>
        </p:spPr>
        <p:txBody>
          <a:bodyPr lIns="91425" tIns="91425" rIns="91425" bIns="91425" anchor="t" anchorCtr="0">
            <a:noAutofit/>
          </a:bodyPr>
          <a:lstStyle/>
          <a:p>
            <a:r>
              <a:rPr lang="en-IN" sz="1200" dirty="0"/>
              <a:t> </a:t>
            </a:r>
          </a:p>
          <a:p>
            <a:r>
              <a:rPr lang="en-IN" sz="1000" dirty="0"/>
              <a:t>If you apply static keyword with any method, it is known as static method.</a:t>
            </a:r>
          </a:p>
          <a:p>
            <a:endParaRPr lang="en-IN" sz="1000" dirty="0"/>
          </a:p>
          <a:p>
            <a:r>
              <a:rPr lang="en-IN" sz="1000" dirty="0"/>
              <a:t>A static method belongs to the class rather than object of a class.</a:t>
            </a:r>
          </a:p>
          <a:p>
            <a:endParaRPr lang="en-IN" sz="1000" dirty="0"/>
          </a:p>
          <a:p>
            <a:r>
              <a:rPr lang="en-IN" sz="1000" dirty="0"/>
              <a:t>A static method can be invoked without the need for creating an instance of a class.</a:t>
            </a:r>
          </a:p>
          <a:p>
            <a:endParaRPr lang="en-IN" sz="1000" dirty="0"/>
          </a:p>
          <a:p>
            <a:r>
              <a:rPr lang="en-IN" sz="1000" dirty="0"/>
              <a:t>A static method can access static data member and can change the value of it.</a:t>
            </a:r>
          </a:p>
          <a:p>
            <a:endParaRPr lang="en-IN" sz="1000" dirty="0"/>
          </a:p>
          <a:p>
            <a:br>
              <a:rPr lang="en-IN" dirty="0"/>
            </a:br>
            <a:br>
              <a:rPr lang="en-IN" dirty="0"/>
            </a:br>
            <a:r>
              <a:rPr lang="en-IN" sz="1600" dirty="0"/>
              <a:t>The static method can not use non static data member or call non-static method directly.</a:t>
            </a:r>
          </a:p>
          <a:p>
            <a:r>
              <a:rPr lang="en-IN" sz="1600" dirty="0"/>
              <a:t>this and super cannot be used in static context.</a:t>
            </a:r>
          </a:p>
          <a:p>
            <a:br>
              <a:rPr lang="en-IN" sz="1600" dirty="0"/>
            </a:br>
            <a:br>
              <a:rPr lang="en-IN" sz="1600" dirty="0"/>
            </a:br>
            <a:endParaRPr lang="en-IN" sz="1600" dirty="0"/>
          </a:p>
          <a:p>
            <a:pPr lvl="0" rtl="0">
              <a:spcBef>
                <a:spcPts val="0"/>
              </a:spcBef>
              <a:buNone/>
            </a:pPr>
            <a:endParaRPr sz="16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Examples of static methods</a:t>
            </a:r>
            <a:endParaRPr lang="en" dirty="0"/>
          </a:p>
        </p:txBody>
      </p:sp>
      <p:graphicFrame>
        <p:nvGraphicFramePr>
          <p:cNvPr id="2" name="Table 1">
            <a:extLst>
              <a:ext uri="{FF2B5EF4-FFF2-40B4-BE49-F238E27FC236}">
                <a16:creationId xmlns:a16="http://schemas.microsoft.com/office/drawing/2014/main" id="{17326CF1-6A17-4836-BED7-A8B2D7E8531C}"/>
              </a:ext>
            </a:extLst>
          </p:cNvPr>
          <p:cNvGraphicFramePr>
            <a:graphicFrameLocks noGrp="1"/>
          </p:cNvGraphicFramePr>
          <p:nvPr/>
        </p:nvGraphicFramePr>
        <p:xfrm>
          <a:off x="467139" y="3020011"/>
          <a:ext cx="8229600" cy="304800"/>
        </p:xfrm>
        <a:graphic>
          <a:graphicData uri="http://schemas.openxmlformats.org/drawingml/2006/table">
            <a:tbl>
              <a:tblPr/>
              <a:tblGrid>
                <a:gridCol w="8229600">
                  <a:extLst>
                    <a:ext uri="{9D8B030D-6E8A-4147-A177-3AD203B41FA5}">
                      <a16:colId xmlns:a16="http://schemas.microsoft.com/office/drawing/2014/main" val="2176116501"/>
                    </a:ext>
                  </a:extLst>
                </a:gridCol>
              </a:tblGrid>
              <a:tr h="0">
                <a:tc>
                  <a:txBody>
                    <a:bodyPr/>
                    <a:lstStyle/>
                    <a:p>
                      <a:pPr algn="just"/>
                      <a:r>
                        <a:rPr lang="en-IN" dirty="0">
                          <a:solidFill>
                            <a:srgbClr val="000000"/>
                          </a:solidFill>
                          <a:effectLst/>
                          <a:latin typeface="verdana" panose="020B0604030504040204" pitchFamily="34" charset="0"/>
                        </a:rPr>
                        <a:t>There are two main restrictions for the static method. They are:</a:t>
                      </a:r>
                    </a:p>
                  </a:txBody>
                  <a:tcPr anchor="ctr">
                    <a:lnL>
                      <a:noFill/>
                    </a:lnL>
                    <a:lnR>
                      <a:noFill/>
                    </a:lnR>
                    <a:lnT>
                      <a:noFill/>
                    </a:lnT>
                    <a:lnB>
                      <a:noFill/>
                    </a:lnB>
                    <a:solidFill>
                      <a:srgbClr val="FFFFFF"/>
                    </a:solidFill>
                  </a:tcPr>
                </a:tc>
                <a:extLst>
                  <a:ext uri="{0D108BD9-81ED-4DB2-BD59-A6C34878D82A}">
                    <a16:rowId xmlns:a16="http://schemas.microsoft.com/office/drawing/2014/main" val="2652750284"/>
                  </a:ext>
                </a:extLst>
              </a:tr>
            </a:tbl>
          </a:graphicData>
        </a:graphic>
      </p:graphicFrame>
      <p:graphicFrame>
        <p:nvGraphicFramePr>
          <p:cNvPr id="4" name="Table 3">
            <a:extLst>
              <a:ext uri="{FF2B5EF4-FFF2-40B4-BE49-F238E27FC236}">
                <a16:creationId xmlns:a16="http://schemas.microsoft.com/office/drawing/2014/main" id="{33A7106F-6823-4369-8C7B-CE28F9F66E5A}"/>
              </a:ext>
            </a:extLst>
          </p:cNvPr>
          <p:cNvGraphicFramePr>
            <a:graphicFrameLocks noGrp="1"/>
          </p:cNvGraphicFramePr>
          <p:nvPr>
            <p:extLst>
              <p:ext uri="{D42A27DB-BD31-4B8C-83A1-F6EECF244321}">
                <p14:modId xmlns:p14="http://schemas.microsoft.com/office/powerpoint/2010/main" val="249234448"/>
              </p:ext>
            </p:extLst>
          </p:nvPr>
        </p:nvGraphicFramePr>
        <p:xfrm>
          <a:off x="457200" y="2697321"/>
          <a:ext cx="8229600" cy="304800"/>
        </p:xfrm>
        <a:graphic>
          <a:graphicData uri="http://schemas.openxmlformats.org/drawingml/2006/table">
            <a:tbl>
              <a:tblPr/>
              <a:tblGrid>
                <a:gridCol w="8229600">
                  <a:extLst>
                    <a:ext uri="{9D8B030D-6E8A-4147-A177-3AD203B41FA5}">
                      <a16:colId xmlns:a16="http://schemas.microsoft.com/office/drawing/2014/main" val="2394284470"/>
                    </a:ext>
                  </a:extLst>
                </a:gridCol>
              </a:tblGrid>
              <a:tr h="0">
                <a:tc>
                  <a:txBody>
                    <a:bodyPr/>
                    <a:lstStyle/>
                    <a:p>
                      <a:pPr algn="just">
                        <a:buFont typeface="+mj-lt"/>
                        <a:buAutoNum type="arabicPeriod"/>
                      </a:pPr>
                      <a:endParaRPr lang="en-IN"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703047016"/>
                  </a:ext>
                </a:extLst>
              </a:tr>
            </a:tbl>
          </a:graphicData>
        </a:graphic>
      </p:graphicFrame>
      <p:sp>
        <p:nvSpPr>
          <p:cNvPr id="5" name="Rectangle 1">
            <a:extLst>
              <a:ext uri="{FF2B5EF4-FFF2-40B4-BE49-F238E27FC236}">
                <a16:creationId xmlns:a16="http://schemas.microsoft.com/office/drawing/2014/main" id="{2F9308E9-1A64-4DF5-8EA2-CD2D4F37A481}"/>
              </a:ext>
            </a:extLst>
          </p:cNvPr>
          <p:cNvSpPr>
            <a:spLocks noChangeArrowheads="1"/>
          </p:cNvSpPr>
          <p:nvPr/>
        </p:nvSpPr>
        <p:spPr bwMode="auto">
          <a:xfrm>
            <a:off x="566530" y="2584678"/>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10B4B"/>
                </a:solidFill>
                <a:effectLst/>
                <a:latin typeface="erdana"/>
              </a:rPr>
              <a:t>Restrictions for static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4435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860948"/>
          </a:xfrm>
          <a:prstGeom prst="rect">
            <a:avLst/>
          </a:prstGeom>
        </p:spPr>
        <p:txBody>
          <a:bodyPr lIns="91425" tIns="91425" rIns="91425" bIns="91425" anchor="t" anchorCtr="0">
            <a:noAutofit/>
          </a:bodyPr>
          <a:lstStyle/>
          <a:p>
            <a:pPr algn="just"/>
            <a:r>
              <a:rPr lang="en-IN" sz="1200" dirty="0"/>
              <a:t> </a:t>
            </a:r>
            <a:r>
              <a:rPr lang="en-IN" dirty="0"/>
              <a:t>Is used to initialize the static data member.</a:t>
            </a:r>
          </a:p>
          <a:p>
            <a:pPr algn="just"/>
            <a:r>
              <a:rPr lang="en-IN" dirty="0"/>
              <a:t>It is executed before main method at the time of class loading.</a:t>
            </a:r>
          </a:p>
          <a:p>
            <a:pPr algn="just"/>
            <a:endParaRPr lang="en-IN" sz="1200" dirty="0"/>
          </a:p>
          <a:p>
            <a:pPr algn="just"/>
            <a:br>
              <a:rPr lang="en-IN" dirty="0"/>
            </a:br>
            <a:br>
              <a:rPr lang="en-IN" sz="1600" dirty="0"/>
            </a:br>
            <a:endParaRPr lang="en-IN" sz="1600" dirty="0"/>
          </a:p>
          <a:p>
            <a:pPr lvl="0" algn="just" rtl="0">
              <a:spcBef>
                <a:spcPts val="0"/>
              </a:spcBef>
              <a:buNone/>
            </a:pPr>
            <a:endParaRPr sz="16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Examples of static block</a:t>
            </a:r>
            <a:endParaRPr lang="en" dirty="0"/>
          </a:p>
        </p:txBody>
      </p:sp>
    </p:spTree>
    <p:extLst>
      <p:ext uri="{BB962C8B-B14F-4D97-AF65-F5344CB8AC3E}">
        <p14:creationId xmlns:p14="http://schemas.microsoft.com/office/powerpoint/2010/main" val="38543529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77078" y="1080880"/>
            <a:ext cx="8229600" cy="3860948"/>
          </a:xfrm>
          <a:prstGeom prst="rect">
            <a:avLst/>
          </a:prstGeom>
        </p:spPr>
        <p:txBody>
          <a:bodyPr lIns="91425" tIns="91425" rIns="91425" bIns="91425" anchor="t" anchorCtr="0">
            <a:noAutofit/>
          </a:bodyPr>
          <a:lstStyle/>
          <a:p>
            <a:pPr algn="just"/>
            <a:r>
              <a:rPr lang="en-IN" sz="1200" dirty="0"/>
              <a:t>Automatic garbage collection is the process of looking at heap memory, identifying which objects are in use and which are not, and deleting the unused objects. An in use object, or a referenced object, means that some part of your program still maintains a pointer to that object. An unused object, or unreferenced object, is no longer referenced by any part of your program. So the memory used by an unreferenced object can be reclaimed.</a:t>
            </a:r>
          </a:p>
          <a:p>
            <a:pPr algn="just"/>
            <a:r>
              <a:rPr lang="en-IN" sz="1200" dirty="0"/>
              <a:t>In a programming language like C, allocating and deallocating memory is a manual process. In Java, process of deallocating memory is handled automatically by the garbage collector. The basic process can be described as follows.</a:t>
            </a:r>
          </a:p>
          <a:p>
            <a:pPr algn="just"/>
            <a:endParaRPr lang="en-IN" sz="1200" dirty="0"/>
          </a:p>
          <a:p>
            <a:pPr algn="just"/>
            <a:r>
              <a:rPr lang="en-IN" sz="1200" b="1" dirty="0"/>
              <a:t>Step 1: Marking</a:t>
            </a:r>
          </a:p>
          <a:p>
            <a:pPr algn="just"/>
            <a:r>
              <a:rPr lang="en-IN" sz="1200" dirty="0"/>
              <a:t>The first step in the process is called marking. This is where the garbage collector identifies which pieces of memory are in use and which are not.</a:t>
            </a:r>
          </a:p>
          <a:p>
            <a:pPr algn="just"/>
            <a:br>
              <a:rPr lang="en-IN" dirty="0"/>
            </a:br>
            <a:br>
              <a:rPr lang="en-IN" dirty="0"/>
            </a:br>
            <a:br>
              <a:rPr lang="en-IN" sz="1600" dirty="0"/>
            </a:br>
            <a:endParaRPr lang="en-IN" sz="1600" dirty="0"/>
          </a:p>
          <a:p>
            <a:pPr lvl="0" algn="just" rtl="0">
              <a:spcBef>
                <a:spcPts val="0"/>
              </a:spcBef>
              <a:buNone/>
            </a:pPr>
            <a:endParaRPr sz="16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Garbage Collection</a:t>
            </a:r>
            <a:endParaRPr lang="en" dirty="0"/>
          </a:p>
        </p:txBody>
      </p:sp>
      <p:pic>
        <p:nvPicPr>
          <p:cNvPr id="3" name="Picture 2">
            <a:extLst>
              <a:ext uri="{FF2B5EF4-FFF2-40B4-BE49-F238E27FC236}">
                <a16:creationId xmlns:a16="http://schemas.microsoft.com/office/drawing/2014/main" id="{E90F0253-A169-4B1B-9B7D-5D1053E54C4C}"/>
              </a:ext>
            </a:extLst>
          </p:cNvPr>
          <p:cNvPicPr>
            <a:picLocks noChangeAspect="1"/>
          </p:cNvPicPr>
          <p:nvPr/>
        </p:nvPicPr>
        <p:blipFill>
          <a:blip r:embed="rId3"/>
          <a:stretch>
            <a:fillRect/>
          </a:stretch>
        </p:blipFill>
        <p:spPr>
          <a:xfrm>
            <a:off x="627321" y="3211032"/>
            <a:ext cx="7772399" cy="1932467"/>
          </a:xfrm>
          <a:prstGeom prst="rect">
            <a:avLst/>
          </a:prstGeom>
        </p:spPr>
      </p:pic>
    </p:spTree>
    <p:extLst>
      <p:ext uri="{BB962C8B-B14F-4D97-AF65-F5344CB8AC3E}">
        <p14:creationId xmlns:p14="http://schemas.microsoft.com/office/powerpoint/2010/main" val="766803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67139" y="1080881"/>
            <a:ext cx="8229600" cy="3860948"/>
          </a:xfrm>
          <a:prstGeom prst="rect">
            <a:avLst/>
          </a:prstGeom>
        </p:spPr>
        <p:txBody>
          <a:bodyPr lIns="91425" tIns="91425" rIns="91425" bIns="91425" anchor="t" anchorCtr="0">
            <a:noAutofit/>
          </a:bodyPr>
          <a:lstStyle/>
          <a:p>
            <a:pPr algn="just"/>
            <a:r>
              <a:rPr lang="en-IN" sz="1200" dirty="0"/>
              <a:t>Automatic garbage collection is the process of looking at heap memory, identifying which objects are in use and which are not, and deleting the unused objects. An in use object, or a referenced object, means that some part of your program still maintains a pointer to that object. An unused object, or unreferenced object, is no longer referenced by any part of your program. So the memory used by an unreferenced object can be reclaimed.</a:t>
            </a:r>
          </a:p>
          <a:p>
            <a:pPr algn="just"/>
            <a:r>
              <a:rPr lang="en-IN" sz="1200" dirty="0"/>
              <a:t>In a programming language like C, allocating and deallocating memory is a manual process. In Java, process of deallocating memory is handled automatically by the garbage collector. The basic process can be described as follows.</a:t>
            </a:r>
          </a:p>
          <a:p>
            <a:pPr algn="just"/>
            <a:r>
              <a:rPr lang="en-IN" sz="1200" b="1" dirty="0"/>
              <a:t>Step 1: Marking</a:t>
            </a:r>
          </a:p>
          <a:p>
            <a:pPr algn="just"/>
            <a:r>
              <a:rPr lang="en-IN" sz="1200" dirty="0"/>
              <a:t>The first step in the process is called marking. This is where the garbage collector identifies which pieces of memory are in use and which are not.</a:t>
            </a:r>
          </a:p>
          <a:p>
            <a:pPr algn="just"/>
            <a:br>
              <a:rPr lang="en-IN" dirty="0"/>
            </a:br>
            <a:br>
              <a:rPr lang="en-IN" dirty="0"/>
            </a:br>
            <a:br>
              <a:rPr lang="en-IN" sz="1600" dirty="0"/>
            </a:br>
            <a:endParaRPr lang="en-IN" sz="1600" dirty="0"/>
          </a:p>
          <a:p>
            <a:pPr lvl="0" algn="just" rtl="0">
              <a:spcBef>
                <a:spcPts val="0"/>
              </a:spcBef>
              <a:buNone/>
            </a:pPr>
            <a:endParaRPr sz="16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Garbage Collection</a:t>
            </a:r>
            <a:endParaRPr lang="en" dirty="0"/>
          </a:p>
        </p:txBody>
      </p:sp>
      <p:pic>
        <p:nvPicPr>
          <p:cNvPr id="3" name="Picture 2">
            <a:extLst>
              <a:ext uri="{FF2B5EF4-FFF2-40B4-BE49-F238E27FC236}">
                <a16:creationId xmlns:a16="http://schemas.microsoft.com/office/drawing/2014/main" id="{E90F0253-A169-4B1B-9B7D-5D1053E54C4C}"/>
              </a:ext>
            </a:extLst>
          </p:cNvPr>
          <p:cNvPicPr>
            <a:picLocks noChangeAspect="1"/>
          </p:cNvPicPr>
          <p:nvPr/>
        </p:nvPicPr>
        <p:blipFill>
          <a:blip r:embed="rId3"/>
          <a:stretch>
            <a:fillRect/>
          </a:stretch>
        </p:blipFill>
        <p:spPr>
          <a:xfrm>
            <a:off x="627321" y="3040912"/>
            <a:ext cx="7772399" cy="2102588"/>
          </a:xfrm>
          <a:prstGeom prst="rect">
            <a:avLst/>
          </a:prstGeom>
        </p:spPr>
      </p:pic>
    </p:spTree>
    <p:extLst>
      <p:ext uri="{BB962C8B-B14F-4D97-AF65-F5344CB8AC3E}">
        <p14:creationId xmlns:p14="http://schemas.microsoft.com/office/powerpoint/2010/main" val="180833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52" name="Shape 52"/>
          <p:cNvSpPr txBox="1">
            <a:spLocks noGrp="1"/>
          </p:cNvSpPr>
          <p:nvPr>
            <p:ph type="body" idx="1"/>
          </p:nvPr>
        </p:nvSpPr>
        <p:spPr>
          <a:xfrm>
            <a:off x="467139" y="1120637"/>
            <a:ext cx="8229600" cy="3725699"/>
          </a:xfrm>
          <a:prstGeom prst="rect">
            <a:avLst/>
          </a:prstGeom>
        </p:spPr>
        <p:txBody>
          <a:bodyPr lIns="91425" tIns="91425" rIns="91425" bIns="91425" anchor="t" anchorCtr="0">
            <a:noAutofit/>
          </a:bodyPr>
          <a:lstStyle/>
          <a:p>
            <a:pPr lvl="0" algn="just" rtl="0">
              <a:spcBef>
                <a:spcPts val="0"/>
              </a:spcBef>
              <a:buNone/>
            </a:pPr>
            <a:r>
              <a:rPr lang="en" dirty="0"/>
              <a:t>Facts </a:t>
            </a:r>
          </a:p>
          <a:p>
            <a:pPr marL="457200" marR="0" lvl="0" indent="-342900" algn="just" rtl="0">
              <a:lnSpc>
                <a:spcPct val="100000"/>
              </a:lnSpc>
              <a:spcBef>
                <a:spcPts val="600"/>
              </a:spcBef>
              <a:spcAft>
                <a:spcPts val="0"/>
              </a:spcAft>
              <a:buSzPct val="100000"/>
              <a:buFont typeface="Arial" panose="020B0604020202020204" pitchFamily="34" charset="0"/>
              <a:buChar char="•"/>
            </a:pPr>
            <a:r>
              <a:rPr lang="en" sz="1600" dirty="0"/>
              <a:t>97% of Enterprise Desktops Run Java</a:t>
            </a:r>
          </a:p>
          <a:p>
            <a:pPr marL="457200" marR="0" lvl="0" indent="-342900" algn="just" rtl="0">
              <a:lnSpc>
                <a:spcPct val="100000"/>
              </a:lnSpc>
              <a:spcBef>
                <a:spcPts val="600"/>
              </a:spcBef>
              <a:spcAft>
                <a:spcPts val="0"/>
              </a:spcAft>
              <a:buSzPct val="100000"/>
              <a:buChar char="●"/>
            </a:pPr>
            <a:r>
              <a:rPr lang="en" sz="1600" dirty="0"/>
              <a:t>89% of Desktops (or Computers) in the U.S. Run Java</a:t>
            </a:r>
          </a:p>
          <a:p>
            <a:pPr marL="457200" marR="0" lvl="0" indent="-342900" algn="just" rtl="0">
              <a:lnSpc>
                <a:spcPct val="100000"/>
              </a:lnSpc>
              <a:spcBef>
                <a:spcPts val="600"/>
              </a:spcBef>
              <a:spcAft>
                <a:spcPts val="0"/>
              </a:spcAft>
              <a:buSzPct val="100000"/>
              <a:buChar char="●"/>
            </a:pPr>
            <a:r>
              <a:rPr lang="en" sz="1600" dirty="0"/>
              <a:t>9 Million Java Developers Worldwide</a:t>
            </a:r>
          </a:p>
          <a:p>
            <a:pPr marL="457200" marR="0" lvl="0" indent="-342900" algn="just" rtl="0">
              <a:lnSpc>
                <a:spcPct val="100000"/>
              </a:lnSpc>
              <a:spcBef>
                <a:spcPts val="600"/>
              </a:spcBef>
              <a:spcAft>
                <a:spcPts val="0"/>
              </a:spcAft>
              <a:buSzPct val="100000"/>
              <a:buChar char="●"/>
            </a:pPr>
            <a:r>
              <a:rPr lang="en" sz="1600" dirty="0"/>
              <a:t>#1 Choice for Developers</a:t>
            </a:r>
          </a:p>
          <a:p>
            <a:pPr marL="457200" marR="0" lvl="0" indent="-342900" algn="just" rtl="0">
              <a:lnSpc>
                <a:spcPct val="100000"/>
              </a:lnSpc>
              <a:spcBef>
                <a:spcPts val="600"/>
              </a:spcBef>
              <a:spcAft>
                <a:spcPts val="0"/>
              </a:spcAft>
              <a:buSzPct val="100000"/>
              <a:buChar char="●"/>
            </a:pPr>
            <a:r>
              <a:rPr lang="en" sz="1600" dirty="0"/>
              <a:t>#1 Development Platform</a:t>
            </a:r>
          </a:p>
          <a:p>
            <a:pPr marL="457200" marR="0" lvl="0" indent="-342900" algn="just" rtl="0">
              <a:lnSpc>
                <a:spcPct val="100000"/>
              </a:lnSpc>
              <a:spcBef>
                <a:spcPts val="600"/>
              </a:spcBef>
              <a:spcAft>
                <a:spcPts val="0"/>
              </a:spcAft>
              <a:buSzPct val="100000"/>
              <a:buChar char="●"/>
            </a:pPr>
            <a:r>
              <a:rPr lang="en" sz="1600" dirty="0"/>
              <a:t>3 Billion Mobile Phones Run Java</a:t>
            </a:r>
          </a:p>
          <a:p>
            <a:pPr marL="457200" marR="0" lvl="0" indent="-342900" algn="just" rtl="0">
              <a:lnSpc>
                <a:spcPct val="100000"/>
              </a:lnSpc>
              <a:spcBef>
                <a:spcPts val="600"/>
              </a:spcBef>
              <a:spcAft>
                <a:spcPts val="0"/>
              </a:spcAft>
              <a:buSzPct val="100000"/>
              <a:buChar char="●"/>
            </a:pPr>
            <a:r>
              <a:rPr lang="en" sz="1600" dirty="0"/>
              <a:t>100% of Blu-ray Disc Players Ship with Java</a:t>
            </a:r>
          </a:p>
          <a:p>
            <a:pPr marL="457200" marR="0" lvl="0" indent="-342900" algn="just" rtl="0">
              <a:lnSpc>
                <a:spcPct val="100000"/>
              </a:lnSpc>
              <a:spcBef>
                <a:spcPts val="600"/>
              </a:spcBef>
              <a:spcAft>
                <a:spcPts val="0"/>
              </a:spcAft>
              <a:buSzPct val="100000"/>
              <a:buChar char="●"/>
            </a:pPr>
            <a:r>
              <a:rPr lang="en" sz="1600" dirty="0"/>
              <a:t>5 Billion Java Cards in Use</a:t>
            </a:r>
          </a:p>
          <a:p>
            <a:pPr marL="457200" marR="0" lvl="0" indent="-342900" algn="just" rtl="0">
              <a:lnSpc>
                <a:spcPct val="100000"/>
              </a:lnSpc>
              <a:spcBef>
                <a:spcPts val="600"/>
              </a:spcBef>
              <a:spcAft>
                <a:spcPts val="0"/>
              </a:spcAft>
              <a:buSzPct val="100000"/>
              <a:buChar char="●"/>
            </a:pPr>
            <a:r>
              <a:rPr lang="en" sz="1600" dirty="0"/>
              <a:t>125 million TV devices run Java</a:t>
            </a:r>
          </a:p>
          <a:p>
            <a:pPr marL="457200" marR="0" lvl="0" indent="-342900" algn="just" rtl="0">
              <a:lnSpc>
                <a:spcPct val="100000"/>
              </a:lnSpc>
              <a:spcBef>
                <a:spcPts val="600"/>
              </a:spcBef>
              <a:spcAft>
                <a:spcPts val="0"/>
              </a:spcAft>
              <a:buSzPct val="100000"/>
              <a:buChar char="●"/>
            </a:pPr>
            <a:r>
              <a:rPr lang="en" sz="1600" dirty="0"/>
              <a:t>5 of the Top 5 Original Equipment Manufacturers Ship Java ME</a:t>
            </a:r>
          </a:p>
          <a:p>
            <a:pPr lvl="0" algn="just" rtl="0">
              <a:spcBef>
                <a:spcPts val="0"/>
              </a:spcBef>
              <a:buNone/>
            </a:pPr>
            <a:endParaRPr sz="2400" dirty="0"/>
          </a:p>
          <a:p>
            <a:pPr lvl="0" algn="just" rtl="0">
              <a:spcBef>
                <a:spcPts val="0"/>
              </a:spcBef>
              <a:buNone/>
            </a:pPr>
            <a:endParaRPr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860948"/>
          </a:xfrm>
          <a:prstGeom prst="rect">
            <a:avLst/>
          </a:prstGeom>
        </p:spPr>
        <p:txBody>
          <a:bodyPr lIns="91425" tIns="91425" rIns="91425" bIns="91425" anchor="t" anchorCtr="0">
            <a:noAutofit/>
          </a:bodyPr>
          <a:lstStyle/>
          <a:p>
            <a:r>
              <a:rPr lang="en-IN" sz="1400" b="1" dirty="0"/>
              <a:t>Step 2: Normal Deletion</a:t>
            </a:r>
          </a:p>
          <a:p>
            <a:r>
              <a:rPr lang="en-IN" sz="1400" dirty="0"/>
              <a:t>Normal deletion removes unreferenced objects leaving referenced objects and pointers to free space.</a:t>
            </a:r>
          </a:p>
          <a:p>
            <a:r>
              <a:rPr lang="en-IN" sz="1400" dirty="0"/>
              <a:t>(Ref :http://www.oracle.com/webfolder/technetwork/tutorials/obe/java/gc01/index.html)</a:t>
            </a:r>
          </a:p>
          <a:p>
            <a:br>
              <a:rPr lang="en-IN" dirty="0"/>
            </a:br>
            <a:br>
              <a:rPr lang="en-IN" dirty="0"/>
            </a:br>
            <a:br>
              <a:rPr lang="en-IN" sz="1600" dirty="0"/>
            </a:br>
            <a:endParaRPr lang="en-IN" sz="1600" dirty="0"/>
          </a:p>
          <a:p>
            <a:pPr lvl="0" rtl="0">
              <a:spcBef>
                <a:spcPts val="0"/>
              </a:spcBef>
              <a:buNone/>
            </a:pPr>
            <a:endParaRPr sz="16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Garbage Collection</a:t>
            </a:r>
            <a:endParaRPr lang="en" dirty="0"/>
          </a:p>
        </p:txBody>
      </p:sp>
      <p:pic>
        <p:nvPicPr>
          <p:cNvPr id="4" name="Picture 3">
            <a:extLst>
              <a:ext uri="{FF2B5EF4-FFF2-40B4-BE49-F238E27FC236}">
                <a16:creationId xmlns:a16="http://schemas.microsoft.com/office/drawing/2014/main" id="{89ED043F-8AE3-428A-99EE-9221F26C8B36}"/>
              </a:ext>
            </a:extLst>
          </p:cNvPr>
          <p:cNvPicPr>
            <a:picLocks noChangeAspect="1"/>
          </p:cNvPicPr>
          <p:nvPr/>
        </p:nvPicPr>
        <p:blipFill>
          <a:blip r:embed="rId3"/>
          <a:stretch>
            <a:fillRect/>
          </a:stretch>
        </p:blipFill>
        <p:spPr>
          <a:xfrm>
            <a:off x="691116" y="2254102"/>
            <a:ext cx="7623544" cy="2541182"/>
          </a:xfrm>
          <a:prstGeom prst="rect">
            <a:avLst/>
          </a:prstGeom>
        </p:spPr>
      </p:pic>
    </p:spTree>
    <p:extLst>
      <p:ext uri="{BB962C8B-B14F-4D97-AF65-F5344CB8AC3E}">
        <p14:creationId xmlns:p14="http://schemas.microsoft.com/office/powerpoint/2010/main" val="923279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String</a:t>
            </a:r>
            <a:endParaRPr lang="en" dirty="0"/>
          </a:p>
        </p:txBody>
      </p:sp>
      <p:sp>
        <p:nvSpPr>
          <p:cNvPr id="134" name="Shape 13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r>
              <a:rPr lang="en-IN" sz="1400" dirty="0"/>
              <a:t>Generally, string is a </a:t>
            </a:r>
            <a:r>
              <a:rPr lang="en-IN" sz="1400" b="1" dirty="0"/>
              <a:t>sequence of characters</a:t>
            </a:r>
            <a:r>
              <a:rPr lang="en-IN" sz="1400" dirty="0"/>
              <a:t>. But in java, </a:t>
            </a:r>
            <a:r>
              <a:rPr lang="en-IN" sz="1400" b="1" dirty="0"/>
              <a:t>string is an object </a:t>
            </a:r>
            <a:r>
              <a:rPr lang="en-IN" sz="1400" dirty="0"/>
              <a:t>that represents a sequence of characters. The </a:t>
            </a:r>
            <a:r>
              <a:rPr lang="en-IN" sz="1400" dirty="0" err="1"/>
              <a:t>java.lang.String</a:t>
            </a:r>
            <a:r>
              <a:rPr lang="en-IN" sz="1400" dirty="0"/>
              <a:t> class is used to create string object.</a:t>
            </a:r>
          </a:p>
          <a:p>
            <a:r>
              <a:rPr lang="en-IN" sz="1400" b="1" dirty="0"/>
              <a:t>How to create String object?</a:t>
            </a:r>
          </a:p>
          <a:p>
            <a:r>
              <a:rPr lang="en-IN" sz="1400" dirty="0"/>
              <a:t>There are two ways to create String object:</a:t>
            </a:r>
          </a:p>
          <a:p>
            <a:r>
              <a:rPr lang="en-IN" sz="1400" dirty="0"/>
              <a:t>By string literal</a:t>
            </a:r>
          </a:p>
          <a:p>
            <a:r>
              <a:rPr lang="en-IN" sz="1400" dirty="0"/>
              <a:t>By new keyword</a:t>
            </a:r>
          </a:p>
          <a:p>
            <a:r>
              <a:rPr lang="en-IN" sz="1400" dirty="0"/>
              <a:t>String s1="Welcome";  String s2="Welcome";//will not create new instance  </a:t>
            </a:r>
          </a:p>
          <a:p>
            <a:endParaRPr lang="en-IN" sz="1400" dirty="0"/>
          </a:p>
          <a:p>
            <a:pPr algn="just"/>
            <a:r>
              <a:rPr lang="en-IN" sz="1400" dirty="0"/>
              <a:t>Each time you create a string literal, the JVM checks the </a:t>
            </a:r>
            <a:r>
              <a:rPr lang="en-IN" sz="1400" b="1" dirty="0"/>
              <a:t>string constant pool first</a:t>
            </a:r>
            <a:r>
              <a:rPr lang="en-IN" sz="1400" dirty="0"/>
              <a:t>. If the string already exists in the pool, a reference to the pooled instance is returned. If string doesn't exist in the pool, a new string instance is created and placed in the </a:t>
            </a:r>
            <a:r>
              <a:rPr lang="en-IN" sz="1400" dirty="0" err="1"/>
              <a:t>pool.String</a:t>
            </a:r>
            <a:r>
              <a:rPr lang="en-IN" sz="1400" dirty="0"/>
              <a:t> objects are stored in a special memory area known as string constant pool. To make Java more memory efficient Strings are immutable. The java </a:t>
            </a:r>
            <a:r>
              <a:rPr lang="en-IN" sz="1400" b="1" dirty="0"/>
              <a:t>String is immutable </a:t>
            </a:r>
            <a:r>
              <a:rPr lang="en-IN" sz="1400" dirty="0"/>
              <a:t>i.e. it cannot be changed. Whenever we change any string, a new instance is created. For mutable string, you can use </a:t>
            </a:r>
            <a:r>
              <a:rPr lang="en-IN" sz="1400" b="1" dirty="0" err="1"/>
              <a:t>StringBuffer</a:t>
            </a:r>
            <a:r>
              <a:rPr lang="en-IN" sz="1400" b="1" dirty="0"/>
              <a:t> and </a:t>
            </a:r>
          </a:p>
          <a:p>
            <a:r>
              <a:rPr lang="en-IN" sz="1400" b="1" dirty="0"/>
              <a:t>StringBuilder classes.</a:t>
            </a:r>
          </a:p>
          <a:p>
            <a:pPr lvl="0"/>
            <a:endParaRPr lang="en-IN" sz="1400" dirty="0"/>
          </a:p>
          <a:p>
            <a:pPr lvl="0"/>
            <a:endParaRPr sz="1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String</a:t>
            </a:r>
            <a:endParaRPr lang="en" dirty="0"/>
          </a:p>
        </p:txBody>
      </p:sp>
      <p:sp>
        <p:nvSpPr>
          <p:cNvPr id="134" name="Shape 13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just"/>
            <a:r>
              <a:rPr lang="en-IN" sz="1200" b="1" dirty="0"/>
              <a:t>Java String</a:t>
            </a:r>
            <a:r>
              <a:rPr lang="en-IN" sz="1200" dirty="0"/>
              <a:t> class provides a lot of methods to perform operations on string such </a:t>
            </a:r>
            <a:r>
              <a:rPr lang="en-IN" sz="1200" b="1" dirty="0"/>
              <a:t>as compare(), </a:t>
            </a:r>
            <a:r>
              <a:rPr lang="en-IN" sz="1200" b="1" dirty="0" err="1"/>
              <a:t>concat</a:t>
            </a:r>
            <a:r>
              <a:rPr lang="en-IN" sz="1200" b="1" dirty="0"/>
              <a:t>(), equals(), split(), length(), replace(), </a:t>
            </a:r>
            <a:r>
              <a:rPr lang="en-IN" sz="1200" b="1" dirty="0" err="1"/>
              <a:t>compareTo</a:t>
            </a:r>
            <a:r>
              <a:rPr lang="en-IN" sz="1200" b="1" dirty="0"/>
              <a:t>(), intern(), substring() etc</a:t>
            </a:r>
          </a:p>
          <a:p>
            <a:pPr lvl="0" algn="just"/>
            <a:endParaRPr lang="en-IN" sz="1200" dirty="0"/>
          </a:p>
          <a:p>
            <a:pPr lvl="0" algn="just"/>
            <a:r>
              <a:rPr lang="en-IN" sz="1200" b="1" dirty="0"/>
              <a:t>The </a:t>
            </a:r>
            <a:r>
              <a:rPr lang="en-IN" sz="1200" b="1" dirty="0" err="1"/>
              <a:t>java.lang.String</a:t>
            </a:r>
            <a:r>
              <a:rPr lang="en-IN" sz="1200" b="1" dirty="0"/>
              <a:t> class implements Serializable, Comparable and </a:t>
            </a:r>
            <a:r>
              <a:rPr lang="en-IN" sz="1200" b="1" dirty="0" err="1"/>
              <a:t>CharSequence</a:t>
            </a:r>
            <a:r>
              <a:rPr lang="en-IN" sz="1200" b="1" dirty="0"/>
              <a:t> interfaces.</a:t>
            </a:r>
          </a:p>
          <a:p>
            <a:pPr algn="just"/>
            <a:endParaRPr lang="en-IN" sz="1200" dirty="0"/>
          </a:p>
          <a:p>
            <a:pPr algn="just"/>
            <a:r>
              <a:rPr lang="en-IN" sz="1200" dirty="0"/>
              <a:t>char[] </a:t>
            </a:r>
            <a:r>
              <a:rPr lang="en-IN" sz="1200" dirty="0" err="1"/>
              <a:t>ch</a:t>
            </a:r>
            <a:r>
              <a:rPr lang="en-IN" sz="1200" dirty="0"/>
              <a:t>={'</a:t>
            </a:r>
            <a:r>
              <a:rPr lang="en-IN" sz="1200" dirty="0" err="1"/>
              <a:t>j','a','v','a</a:t>
            </a:r>
            <a:r>
              <a:rPr lang="en-IN" sz="1200" dirty="0"/>
              <a:t>'};  String s=new String(</a:t>
            </a:r>
            <a:r>
              <a:rPr lang="en-IN" sz="1200" dirty="0" err="1"/>
              <a:t>ch</a:t>
            </a:r>
            <a:r>
              <a:rPr lang="en-IN" sz="1200" dirty="0"/>
              <a:t>);  String s=“java” </a:t>
            </a:r>
          </a:p>
          <a:p>
            <a:pPr algn="just"/>
            <a:r>
              <a:rPr lang="en-IN" sz="1200" dirty="0"/>
              <a:t>String s=new String("Welcome");//creates two objects and one reference variable  </a:t>
            </a:r>
          </a:p>
          <a:p>
            <a:pPr lvl="0" algn="just"/>
            <a:endParaRPr lang="en-IN" sz="1200" dirty="0"/>
          </a:p>
          <a:p>
            <a:pPr lvl="0" algn="just"/>
            <a:r>
              <a:rPr lang="en-IN" sz="1200" dirty="0"/>
              <a:t>In such case, JVM will create a new string object in normal(non pool) heap memory and the literal "Welcome" will be placed in the string constant pool. The variable s will refer to the object in heap(non pool).</a:t>
            </a:r>
            <a:endParaRPr sz="1200" dirty="0"/>
          </a:p>
        </p:txBody>
      </p:sp>
      <p:pic>
        <p:nvPicPr>
          <p:cNvPr id="5" name="Picture 4">
            <a:extLst>
              <a:ext uri="{FF2B5EF4-FFF2-40B4-BE49-F238E27FC236}">
                <a16:creationId xmlns:a16="http://schemas.microsoft.com/office/drawing/2014/main" id="{9F87160A-2436-40D7-80DF-9BAA8948B9FB}"/>
              </a:ext>
            </a:extLst>
          </p:cNvPr>
          <p:cNvPicPr>
            <a:picLocks noChangeAspect="1"/>
          </p:cNvPicPr>
          <p:nvPr/>
        </p:nvPicPr>
        <p:blipFill>
          <a:blip r:embed="rId3"/>
          <a:stretch>
            <a:fillRect/>
          </a:stretch>
        </p:blipFill>
        <p:spPr>
          <a:xfrm>
            <a:off x="3887819" y="3104707"/>
            <a:ext cx="4321904" cy="1949941"/>
          </a:xfrm>
          <a:prstGeom prst="rect">
            <a:avLst/>
          </a:prstGeom>
        </p:spPr>
      </p:pic>
    </p:spTree>
    <p:extLst>
      <p:ext uri="{BB962C8B-B14F-4D97-AF65-F5344CB8AC3E}">
        <p14:creationId xmlns:p14="http://schemas.microsoft.com/office/powerpoint/2010/main" val="1285805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fr-FR" dirty="0"/>
              <a:t>Abstraction</a:t>
            </a:r>
          </a:p>
          <a:p>
            <a:pPr marL="457200" indent="-457200">
              <a:buFont typeface="Arial" panose="020B0604020202020204" pitchFamily="34" charset="0"/>
              <a:buChar char="•"/>
            </a:pPr>
            <a:r>
              <a:rPr lang="fr-FR" dirty="0"/>
              <a:t>Encapsulation</a:t>
            </a:r>
          </a:p>
          <a:p>
            <a:pPr marL="457200" indent="-457200">
              <a:buFont typeface="Arial" panose="020B0604020202020204" pitchFamily="34" charset="0"/>
              <a:buChar char="•"/>
            </a:pPr>
            <a:r>
              <a:rPr lang="fr-FR" dirty="0"/>
              <a:t>Polymorphism</a:t>
            </a:r>
          </a:p>
          <a:p>
            <a:pPr marL="457200" indent="-457200">
              <a:buFont typeface="Arial" panose="020B0604020202020204" pitchFamily="34" charset="0"/>
              <a:buChar char="•"/>
            </a:pPr>
            <a:r>
              <a:rPr lang="fr-FR" dirty="0"/>
              <a:t>Inheritance</a:t>
            </a:r>
          </a:p>
          <a:p>
            <a:pPr marL="457200" indent="-457200">
              <a:buFont typeface="Arial" panose="020B0604020202020204" pitchFamily="34" charset="0"/>
              <a:buChar char="•"/>
            </a:pPr>
            <a:r>
              <a:rPr lang="fr-FR" dirty="0"/>
              <a:t>Association</a:t>
            </a:r>
          </a:p>
          <a:p>
            <a:pPr marL="457200" indent="-457200">
              <a:buFont typeface="Arial" panose="020B0604020202020204" pitchFamily="34" charset="0"/>
              <a:buChar char="•"/>
            </a:pPr>
            <a:r>
              <a:rPr lang="fr-FR" dirty="0"/>
              <a:t>Aggregation</a:t>
            </a:r>
          </a:p>
          <a:p>
            <a:pPr marL="457200" indent="-457200">
              <a:buFont typeface="Arial" panose="020B0604020202020204" pitchFamily="34" charset="0"/>
              <a:buChar char="•"/>
            </a:pPr>
            <a:r>
              <a:rPr lang="fr-FR" dirty="0"/>
              <a:t>Composition</a:t>
            </a:r>
          </a:p>
          <a:p>
            <a:pPr lvl="0"/>
            <a:endParaRPr sz="1200" dirty="0"/>
          </a:p>
        </p:txBody>
      </p:sp>
    </p:spTree>
    <p:extLst>
      <p:ext uri="{BB962C8B-B14F-4D97-AF65-F5344CB8AC3E}">
        <p14:creationId xmlns:p14="http://schemas.microsoft.com/office/powerpoint/2010/main" val="3821964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lgn="just"/>
            <a:r>
              <a:rPr lang="fr-FR" sz="1600" b="1" dirty="0"/>
              <a:t>Abstraction</a:t>
            </a:r>
          </a:p>
          <a:p>
            <a:pPr lvl="0"/>
            <a:r>
              <a:rPr lang="en-US" sz="1600" dirty="0"/>
              <a:t>Abstraction is the concept of hiding the internal details and describing things in simple terms. For example, a method that adds two integers. The internal processing of the method is hidden from the outer world. There are many ways to achieve abstraction in object-oriented </a:t>
            </a:r>
            <a:r>
              <a:rPr lang="en-US" sz="1600" dirty="0" err="1"/>
              <a:t>programmings</a:t>
            </a:r>
            <a:r>
              <a:rPr lang="en-US" sz="1600" dirty="0"/>
              <a:t>, such as encapsulation and inheritance.</a:t>
            </a:r>
          </a:p>
          <a:p>
            <a:endParaRPr lang="en-US" sz="1600" b="1" dirty="0"/>
          </a:p>
          <a:p>
            <a:r>
              <a:rPr lang="en-US" sz="1600" b="1" dirty="0"/>
              <a:t>Encapsulation</a:t>
            </a:r>
          </a:p>
          <a:p>
            <a:r>
              <a:rPr lang="en-US" sz="1600" dirty="0"/>
              <a:t>Encapsulation is the technique used to implement abstraction in object-oriented programming. Encapsulation is used for access restriction to class members and methods.</a:t>
            </a:r>
          </a:p>
          <a:p>
            <a:r>
              <a:rPr lang="en-US" sz="1600" dirty="0"/>
              <a:t>Access modifier keywords are used for encapsulation in object oriented programming. For example, encapsulation in java is achieved using private, protected and public keywords.</a:t>
            </a:r>
            <a:endParaRPr sz="1600" dirty="0"/>
          </a:p>
        </p:txBody>
      </p:sp>
    </p:spTree>
    <p:extLst>
      <p:ext uri="{BB962C8B-B14F-4D97-AF65-F5344CB8AC3E}">
        <p14:creationId xmlns:p14="http://schemas.microsoft.com/office/powerpoint/2010/main" val="13148625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lgn="just"/>
            <a:r>
              <a:rPr lang="en-US" b="1" dirty="0"/>
              <a:t>Polymorphism</a:t>
            </a:r>
          </a:p>
          <a:p>
            <a:pPr algn="just"/>
            <a:r>
              <a:rPr lang="en-US" sz="1800" dirty="0"/>
              <a:t>Polymorphism is the concept where an object behaves differently in different situations. There are two types of polymorphism – compile time polymorphism and runtime polymorphism.</a:t>
            </a:r>
          </a:p>
          <a:p>
            <a:pPr algn="just"/>
            <a:r>
              <a:rPr lang="en-US" sz="1800" dirty="0"/>
              <a:t>Compile-time polymorphism is achieved by </a:t>
            </a:r>
            <a:r>
              <a:rPr lang="en-US" sz="1800" dirty="0">
                <a:hlinkClick r:id="rId3">
                  <a:extLst>
                    <a:ext uri="{A12FA001-AC4F-418D-AE19-62706E023703}">
                      <ahyp:hlinkClr xmlns:ahyp="http://schemas.microsoft.com/office/drawing/2018/hyperlinkcolor" val="tx"/>
                    </a:ext>
                  </a:extLst>
                </a:hlinkClick>
              </a:rPr>
              <a:t>method overloading</a:t>
            </a:r>
            <a:r>
              <a:rPr lang="en-US" sz="1800" dirty="0"/>
              <a:t>. </a:t>
            </a:r>
            <a:endParaRPr lang="en-US" sz="1800" b="1" dirty="0"/>
          </a:p>
          <a:p>
            <a:pPr algn="just"/>
            <a:r>
              <a:rPr lang="en-US" sz="1800" dirty="0"/>
              <a:t>Here we have multiple draw methods but they have different behavior. This is a case of method overloading because all the methods name is same and arguments are different. Here compiler will be able to identify the method to invoke at compile-time, hence it’s called compile-time polymorphism.</a:t>
            </a:r>
          </a:p>
          <a:p>
            <a:pPr algn="just"/>
            <a:r>
              <a:rPr lang="en-US" sz="1800" dirty="0"/>
              <a:t>Runtime polymorphism is implemented when we have “IS-A” relationship between objects. This is also called a method overriding because subclass has to override the superclass method for runtime polymorphism.</a:t>
            </a:r>
          </a:p>
          <a:p>
            <a:pPr algn="just"/>
            <a:br>
              <a:rPr lang="en-US" sz="1800" dirty="0"/>
            </a:br>
            <a:endParaRPr lang="en-US" sz="1800" dirty="0"/>
          </a:p>
        </p:txBody>
      </p:sp>
    </p:spTree>
    <p:extLst>
      <p:ext uri="{BB962C8B-B14F-4D97-AF65-F5344CB8AC3E}">
        <p14:creationId xmlns:p14="http://schemas.microsoft.com/office/powerpoint/2010/main" val="14775260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r>
              <a:rPr lang="en-US" sz="1800" b="1" dirty="0"/>
              <a:t>Polymorphism</a:t>
            </a:r>
          </a:p>
          <a:p>
            <a:r>
              <a:rPr lang="en-US" sz="2000" dirty="0"/>
              <a:t>If we are working in terms of the superclass, the actual implementation class is decided at runtime. The compiler is not able to decide which class method will be invoked. This decision is done at runtime, hence the name as runtime polymorphism or dynamic method dispatch.</a:t>
            </a:r>
          </a:p>
          <a:p>
            <a:pPr marL="457200" indent="-457200"/>
            <a:r>
              <a:rPr lang="en-US" sz="1800" b="1" dirty="0"/>
              <a:t>Inheritance</a:t>
            </a:r>
          </a:p>
          <a:p>
            <a:r>
              <a:rPr lang="en-US" sz="1800" dirty="0"/>
              <a:t>Inheritance is the object-oriented programming concept where an object is based on another object. Inheritance is the mechanism of code reuse. The object that is getting inherited is called superclass and the object that inherits the superclass is called subclass.</a:t>
            </a:r>
            <a:br>
              <a:rPr lang="en-US" sz="1800" dirty="0"/>
            </a:br>
            <a:endParaRPr lang="en-US" sz="1800" dirty="0"/>
          </a:p>
        </p:txBody>
      </p:sp>
    </p:spTree>
    <p:extLst>
      <p:ext uri="{BB962C8B-B14F-4D97-AF65-F5344CB8AC3E}">
        <p14:creationId xmlns:p14="http://schemas.microsoft.com/office/powerpoint/2010/main" val="18259358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r>
              <a:rPr lang="en-US" sz="1800" b="1" dirty="0"/>
              <a:t>Association</a:t>
            </a:r>
          </a:p>
          <a:p>
            <a:r>
              <a:rPr lang="en-US" sz="1800" dirty="0"/>
              <a:t>Association is the OOPS concept to define the relationship between objects. The association defines the multiplicity between objects. For example Teacher and Student objects. There is a one-to-many relationship between a teacher and students. Similarly, a student can have a one-to-many relationship with teacher objects. However, both student and teacher objects are independent of each other.</a:t>
            </a:r>
          </a:p>
          <a:p>
            <a:endParaRPr lang="en-US" sz="1800" b="1" dirty="0"/>
          </a:p>
          <a:p>
            <a:r>
              <a:rPr lang="en-US" sz="1800" b="1" dirty="0"/>
              <a:t>Aggregation</a:t>
            </a:r>
          </a:p>
          <a:p>
            <a:r>
              <a:rPr lang="en-US" sz="1800" dirty="0"/>
              <a:t>Aggregation is a special type of association. In aggregation, objects 	have their own life cycle but there is ownership. Whenever we have 	“HAS-A” relationship between objects and ownership then it’s a case of aggregation.</a:t>
            </a:r>
            <a:br>
              <a:rPr lang="en-US" sz="1800" dirty="0"/>
            </a:br>
            <a:endParaRPr lang="en-US" sz="1800" dirty="0"/>
          </a:p>
        </p:txBody>
      </p:sp>
    </p:spTree>
    <p:extLst>
      <p:ext uri="{BB962C8B-B14F-4D97-AF65-F5344CB8AC3E}">
        <p14:creationId xmlns:p14="http://schemas.microsoft.com/office/powerpoint/2010/main" val="7840810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lgn="just">
              <a:buFont typeface="Arial" panose="020B0604020202020204" pitchFamily="34" charset="0"/>
              <a:buChar char="•"/>
            </a:pPr>
            <a:r>
              <a:rPr lang="en-US" b="1" dirty="0"/>
              <a:t>Composition</a:t>
            </a:r>
          </a:p>
          <a:p>
            <a:pPr marL="457200" indent="-457200" algn="just"/>
            <a:r>
              <a:rPr lang="en-US" sz="1800" dirty="0"/>
              <a:t>	Association is the OOPS concept to define the relationship between objects. The association defines the multiplicity between objects. For example Teacher and Student objects. There is a one-to-many relationship between a teacher and students. Similarly, a student can have a one-to-many relationship with teacher objects. However, both student and teacher objects are independent of each other.</a:t>
            </a:r>
          </a:p>
          <a:p>
            <a:pPr marL="457200" indent="-457200" algn="just">
              <a:buFont typeface="Arial" panose="020B0604020202020204" pitchFamily="34" charset="0"/>
              <a:buChar char="•"/>
            </a:pPr>
            <a:endParaRPr lang="en-US" b="1" dirty="0"/>
          </a:p>
          <a:p>
            <a:pPr marL="457200" indent="-457200" algn="just">
              <a:buFont typeface="Arial" panose="020B0604020202020204" pitchFamily="34" charset="0"/>
              <a:buChar char="•"/>
            </a:pPr>
            <a:endParaRPr lang="en-US" sz="1800" dirty="0"/>
          </a:p>
        </p:txBody>
      </p:sp>
    </p:spTree>
    <p:extLst>
      <p:ext uri="{BB962C8B-B14F-4D97-AF65-F5344CB8AC3E}">
        <p14:creationId xmlns:p14="http://schemas.microsoft.com/office/powerpoint/2010/main" val="19364549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lgn="just">
              <a:buFont typeface="Arial" panose="020B0604020202020204" pitchFamily="34" charset="0"/>
              <a:buChar char="•"/>
            </a:pPr>
            <a:r>
              <a:rPr lang="en-US" sz="2000" dirty="0"/>
              <a:t>A Collection is a group of individual objects represented as a single unit. Java provides Collection Framework which defines several classes and interfaces to represent a group of objects as a single unit.</a:t>
            </a:r>
          </a:p>
          <a:p>
            <a:pPr marL="457200" indent="-457200" algn="just">
              <a:buFont typeface="Arial" panose="020B0604020202020204" pitchFamily="34" charset="0"/>
              <a:buChar char="•"/>
            </a:pPr>
            <a:r>
              <a:rPr lang="en-US" sz="2000" dirty="0"/>
              <a:t>A Collection is a group of individual objects represented as a single unit. Java provides Collection Framework which defines several classes and interfaces to represent a group of objects as a single unit.</a:t>
            </a:r>
            <a:endParaRPr lang="en-US" sz="2000" b="1" dirty="0"/>
          </a:p>
          <a:p>
            <a:pPr marL="457200" indent="-457200" algn="just">
              <a:buFont typeface="Arial" panose="020B0604020202020204" pitchFamily="34" charset="0"/>
              <a:buChar char="•"/>
            </a:pPr>
            <a:endParaRPr lang="en-US" sz="1800" dirty="0"/>
          </a:p>
        </p:txBody>
      </p:sp>
    </p:spTree>
    <p:extLst>
      <p:ext uri="{BB962C8B-B14F-4D97-AF65-F5344CB8AC3E}">
        <p14:creationId xmlns:p14="http://schemas.microsoft.com/office/powerpoint/2010/main" val="3042664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58" name="Shape 5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How ?</a:t>
            </a:r>
          </a:p>
          <a:p>
            <a:pPr lvl="0" rtl="0">
              <a:spcBef>
                <a:spcPts val="0"/>
              </a:spcBef>
              <a:buNone/>
            </a:pPr>
            <a:endParaRPr sz="2400"/>
          </a:p>
          <a:p>
            <a:pPr lvl="0" rtl="0">
              <a:spcBef>
                <a:spcPts val="0"/>
              </a:spcBef>
              <a:buNone/>
            </a:pPr>
            <a:endParaRPr sz="2400"/>
          </a:p>
        </p:txBody>
      </p:sp>
      <p:pic>
        <p:nvPicPr>
          <p:cNvPr id="59" name="Shape 59"/>
          <p:cNvPicPr preferRelativeResize="0"/>
          <p:nvPr/>
        </p:nvPicPr>
        <p:blipFill>
          <a:blip r:embed="rId3">
            <a:alphaModFix/>
          </a:blip>
          <a:stretch>
            <a:fillRect/>
          </a:stretch>
        </p:blipFill>
        <p:spPr>
          <a:xfrm>
            <a:off x="914400" y="1905000"/>
            <a:ext cx="5591175" cy="13430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en-US" sz="2000" dirty="0"/>
              <a:t>A Collection is a group of individual objects represented as a single unit. Java provides Collection Framework which defines several classes and interfaces to represent a group of objects as a single unit.</a:t>
            </a:r>
          </a:p>
          <a:p>
            <a:pPr marL="457200" indent="-457200">
              <a:buFont typeface="Arial" panose="020B0604020202020204" pitchFamily="34" charset="0"/>
              <a:buChar char="•"/>
            </a:pPr>
            <a:r>
              <a:rPr lang="en-US" sz="2000" dirty="0"/>
              <a:t>Need for collection framework</a:t>
            </a:r>
          </a:p>
          <a:p>
            <a:pPr algn="just" fontAlgn="base"/>
            <a:r>
              <a:rPr lang="en-US" sz="2000" dirty="0"/>
              <a:t>	Before Collection Framework (or before JDK 1.2) was 	introduced, the standard methods for grouping Java objects (or 	collections) were Arrays or Vectors or </a:t>
            </a:r>
            <a:r>
              <a:rPr lang="en-US" sz="2000" dirty="0" err="1"/>
              <a:t>Hashtables</a:t>
            </a:r>
            <a:r>
              <a:rPr lang="en-US" sz="2000" dirty="0"/>
              <a:t>. All of these 	collections had no common interface.</a:t>
            </a:r>
          </a:p>
          <a:p>
            <a:pPr fontAlgn="base"/>
            <a:r>
              <a:rPr lang="en-US" sz="2000" dirty="0"/>
              <a:t>	Accessing elements of these Data Structures was a hassle as 	each had a different method (and syntax) for accessing its 	members:</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1800" dirty="0"/>
          </a:p>
        </p:txBody>
      </p:sp>
    </p:spTree>
    <p:extLst>
      <p:ext uri="{BB962C8B-B14F-4D97-AF65-F5344CB8AC3E}">
        <p14:creationId xmlns:p14="http://schemas.microsoft.com/office/powerpoint/2010/main" val="40129345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1800" dirty="0"/>
          </a:p>
        </p:txBody>
      </p:sp>
      <p:pic>
        <p:nvPicPr>
          <p:cNvPr id="3" name="Picture 2">
            <a:extLst>
              <a:ext uri="{FF2B5EF4-FFF2-40B4-BE49-F238E27FC236}">
                <a16:creationId xmlns:a16="http://schemas.microsoft.com/office/drawing/2014/main" id="{55E85563-5969-47CA-A1F4-ACA6E93F74AE}"/>
              </a:ext>
            </a:extLst>
          </p:cNvPr>
          <p:cNvPicPr>
            <a:picLocks noChangeAspect="1"/>
          </p:cNvPicPr>
          <p:nvPr/>
        </p:nvPicPr>
        <p:blipFill>
          <a:blip r:embed="rId3"/>
          <a:stretch>
            <a:fillRect/>
          </a:stretch>
        </p:blipFill>
        <p:spPr>
          <a:xfrm>
            <a:off x="311888" y="1109923"/>
            <a:ext cx="8374912" cy="3725700"/>
          </a:xfrm>
          <a:prstGeom prst="rect">
            <a:avLst/>
          </a:prstGeom>
        </p:spPr>
      </p:pic>
    </p:spTree>
    <p:extLst>
      <p:ext uri="{BB962C8B-B14F-4D97-AF65-F5344CB8AC3E}">
        <p14:creationId xmlns:p14="http://schemas.microsoft.com/office/powerpoint/2010/main" val="3127214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algn="just" fontAlgn="base"/>
            <a:r>
              <a:rPr lang="en-US" sz="2000" b="1" dirty="0"/>
              <a:t>Advantages of Collection Framework:</a:t>
            </a:r>
            <a:endParaRPr lang="en-US" sz="2000" dirty="0"/>
          </a:p>
          <a:p>
            <a:pPr algn="just" fontAlgn="base"/>
            <a:r>
              <a:rPr lang="en-US" sz="2000" dirty="0"/>
              <a:t>Consistent API : The API has a basic set of interfaces like Collection, Set, List, or Map. All classes (</a:t>
            </a:r>
            <a:r>
              <a:rPr lang="en-US" sz="2000" dirty="0" err="1"/>
              <a:t>ArrayList</a:t>
            </a:r>
            <a:r>
              <a:rPr lang="en-US" sz="2000" dirty="0"/>
              <a:t>, LinkedList, Vector, </a:t>
            </a:r>
            <a:r>
              <a:rPr lang="en-US" sz="2000" dirty="0" err="1"/>
              <a:t>etc</a:t>
            </a:r>
            <a:r>
              <a:rPr lang="en-US" sz="2000" dirty="0"/>
              <a:t>) that implement these interfaces have </a:t>
            </a:r>
            <a:r>
              <a:rPr lang="en-US" sz="2000" i="1" dirty="0"/>
              <a:t>some</a:t>
            </a:r>
            <a:r>
              <a:rPr lang="en-US" sz="2000" dirty="0"/>
              <a:t> common set of methods.</a:t>
            </a:r>
          </a:p>
          <a:p>
            <a:pPr algn="just" fontAlgn="base"/>
            <a:r>
              <a:rPr lang="en-US" sz="2000" dirty="0"/>
              <a:t>Reduces programming effort: A programmer doesn’t have to worry about the design of Collection, and he can focus on its best use in his program.</a:t>
            </a:r>
          </a:p>
          <a:p>
            <a:pPr algn="just" fontAlgn="base"/>
            <a:r>
              <a:rPr lang="en-US" sz="2000" dirty="0"/>
              <a:t>Increases program speed and quality: Increases performance by providing high-performance implementations of useful data structures and algorithms.</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endParaRPr lang="en-US" sz="1800" dirty="0"/>
          </a:p>
        </p:txBody>
      </p:sp>
    </p:spTree>
    <p:extLst>
      <p:ext uri="{BB962C8B-B14F-4D97-AF65-F5344CB8AC3E}">
        <p14:creationId xmlns:p14="http://schemas.microsoft.com/office/powerpoint/2010/main" val="8774705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126465"/>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960837"/>
            <a:ext cx="8229600" cy="4033577"/>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en-US" sz="2000" dirty="0"/>
              <a:t>Collection : Root interface with basic methods like add(), remove(), </a:t>
            </a:r>
          </a:p>
          <a:p>
            <a:pPr marL="457200" indent="-457200"/>
            <a:r>
              <a:rPr lang="en-US" sz="2000" dirty="0"/>
              <a:t>        contains(), </a:t>
            </a:r>
            <a:r>
              <a:rPr lang="en-US" sz="2000" dirty="0" err="1"/>
              <a:t>isEmpty</a:t>
            </a:r>
            <a:r>
              <a:rPr lang="en-US" sz="2000" dirty="0"/>
              <a:t>(), </a:t>
            </a:r>
            <a:r>
              <a:rPr lang="en-US" sz="2000" dirty="0" err="1"/>
              <a:t>addAll</a:t>
            </a:r>
            <a:r>
              <a:rPr lang="en-US" sz="2000" dirty="0"/>
              <a:t>(), ... etc.</a:t>
            </a:r>
          </a:p>
          <a:p>
            <a:pPr marL="457200" indent="-457200"/>
            <a:r>
              <a:rPr lang="en-US" sz="2000" dirty="0"/>
              <a:t> </a:t>
            </a:r>
          </a:p>
          <a:p>
            <a:pPr marL="457200" indent="-457200">
              <a:buFont typeface="Arial" panose="020B0604020202020204" pitchFamily="34" charset="0"/>
              <a:buChar char="•"/>
            </a:pPr>
            <a:r>
              <a:rPr lang="en-US" sz="2000" dirty="0"/>
              <a:t>Set : Doesn't allow duplicates. Example implementations of Set </a:t>
            </a:r>
          </a:p>
          <a:p>
            <a:pPr marL="457200" indent="-457200"/>
            <a:r>
              <a:rPr lang="en-US" sz="2000" dirty="0"/>
              <a:t>      interface are HashSet (Hashing based) and </a:t>
            </a:r>
            <a:r>
              <a:rPr lang="en-US" sz="2000" dirty="0" err="1"/>
              <a:t>TreeSet</a:t>
            </a:r>
            <a:r>
              <a:rPr lang="en-US" sz="2000" dirty="0"/>
              <a:t> (balanced</a:t>
            </a:r>
          </a:p>
          <a:p>
            <a:pPr marL="457200" indent="-457200"/>
            <a:r>
              <a:rPr lang="en-US" sz="2000" dirty="0"/>
              <a:t>      BST based). Note that </a:t>
            </a:r>
            <a:r>
              <a:rPr lang="en-US" sz="2000" dirty="0" err="1"/>
              <a:t>TreeSet</a:t>
            </a:r>
            <a:r>
              <a:rPr lang="en-US" sz="2000" dirty="0"/>
              <a:t> implements </a:t>
            </a:r>
            <a:r>
              <a:rPr lang="en-US" sz="2000" dirty="0" err="1"/>
              <a:t>SortedSet</a:t>
            </a:r>
            <a:r>
              <a:rPr lang="en-US" sz="2000" dirty="0"/>
              <a:t>.</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List : Can contain duplicates and elements are ordered. Example</a:t>
            </a:r>
          </a:p>
          <a:p>
            <a:pPr marL="457200" indent="-457200"/>
            <a:r>
              <a:rPr lang="en-US" sz="2000" dirty="0"/>
              <a:t>       implementations are LinkedList (linked list based) and</a:t>
            </a:r>
          </a:p>
          <a:p>
            <a:pPr marL="457200" indent="-457200"/>
            <a:r>
              <a:rPr lang="en-US" sz="2000" dirty="0"/>
              <a:t>       </a:t>
            </a:r>
            <a:r>
              <a:rPr lang="en-US" sz="2000" dirty="0" err="1"/>
              <a:t>ArrayList</a:t>
            </a:r>
            <a:r>
              <a:rPr lang="en-US" sz="2000" dirty="0"/>
              <a:t> (dynamic array based)</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Queue : Typically order elements in FIFO order except exceptions</a:t>
            </a:r>
          </a:p>
          <a:p>
            <a:pPr marL="457200" indent="-457200"/>
            <a:r>
              <a:rPr lang="en-US" sz="2000" dirty="0"/>
              <a:t>        like </a:t>
            </a:r>
            <a:r>
              <a:rPr lang="en-US" sz="2000" dirty="0" err="1"/>
              <a:t>PriorityQueue</a:t>
            </a:r>
            <a:r>
              <a:rPr lang="en-US" sz="2000" dirty="0"/>
              <a:t>.  </a:t>
            </a:r>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434314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en-US" sz="2000" dirty="0" err="1"/>
              <a:t>Deque</a:t>
            </a:r>
            <a:r>
              <a:rPr lang="en-US" sz="2000" dirty="0"/>
              <a:t> : Elements can be inserted and removed at both ends. Allows  both LIFO and FIFO. </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Map : Contains Key value pairs. Doesn't allow duplicates.  Example</a:t>
            </a:r>
          </a:p>
          <a:p>
            <a:pPr marL="457200" indent="-457200"/>
            <a:r>
              <a:rPr lang="en-US" sz="2000" dirty="0"/>
              <a:t>implementation are HashMap and TreeMap. TreeMap implements </a:t>
            </a:r>
            <a:r>
              <a:rPr lang="en-US" sz="2000" dirty="0" err="1"/>
              <a:t>SortedMap</a:t>
            </a:r>
            <a:r>
              <a:rPr lang="en-US" sz="2000" dirty="0"/>
              <a:t>.        </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The difference between Set and Map interface is that in Set we </a:t>
            </a:r>
          </a:p>
          <a:p>
            <a:pPr marL="457200" indent="-457200"/>
            <a:r>
              <a:rPr lang="en-US" sz="2000" dirty="0"/>
              <a:t>have only keys, whereas in Map, we have key, value pairs.</a:t>
            </a:r>
          </a:p>
          <a:p>
            <a:pPr marL="457200" indent="-457200">
              <a:buFont typeface="Arial" panose="020B0604020202020204" pitchFamily="34" charset="0"/>
              <a:buChar char="•"/>
            </a:pPr>
            <a:endParaRPr lang="en-US" sz="1800" dirty="0"/>
          </a:p>
        </p:txBody>
      </p:sp>
    </p:spTree>
    <p:extLst>
      <p:ext uri="{BB962C8B-B14F-4D97-AF65-F5344CB8AC3E}">
        <p14:creationId xmlns:p14="http://schemas.microsoft.com/office/powerpoint/2010/main" val="6554564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lvl="0" algn="ctr"/>
            <a:endParaRPr lang="en-IN" sz="4800" dirty="0"/>
          </a:p>
          <a:p>
            <a:pPr lvl="0" algn="ctr"/>
            <a:endParaRPr lang="en-IN" sz="4800" dirty="0"/>
          </a:p>
          <a:p>
            <a:pPr lvl="0" algn="ctr"/>
            <a:r>
              <a:rPr lang="en-IN" sz="4800" b="1" dirty="0"/>
              <a:t>Thank You</a:t>
            </a:r>
            <a:endParaRPr sz="4800" b="1" dirty="0"/>
          </a:p>
        </p:txBody>
      </p:sp>
      <p:sp>
        <p:nvSpPr>
          <p:cNvPr id="2" name="Title 1">
            <a:extLst>
              <a:ext uri="{FF2B5EF4-FFF2-40B4-BE49-F238E27FC236}">
                <a16:creationId xmlns:a16="http://schemas.microsoft.com/office/drawing/2014/main" id="{BC62665A-3BA6-4076-8B82-D102ED9BF0C9}"/>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5133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65" name="Shape 6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sz="2400"/>
          </a:p>
          <a:p>
            <a:pPr lvl="0" rtl="0">
              <a:spcBef>
                <a:spcPts val="0"/>
              </a:spcBef>
              <a:buNone/>
            </a:pPr>
            <a:endParaRPr sz="2400"/>
          </a:p>
        </p:txBody>
      </p:sp>
      <p:pic>
        <p:nvPicPr>
          <p:cNvPr id="66" name="Shape 66"/>
          <p:cNvPicPr preferRelativeResize="0"/>
          <p:nvPr/>
        </p:nvPicPr>
        <p:blipFill>
          <a:blip r:embed="rId3">
            <a:alphaModFix/>
          </a:blip>
          <a:stretch>
            <a:fillRect/>
          </a:stretch>
        </p:blipFill>
        <p:spPr>
          <a:xfrm>
            <a:off x="609600" y="1143000"/>
            <a:ext cx="3810000" cy="393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72" name="Shape 7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dirty="0"/>
              <a:t>The Java Platform </a:t>
            </a:r>
          </a:p>
          <a:p>
            <a:pPr lvl="0" rtl="0">
              <a:spcBef>
                <a:spcPts val="0"/>
              </a:spcBef>
              <a:buNone/>
            </a:pPr>
            <a:r>
              <a:rPr lang="en" sz="1800" dirty="0"/>
              <a:t>A platform is the hardware or software environment in which a program runs. The Java platform has two components:</a:t>
            </a:r>
          </a:p>
          <a:p>
            <a:pPr marL="457200" lvl="0" indent="-298450" rtl="0">
              <a:lnSpc>
                <a:spcPct val="130909"/>
              </a:lnSpc>
              <a:spcBef>
                <a:spcPts val="0"/>
              </a:spcBef>
              <a:buSzPct val="61111"/>
            </a:pPr>
            <a:r>
              <a:rPr lang="en" sz="1800" dirty="0"/>
              <a:t>The Java Virtual Machine</a:t>
            </a:r>
          </a:p>
          <a:p>
            <a:pPr marL="457200" lvl="0" indent="-298450" rtl="0">
              <a:lnSpc>
                <a:spcPct val="130909"/>
              </a:lnSpc>
              <a:spcBef>
                <a:spcPts val="0"/>
              </a:spcBef>
              <a:buSzPct val="61111"/>
            </a:pPr>
            <a:r>
              <a:rPr lang="en" sz="1800" dirty="0"/>
              <a:t>The Java Application Programming Interface (API)</a:t>
            </a:r>
          </a:p>
          <a:p>
            <a:pPr marR="0" lvl="0" algn="l" rtl="0">
              <a:lnSpc>
                <a:spcPct val="100000"/>
              </a:lnSpc>
              <a:spcBef>
                <a:spcPts val="600"/>
              </a:spcBef>
              <a:spcAft>
                <a:spcPts val="0"/>
              </a:spcAft>
              <a:buNone/>
            </a:pPr>
            <a:endParaRPr sz="1800" dirty="0"/>
          </a:p>
          <a:p>
            <a:pPr lvl="0" rtl="0">
              <a:spcBef>
                <a:spcPts val="0"/>
              </a:spcBef>
              <a:buNone/>
            </a:pPr>
            <a:endParaRPr sz="2400" dirty="0"/>
          </a:p>
        </p:txBody>
      </p:sp>
      <p:pic>
        <p:nvPicPr>
          <p:cNvPr id="73" name="Shape 73"/>
          <p:cNvPicPr preferRelativeResize="0"/>
          <p:nvPr/>
        </p:nvPicPr>
        <p:blipFill>
          <a:blip r:embed="rId3">
            <a:alphaModFix/>
          </a:blip>
          <a:stretch>
            <a:fillRect/>
          </a:stretch>
        </p:blipFill>
        <p:spPr>
          <a:xfrm>
            <a:off x="762000" y="3581400"/>
            <a:ext cx="2571750" cy="124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79" name="Shape 7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What can java technology do?</a:t>
            </a:r>
          </a:p>
          <a:p>
            <a:pPr marL="457200" marR="0" lvl="0" indent="-342900" algn="l" rtl="0">
              <a:lnSpc>
                <a:spcPct val="100000"/>
              </a:lnSpc>
              <a:spcBef>
                <a:spcPts val="600"/>
              </a:spcBef>
              <a:spcAft>
                <a:spcPts val="0"/>
              </a:spcAft>
              <a:buSzPct val="100000"/>
            </a:pPr>
            <a:r>
              <a:rPr lang="en" sz="1800"/>
              <a:t>Development tools</a:t>
            </a:r>
          </a:p>
          <a:p>
            <a:pPr marL="457200" marR="0" lvl="0" indent="-342900" algn="l" rtl="0">
              <a:lnSpc>
                <a:spcPct val="100000"/>
              </a:lnSpc>
              <a:spcBef>
                <a:spcPts val="600"/>
              </a:spcBef>
              <a:spcAft>
                <a:spcPts val="0"/>
              </a:spcAft>
              <a:buSzPct val="100000"/>
            </a:pPr>
            <a:r>
              <a:rPr lang="en" sz="1800"/>
              <a:t>Application Programming Interface (API)</a:t>
            </a:r>
          </a:p>
          <a:p>
            <a:pPr marL="457200" marR="0" lvl="0" indent="-342900" algn="l" rtl="0">
              <a:lnSpc>
                <a:spcPct val="100000"/>
              </a:lnSpc>
              <a:spcBef>
                <a:spcPts val="600"/>
              </a:spcBef>
              <a:spcAft>
                <a:spcPts val="0"/>
              </a:spcAft>
              <a:buSzPct val="100000"/>
            </a:pPr>
            <a:r>
              <a:rPr lang="en" sz="1800"/>
              <a:t>Deployment technologies</a:t>
            </a:r>
          </a:p>
          <a:p>
            <a:pPr marL="457200" marR="0" lvl="0" indent="-342900" algn="l" rtl="0">
              <a:lnSpc>
                <a:spcPct val="100000"/>
              </a:lnSpc>
              <a:spcBef>
                <a:spcPts val="600"/>
              </a:spcBef>
              <a:spcAft>
                <a:spcPts val="0"/>
              </a:spcAft>
              <a:buSzPct val="100000"/>
            </a:pPr>
            <a:r>
              <a:rPr lang="en" sz="1800"/>
              <a:t>User Interface Tool Kits</a:t>
            </a:r>
          </a:p>
          <a:p>
            <a:pPr marL="457200" marR="0" lvl="0" indent="-342900" algn="l" rtl="0">
              <a:lnSpc>
                <a:spcPct val="100000"/>
              </a:lnSpc>
              <a:spcBef>
                <a:spcPts val="600"/>
              </a:spcBef>
              <a:spcAft>
                <a:spcPts val="0"/>
              </a:spcAft>
              <a:buSzPct val="100000"/>
            </a:pPr>
            <a:r>
              <a:rPr lang="en" sz="1800"/>
              <a:t>Integration libraries</a:t>
            </a:r>
          </a:p>
          <a:p>
            <a:pPr lvl="0" rtl="0">
              <a:spcBef>
                <a:spcPts val="0"/>
              </a:spcBef>
              <a:buNone/>
            </a:pPr>
            <a:endParaRPr sz="2400"/>
          </a:p>
        </p:txBody>
      </p:sp>
    </p:spTree>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2094</TotalTime>
  <Words>4108</Words>
  <Application>Microsoft Office PowerPoint</Application>
  <PresentationFormat>On-screen Show (16:9)</PresentationFormat>
  <Paragraphs>595</Paragraphs>
  <Slides>65</Slides>
  <Notes>65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erdana</vt:lpstr>
      <vt:lpstr>verdana</vt:lpstr>
      <vt:lpstr>Wingdings</vt:lpstr>
      <vt:lpstr>simple-light</vt:lpstr>
      <vt:lpstr>Java Recap</vt:lpstr>
      <vt:lpstr>Topics</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Java Platform</vt:lpstr>
      <vt:lpstr>Java Platform</vt:lpstr>
      <vt:lpstr>Java Platform</vt:lpstr>
      <vt:lpstr>Java Platform</vt:lpstr>
      <vt:lpstr>Enterprise application</vt:lpstr>
      <vt:lpstr>JDK Installation</vt:lpstr>
      <vt:lpstr>Language Fundamentals</vt:lpstr>
      <vt:lpstr>Java SE versions history</vt:lpstr>
      <vt:lpstr>Eclipse Installation</vt:lpstr>
      <vt:lpstr>Language Fundamentals</vt:lpstr>
      <vt:lpstr>Language Fundamentals</vt:lpstr>
      <vt:lpstr>Language Fundamentals</vt:lpstr>
      <vt:lpstr>Language Fundamentals</vt:lpstr>
      <vt:lpstr>Language Fundamentals</vt:lpstr>
      <vt:lpstr>JDK vs JRE vs JVM</vt:lpstr>
      <vt:lpstr>JDK vs JRE vs JVM</vt:lpstr>
      <vt:lpstr>JIT (Just In Time) Compiler</vt:lpstr>
      <vt:lpstr>JDK</vt:lpstr>
      <vt:lpstr>JVM</vt:lpstr>
      <vt:lpstr>JRE</vt:lpstr>
      <vt:lpstr>Data types</vt:lpstr>
      <vt:lpstr>Data types</vt:lpstr>
      <vt:lpstr>Operators</vt:lpstr>
      <vt:lpstr>Arrays</vt:lpstr>
      <vt:lpstr>Arrays</vt:lpstr>
      <vt:lpstr>Arrays</vt:lpstr>
      <vt:lpstr>Loops</vt:lpstr>
      <vt:lpstr>Loops</vt:lpstr>
      <vt:lpstr>Break and Continue</vt:lpstr>
      <vt:lpstr>Conditional Statements</vt:lpstr>
      <vt:lpstr>Conditional Statements</vt:lpstr>
      <vt:lpstr>Switch Statements</vt:lpstr>
      <vt:lpstr>Static keyword</vt:lpstr>
      <vt:lpstr>Examples of static variable</vt:lpstr>
      <vt:lpstr>Examples of static variable</vt:lpstr>
      <vt:lpstr>Examples of static methods</vt:lpstr>
      <vt:lpstr>Examples of static block</vt:lpstr>
      <vt:lpstr>Garbage Collection</vt:lpstr>
      <vt:lpstr>Garbage Collection</vt:lpstr>
      <vt:lpstr>Garbage Collection</vt:lpstr>
      <vt:lpstr>String</vt:lpstr>
      <vt:lpstr>String</vt:lpstr>
      <vt:lpstr>OOPS in java</vt:lpstr>
      <vt:lpstr>OOPS in java</vt:lpstr>
      <vt:lpstr>OOPS in java</vt:lpstr>
      <vt:lpstr>OOPS in java</vt:lpstr>
      <vt:lpstr>OOPS in java</vt:lpstr>
      <vt:lpstr>OOPS in java</vt:lpstr>
      <vt:lpstr>Collection framework</vt:lpstr>
      <vt:lpstr>Collection framework</vt:lpstr>
      <vt:lpstr>Collection framework</vt:lpstr>
      <vt:lpstr>Collection framework</vt:lpstr>
      <vt:lpstr>Collection framework</vt:lpstr>
      <vt:lpstr>Collection framework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 Java Basic</dc:title>
  <dc:creator>Raghu Prasad</dc:creator>
  <cp:lastModifiedBy>raghu prasad</cp:lastModifiedBy>
  <cp:revision>337</cp:revision>
  <dcterms:modified xsi:type="dcterms:W3CDTF">2021-09-25T05:56:11Z</dcterms:modified>
</cp:coreProperties>
</file>