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62" r:id="rId4"/>
    <p:sldId id="497" r:id="rId5"/>
    <p:sldId id="359" r:id="rId6"/>
    <p:sldId id="481" r:id="rId7"/>
    <p:sldId id="478" r:id="rId8"/>
    <p:sldId id="479" r:id="rId9"/>
    <p:sldId id="416" r:id="rId10"/>
    <p:sldId id="480" r:id="rId11"/>
    <p:sldId id="482" r:id="rId12"/>
    <p:sldId id="484" r:id="rId13"/>
    <p:sldId id="492" r:id="rId14"/>
    <p:sldId id="494" r:id="rId15"/>
    <p:sldId id="495" r:id="rId16"/>
    <p:sldId id="496" r:id="rId17"/>
    <p:sldId id="417" r:id="rId18"/>
    <p:sldId id="491" r:id="rId19"/>
    <p:sldId id="486" r:id="rId20"/>
    <p:sldId id="487" r:id="rId21"/>
    <p:sldId id="488" r:id="rId22"/>
    <p:sldId id="489" r:id="rId23"/>
    <p:sldId id="490" r:id="rId24"/>
    <p:sldId id="498" r:id="rId25"/>
    <p:sldId id="499" r:id="rId26"/>
    <p:sldId id="500" r:id="rId27"/>
    <p:sldId id="501" r:id="rId28"/>
    <p:sldId id="502" r:id="rId29"/>
    <p:sldId id="44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8CD94-176D-4119-80F9-05F0E1DE1C0E}" type="datetimeFigureOut">
              <a:rPr lang="en-US" smtClean="0"/>
              <a:pPr/>
              <a:t>20-Jan-20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CCD77-D203-464E-99FB-03E606FC3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75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CD77-D203-464E-99FB-03E606FC344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500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CCD77-D203-464E-99FB-03E606FC344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089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20-01-2020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20-01-2020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20-01-2020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20-01-2020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20-01-2020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antexgroup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Mf8hFBJyl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FULLSTACK </a:t>
            </a:r>
            <a:r>
              <a:rPr lang="en-IN" dirty="0"/>
              <a:t>Web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xmlns="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FullStack </a:t>
            </a:r>
            <a:r>
              <a:rPr lang="en-IN" dirty="0"/>
              <a:t>Developer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DD50DB-3EFF-4584-BA9F-493C819B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675" y="1442301"/>
            <a:ext cx="10714892" cy="45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821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skills of a </a:t>
            </a:r>
            <a:r>
              <a:rPr lang="en-IN" dirty="0" smtClean="0"/>
              <a:t>Full</a:t>
            </a:r>
            <a:r>
              <a:rPr lang="en-IN" dirty="0" smtClean="0"/>
              <a:t>S</a:t>
            </a:r>
            <a:r>
              <a:rPr lang="en-IN" dirty="0" smtClean="0"/>
              <a:t>tack </a:t>
            </a:r>
            <a:r>
              <a:rPr lang="en-IN" dirty="0"/>
              <a:t>D</a:t>
            </a:r>
            <a:r>
              <a:rPr lang="en-IN" dirty="0" smtClean="0"/>
              <a:t>eveloper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09" y="1653346"/>
            <a:ext cx="10515600" cy="4588427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Understand customer need and develop  a use case</a:t>
            </a:r>
          </a:p>
          <a:p>
            <a:pPr algn="just"/>
            <a:r>
              <a:rPr lang="en-US" sz="2400" b="1" dirty="0"/>
              <a:t>Convert use case into wire frame and user interface</a:t>
            </a:r>
          </a:p>
          <a:p>
            <a:pPr algn="just"/>
            <a:r>
              <a:rPr lang="en-US" sz="2400" b="1" dirty="0"/>
              <a:t>Understand and implement responsive </a:t>
            </a:r>
            <a:r>
              <a:rPr lang="en-US" sz="2400" b="1" dirty="0" err="1"/>
              <a:t>webdesign</a:t>
            </a:r>
            <a:endParaRPr lang="en-US" sz="2400" b="1" dirty="0"/>
          </a:p>
          <a:p>
            <a:pPr algn="just"/>
            <a:r>
              <a:rPr lang="en-US" sz="2400" b="1" dirty="0"/>
              <a:t>Develop front end code</a:t>
            </a:r>
          </a:p>
          <a:p>
            <a:pPr algn="just"/>
            <a:r>
              <a:rPr lang="en-US" sz="2400" b="1" dirty="0"/>
              <a:t>Understand project architecture and implement relevant design pattern.</a:t>
            </a:r>
          </a:p>
          <a:p>
            <a:pPr algn="just"/>
            <a:r>
              <a:rPr lang="en-US" sz="2400" b="1" dirty="0"/>
              <a:t>Develop web services for backend integration</a:t>
            </a:r>
          </a:p>
          <a:p>
            <a:pPr algn="just"/>
            <a:r>
              <a:rPr lang="en-US" sz="2400" b="1" dirty="0"/>
              <a:t>Understand the mechanism of interfacing with third party </a:t>
            </a:r>
            <a:r>
              <a:rPr lang="en-US" sz="2400" b="1" dirty="0" err="1"/>
              <a:t>softwares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b="1" dirty="0"/>
              <a:t>Such as </a:t>
            </a:r>
            <a:r>
              <a:rPr lang="en-US" sz="2400" b="1" dirty="0" err="1"/>
              <a:t>ERP,payment</a:t>
            </a:r>
            <a:r>
              <a:rPr lang="en-US" sz="2400" b="1" dirty="0"/>
              <a:t> </a:t>
            </a:r>
            <a:r>
              <a:rPr lang="en-US" sz="2400" b="1" dirty="0" err="1"/>
              <a:t>gateway,etc</a:t>
            </a:r>
            <a:endParaRPr lang="en-US" sz="2400" b="1" dirty="0"/>
          </a:p>
          <a:p>
            <a:pPr algn="just"/>
            <a:r>
              <a:rPr lang="en-US" sz="2400" b="1" dirty="0"/>
              <a:t>Develop backend code and interface with database (</a:t>
            </a:r>
            <a:r>
              <a:rPr lang="en-US" sz="2400" b="1" dirty="0" err="1"/>
              <a:t>RDBMS,NoSQL,ORM</a:t>
            </a:r>
            <a:r>
              <a:rPr lang="en-US" sz="2400" b="1" dirty="0"/>
              <a:t>)</a:t>
            </a:r>
          </a:p>
          <a:p>
            <a:pPr algn="just"/>
            <a:r>
              <a:rPr lang="en-US" sz="2400" b="1" dirty="0"/>
              <a:t>Unit and integration testing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4203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1719607"/>
            <a:ext cx="10515600" cy="4351338"/>
          </a:xfrm>
        </p:spPr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/>
              <a:t>The web application architecture describes the interactions between applications, databases, and middleware systems on the web. It ensures that multiple applications work simultaneously. </a:t>
            </a:r>
          </a:p>
          <a:p>
            <a:pPr algn="just"/>
            <a:r>
              <a:rPr lang="en-US" dirty="0"/>
              <a:t>Service Oriented Architecture (SOA)</a:t>
            </a:r>
          </a:p>
          <a:p>
            <a:pPr algn="just"/>
            <a:r>
              <a:rPr lang="en-US" dirty="0"/>
              <a:t>Model View Controller (MVC)</a:t>
            </a:r>
          </a:p>
          <a:p>
            <a:pPr algn="just"/>
            <a:r>
              <a:rPr lang="en-US" dirty="0"/>
              <a:t>Single Page Applications (SPA)</a:t>
            </a:r>
          </a:p>
          <a:p>
            <a:pPr algn="just"/>
            <a:r>
              <a:rPr lang="en-US" dirty="0"/>
              <a:t>Microservices</a:t>
            </a:r>
          </a:p>
          <a:p>
            <a:pPr algn="just"/>
            <a:r>
              <a:rPr lang="en-US" dirty="0"/>
              <a:t>Serverless Architecture</a:t>
            </a: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68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i="1" dirty="0"/>
              <a:t>Service-Oriented Architecture (SOA) </a:t>
            </a:r>
            <a:r>
              <a:rPr lang="en-US" dirty="0"/>
              <a:t>is a style of software design where services are provided to the other components by application components, through a communication protocol over a network. Its principles are independent of vendors and other technologies. In</a:t>
            </a:r>
            <a:r>
              <a:rPr lang="en-US" dirty="0">
                <a:hlinkClick r:id="rId2"/>
              </a:rPr>
              <a:t> </a:t>
            </a:r>
            <a:r>
              <a:rPr lang="en-US" b="1" dirty="0">
                <a:hlinkClick r:id="rId2"/>
              </a:rPr>
              <a:t>service oriented architecture</a:t>
            </a:r>
            <a:r>
              <a:rPr lang="en-US" dirty="0"/>
              <a:t>, a number of services communicate with each other, in one of two ways: through passing data or through two or more services coordinating an activity. This is just one definition of Service-Oriented Architecture.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425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371"/>
          </a:xfrm>
        </p:spPr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/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BEFBA-F7A7-49AB-99D3-4B7F2C74F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2620" y="1544914"/>
            <a:ext cx="10133127" cy="49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54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i="1" dirty="0"/>
              <a:t>Characteristics of SOA</a:t>
            </a:r>
          </a:p>
          <a:p>
            <a:pPr algn="just"/>
            <a:r>
              <a:rPr lang="en-US" dirty="0"/>
              <a:t>Business value</a:t>
            </a:r>
          </a:p>
          <a:p>
            <a:pPr algn="just"/>
            <a:r>
              <a:rPr lang="en-US" dirty="0"/>
              <a:t>Strategic goals</a:t>
            </a:r>
          </a:p>
          <a:p>
            <a:pPr algn="just"/>
            <a:r>
              <a:rPr lang="en-US" dirty="0"/>
              <a:t>Intrinsic inter-operability</a:t>
            </a:r>
          </a:p>
          <a:p>
            <a:pPr algn="just"/>
            <a:r>
              <a:rPr lang="en-US" dirty="0"/>
              <a:t>Shared services</a:t>
            </a:r>
          </a:p>
          <a:p>
            <a:pPr algn="just"/>
            <a:r>
              <a:rPr lang="en-US" dirty="0"/>
              <a:t>Flexibility</a:t>
            </a:r>
          </a:p>
          <a:p>
            <a:pPr algn="just"/>
            <a:r>
              <a:rPr lang="en-US" dirty="0"/>
              <a:t>Evolutionary refinement</a:t>
            </a:r>
          </a:p>
          <a:p>
            <a:pPr algn="just"/>
            <a:endParaRPr lang="en-US" b="1" i="1" dirty="0"/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042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SOA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i="1" dirty="0"/>
              <a:t>Implementing SOA</a:t>
            </a:r>
          </a:p>
          <a:p>
            <a:pPr algn="just"/>
            <a:r>
              <a:rPr lang="en-US" dirty="0"/>
              <a:t>Simple Object Accessing Protocol (SOAP)</a:t>
            </a:r>
          </a:p>
          <a:p>
            <a:pPr algn="just"/>
            <a:r>
              <a:rPr lang="en-US" dirty="0"/>
              <a:t>In a nutshell, SOAP “is a messaging protocol specification for exchanging structured information in the implementation of web services in computer networks.</a:t>
            </a:r>
          </a:p>
          <a:p>
            <a:pPr algn="just"/>
            <a:r>
              <a:rPr lang="en-US" dirty="0" smtClean="0"/>
              <a:t>Representational </a:t>
            </a:r>
            <a:r>
              <a:rPr lang="en-US" dirty="0"/>
              <a:t>State Transfer (REST)</a:t>
            </a:r>
          </a:p>
          <a:p>
            <a:pPr algn="just"/>
            <a:r>
              <a:rPr lang="en-US" dirty="0"/>
              <a:t>It means when a RESTful API is called, the server will </a:t>
            </a:r>
            <a:r>
              <a:rPr lang="en-US" i="1" dirty="0"/>
              <a:t>transfer</a:t>
            </a:r>
            <a:r>
              <a:rPr lang="en-US" dirty="0"/>
              <a:t> to the client a </a:t>
            </a:r>
            <a:r>
              <a:rPr lang="en-US" i="1" dirty="0"/>
              <a:t>representation</a:t>
            </a:r>
            <a:r>
              <a:rPr lang="en-US" dirty="0"/>
              <a:t> of the </a:t>
            </a:r>
            <a:r>
              <a:rPr lang="en-US" i="1" dirty="0"/>
              <a:t>state</a:t>
            </a:r>
            <a:r>
              <a:rPr lang="en-US" dirty="0"/>
              <a:t> of the requested resource.</a:t>
            </a:r>
          </a:p>
          <a:p>
            <a:pPr algn="just"/>
            <a:endParaRPr lang="en-US" b="1" i="1" dirty="0"/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920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- MVC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0F8820-43F6-414E-94E0-234D51AFD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262" y="1666599"/>
            <a:ext cx="10515600" cy="45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574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- MVC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5" y="1640095"/>
            <a:ext cx="10515600" cy="4351338"/>
          </a:xfrm>
        </p:spPr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/>
              <a:t>MVC – Advantages</a:t>
            </a:r>
          </a:p>
          <a:p>
            <a:pPr algn="just"/>
            <a:r>
              <a:rPr lang="en-US" sz="2400" dirty="0"/>
              <a:t>Multiple developers can work with the three layers (Model, View, and Controller) simultaneously</a:t>
            </a:r>
          </a:p>
          <a:p>
            <a:pPr algn="just"/>
            <a:r>
              <a:rPr lang="en-US" sz="2400" dirty="0"/>
              <a:t>Offers improved </a:t>
            </a:r>
            <a:r>
              <a:rPr lang="en-US" sz="2400" i="1" dirty="0"/>
              <a:t>scalability</a:t>
            </a:r>
            <a:r>
              <a:rPr lang="en-US" sz="2400" dirty="0"/>
              <a:t>, that supplements the ability of the application to grow</a:t>
            </a:r>
          </a:p>
          <a:p>
            <a:pPr algn="just"/>
            <a:r>
              <a:rPr lang="en-US" sz="2400" dirty="0"/>
              <a:t>As components have a low dependency on each other, they are easy to maintain</a:t>
            </a:r>
          </a:p>
          <a:p>
            <a:pPr algn="just"/>
            <a:r>
              <a:rPr lang="en-US" sz="2400" dirty="0"/>
              <a:t>A model can be reused by multiple views which provides reusability of code</a:t>
            </a:r>
          </a:p>
          <a:p>
            <a:pPr algn="just"/>
            <a:r>
              <a:rPr lang="en-US" sz="2400" dirty="0"/>
              <a:t>Adoption of MVC makes an application more expressive and easy to understand</a:t>
            </a:r>
          </a:p>
          <a:p>
            <a:pPr algn="just"/>
            <a:r>
              <a:rPr lang="en-US" sz="2400" dirty="0"/>
              <a:t>Extending and testing of the application becomes easy</a:t>
            </a: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8355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SPA’s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1600337"/>
            <a:ext cx="10515600" cy="4734201"/>
          </a:xfrm>
        </p:spPr>
        <p:txBody>
          <a:bodyPr>
            <a:noAutofit/>
          </a:bodyPr>
          <a:lstStyle/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/>
              <a:t>Single-Page Applications (SPAs) – </a:t>
            </a:r>
            <a:r>
              <a:rPr lang="en-US" sz="2400" dirty="0"/>
              <a:t>Instead of loading completely new pages from the server each time for a user action, single page web applications allows for a dynamic interaction by means of providing updated content to the current page.</a:t>
            </a:r>
          </a:p>
          <a:p>
            <a:pPr algn="just"/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AJAX, a concise form of Asynchronous JavaScript and XML, is the foundation for enabling page communications and hence, making SPAs a reality. Because single-page applications prevent interruptions in user experience, they, in a way, resemble traditional desktop applications.</a:t>
            </a:r>
          </a:p>
          <a:p>
            <a:pPr algn="just"/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SPAs are designed in a way so that they request for most necessary content and information elements. This leads to the procurement of an intuitive as well as interactive user experience.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893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56" y="156058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Raghu Prasad – BE, MS</a:t>
            </a:r>
          </a:p>
          <a:p>
            <a:pPr algn="just"/>
            <a:r>
              <a:rPr lang="en-IN" dirty="0"/>
              <a:t>Total of 24 years of experience</a:t>
            </a:r>
          </a:p>
          <a:p>
            <a:pPr algn="just"/>
            <a:r>
              <a:rPr lang="en-IN" dirty="0"/>
              <a:t>7 years as a lecturer in Engineering College</a:t>
            </a:r>
          </a:p>
          <a:p>
            <a:pPr algn="just"/>
            <a:r>
              <a:rPr lang="en-IN" dirty="0"/>
              <a:t>17 Years into IT</a:t>
            </a:r>
          </a:p>
          <a:p>
            <a:pPr algn="just"/>
            <a:r>
              <a:rPr lang="en-IN" dirty="0"/>
              <a:t>Worked with companies like CISCO</a:t>
            </a:r>
            <a:r>
              <a:rPr lang="en-IN" dirty="0" smtClean="0"/>
              <a:t>, CSC, ICICI, First </a:t>
            </a:r>
            <a:r>
              <a:rPr lang="en-IN" dirty="0"/>
              <a:t>Apex – NTT Data</a:t>
            </a:r>
          </a:p>
          <a:p>
            <a:pPr algn="just"/>
            <a:r>
              <a:rPr lang="en-IN" dirty="0"/>
              <a:t>Started Kaushalya Technologies an EduTechnology company in 2017</a:t>
            </a:r>
          </a:p>
          <a:p>
            <a:pPr algn="just"/>
            <a:r>
              <a:rPr lang="en-IN" dirty="0"/>
              <a:t>Currently into Corporate training</a:t>
            </a:r>
            <a:r>
              <a:rPr lang="en-IN" dirty="0" smtClean="0"/>
              <a:t>, consultancy </a:t>
            </a:r>
            <a:r>
              <a:rPr lang="en-IN" dirty="0"/>
              <a:t>and application development</a:t>
            </a:r>
          </a:p>
          <a:p>
            <a:pPr algn="just"/>
            <a:r>
              <a:rPr lang="en-IN" dirty="0"/>
              <a:t>Worked with corporates and public sector</a:t>
            </a:r>
          </a:p>
          <a:p>
            <a:pPr algn="just"/>
            <a:r>
              <a:rPr lang="en-IN" dirty="0"/>
              <a:t>Technologies – </a:t>
            </a:r>
            <a:r>
              <a:rPr lang="en-IN" dirty="0" smtClean="0"/>
              <a:t>Java, Python, DataSciences, Web Technologies, Java </a:t>
            </a:r>
            <a:r>
              <a:rPr lang="en-IN" dirty="0"/>
              <a:t>Script technologies (MEAN stack</a:t>
            </a:r>
            <a:r>
              <a:rPr lang="en-IN" dirty="0" smtClean="0"/>
              <a:t>), IOT, Test </a:t>
            </a:r>
            <a:r>
              <a:rPr lang="en-IN" dirty="0"/>
              <a:t>Automation – Selenium</a:t>
            </a:r>
            <a:r>
              <a:rPr lang="en-IN" dirty="0" smtClean="0"/>
              <a:t>, JMeter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SPA’s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7B53A9D-0718-4188-BE0B-10163DD4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2620" y="1825625"/>
            <a:ext cx="9832156" cy="4351338"/>
          </a:xfrm>
        </p:spPr>
      </p:pic>
    </p:spTree>
    <p:extLst>
      <p:ext uri="{BB962C8B-B14F-4D97-AF65-F5344CB8AC3E}">
        <p14:creationId xmlns:p14="http://schemas.microsoft.com/office/powerpoint/2010/main" xmlns="" val="249316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Microservices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358E39-FB36-4800-8F88-ECEF06D4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Microservices – </a:t>
            </a:r>
            <a:r>
              <a:rPr lang="en-US" dirty="0"/>
              <a:t>These are small and lightweight services that execute a single functionality. The Microservices Architecture framework has a number of advantages that allows developers to not only enhance productivity but also speed up the entire deployment process.</a:t>
            </a:r>
            <a:br>
              <a:rPr lang="en-US" dirty="0"/>
            </a:br>
            <a:r>
              <a:rPr lang="en-US" dirty="0"/>
              <a:t>The components making up an application build using the Microservices Architecture aren’t directly dependent on each other. As such, they don’t necessitate to be built using the </a:t>
            </a:r>
            <a:r>
              <a:rPr lang="en-US" dirty="0" smtClean="0"/>
              <a:t>same programming language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Hence, developers working with the Microservices Architecture are free to pick up a technology stack of choice. It makes developing the application simpler and quicker.</a:t>
            </a:r>
          </a:p>
        </p:txBody>
      </p:sp>
    </p:spTree>
    <p:extLst>
      <p:ext uri="{BB962C8B-B14F-4D97-AF65-F5344CB8AC3E}">
        <p14:creationId xmlns:p14="http://schemas.microsoft.com/office/powerpoint/2010/main" xmlns="" val="1866522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Microservices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0124D32-1C42-4244-98AA-9522AC0C2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7470" y="1795013"/>
            <a:ext cx="8964890" cy="4200525"/>
          </a:xfrm>
        </p:spPr>
      </p:pic>
    </p:spTree>
    <p:extLst>
      <p:ext uri="{BB962C8B-B14F-4D97-AF65-F5344CB8AC3E}">
        <p14:creationId xmlns:p14="http://schemas.microsoft.com/office/powerpoint/2010/main" xmlns="" val="47944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Architecture – Serverless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Serverless Architectures – </a:t>
            </a:r>
            <a:r>
              <a:rPr lang="en-US" dirty="0"/>
              <a:t>In this type of web application architecture, an application developer consults a third-party cloud infrastructure services provider for outsourcing server as well as infrastructure management.</a:t>
            </a:r>
            <a:br>
              <a:rPr lang="en-US" dirty="0"/>
            </a:br>
            <a:r>
              <a:rPr lang="en-US" dirty="0"/>
              <a:t>The benefit of this approach is that it allows applications to execute the code logic without bothering with the infrastructure-related tasks.</a:t>
            </a:r>
            <a:br>
              <a:rPr lang="en-US" dirty="0"/>
            </a:br>
            <a:r>
              <a:rPr lang="en-US" dirty="0"/>
              <a:t>The Serverless Architecture is best when the development company doesn’t want to manage or support the servers as well as the hardware they have developed the web application for.</a:t>
            </a:r>
          </a:p>
        </p:txBody>
      </p:sp>
    </p:spTree>
    <p:extLst>
      <p:ext uri="{BB962C8B-B14F-4D97-AF65-F5344CB8AC3E}">
        <p14:creationId xmlns:p14="http://schemas.microsoft.com/office/powerpoint/2010/main" xmlns="" val="56558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development life cycle (SDLC)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methodology is a practice that promotes </a:t>
            </a:r>
            <a:r>
              <a:rPr lang="en-US" b="1" dirty="0"/>
              <a:t>continuous iteration</a:t>
            </a:r>
            <a:r>
              <a:rPr lang="en-US" dirty="0"/>
              <a:t> of development and testing throughout the software development lifecycle of the project. Both development and testing activities are concurrent unlike the Waterfall model</a:t>
            </a:r>
          </a:p>
          <a:p>
            <a:r>
              <a:rPr lang="en-US" dirty="0"/>
              <a:t>The agile software development emphasizes on four core values.</a:t>
            </a:r>
          </a:p>
          <a:p>
            <a:r>
              <a:rPr lang="en-US" dirty="0"/>
              <a:t>Individual and team interactions over processes and tools</a:t>
            </a:r>
          </a:p>
          <a:p>
            <a:r>
              <a:rPr lang="en-US" dirty="0"/>
              <a:t>Working software over comprehensive documentation</a:t>
            </a:r>
          </a:p>
          <a:p>
            <a:r>
              <a:rPr lang="en-US" dirty="0"/>
              <a:t>Customer collaboration over contract negotiation</a:t>
            </a:r>
          </a:p>
          <a:p>
            <a:pPr algn="just"/>
            <a:r>
              <a:rPr lang="en-US" dirty="0"/>
              <a:t>Responding to change over following a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0251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SDLC - Waterfall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/>
          <a:lstStyle/>
          <a:p>
            <a:r>
              <a:rPr lang="en-US" dirty="0"/>
              <a:t>Waterfall 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waterfall model&quot;">
            <a:extLst>
              <a:ext uri="{FF2B5EF4-FFF2-40B4-BE49-F238E27FC236}">
                <a16:creationId xmlns:a16="http://schemas.microsoft.com/office/drawing/2014/main" xmlns="" id="{281E1F11-C99F-4423-9A34-0575796AE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8883" y="2271522"/>
            <a:ext cx="8668138" cy="300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0385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SDLC-Scrum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SCRUM is an agile development method which concentrates specifically on how to manage tasks within a team-based development environment. Basically, Scrum is derived from activity that occurs during a rugby match. Scrum believes in empowering the development team and advocates working in small teams (say- 7 to 9 members). It consists of three roles, and their responsibilities are explained as follows: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8459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SDLC-Scrum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www.guru99.com/images/11-2014/agile_Processesv1_3.png">
            <a:extLst>
              <a:ext uri="{FF2B5EF4-FFF2-40B4-BE49-F238E27FC236}">
                <a16:creationId xmlns:a16="http://schemas.microsoft.com/office/drawing/2014/main" xmlns="" id="{046B9558-5EC6-411B-A0FC-B96D899CE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1641" y="2057399"/>
            <a:ext cx="9918441" cy="390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8832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SDLC-Scrum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E7AD4E-77AD-4E83-94F6-34EA0192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71" y="1611021"/>
            <a:ext cx="10688429" cy="557512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https://www.guru99.com/images/11-2014/agile_Processesv1_4.png">
            <a:extLst>
              <a:ext uri="{FF2B5EF4-FFF2-40B4-BE49-F238E27FC236}">
                <a16:creationId xmlns:a16="http://schemas.microsoft.com/office/drawing/2014/main" xmlns="" id="{3B9388AB-80C3-4EBA-940B-1DEB7EBA2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2980" y="1563757"/>
            <a:ext cx="9256237" cy="48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77230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 smtClean="0"/>
              <a:t>Q&amp;A Session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2138116"/>
            <a:ext cx="10515600" cy="3164204"/>
          </a:xfrm>
        </p:spPr>
        <p:txBody>
          <a:bodyPr>
            <a:noAutofit/>
          </a:bodyPr>
          <a:lstStyle/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Visit –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pPr algn="ctr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991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Introduction to </a:t>
            </a:r>
            <a:r>
              <a:rPr lang="en-IN" dirty="0" smtClean="0"/>
              <a:t>FULLSTACK </a:t>
            </a:r>
            <a:r>
              <a:rPr lang="en-IN" dirty="0"/>
              <a:t>Web Application </a:t>
            </a:r>
            <a:r>
              <a:rPr lang="en-IN" dirty="0" smtClean="0"/>
              <a:t>Development</a:t>
            </a:r>
            <a:endParaRPr lang="en-IN" dirty="0"/>
          </a:p>
          <a:p>
            <a:pPr algn="just"/>
            <a:r>
              <a:rPr lang="en-IN" dirty="0"/>
              <a:t>Technologies related to </a:t>
            </a:r>
            <a:r>
              <a:rPr lang="en-IN" dirty="0" smtClean="0"/>
              <a:t>FULLSTACK web </a:t>
            </a:r>
            <a:r>
              <a:rPr lang="en-IN" dirty="0"/>
              <a:t>application</a:t>
            </a:r>
          </a:p>
          <a:p>
            <a:pPr algn="just"/>
            <a:r>
              <a:rPr lang="en-IN" dirty="0"/>
              <a:t>Web application architecture</a:t>
            </a:r>
          </a:p>
          <a:p>
            <a:pPr algn="just"/>
            <a:r>
              <a:rPr lang="en-IN" dirty="0"/>
              <a:t>Software Development Life cycle – Agile methodology and </a:t>
            </a:r>
            <a:r>
              <a:rPr lang="en-IN" dirty="0" smtClean="0"/>
              <a:t>Model</a:t>
            </a: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</a:t>
            </a:r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Learn and explore </a:t>
            </a:r>
            <a:r>
              <a:rPr lang="en-IN" dirty="0" smtClean="0"/>
              <a:t>FULLSTACK </a:t>
            </a:r>
            <a:r>
              <a:rPr lang="en-IN" dirty="0"/>
              <a:t>application development using Java and Angular</a:t>
            </a:r>
          </a:p>
          <a:p>
            <a:r>
              <a:rPr lang="en-IN" dirty="0"/>
              <a:t>Learn by coding</a:t>
            </a:r>
          </a:p>
          <a:p>
            <a:r>
              <a:rPr lang="en-IN" dirty="0"/>
              <a:t>Develop end to end module of a full </a:t>
            </a:r>
            <a:r>
              <a:rPr lang="en-IN" dirty="0" smtClean="0"/>
              <a:t>Web Application </a:t>
            </a:r>
            <a:r>
              <a:rPr lang="en-IN" dirty="0"/>
              <a:t>D</a:t>
            </a:r>
            <a:r>
              <a:rPr lang="en-IN" dirty="0" smtClean="0"/>
              <a:t>evelopment</a:t>
            </a:r>
            <a:endParaRPr lang="en-IN" dirty="0"/>
          </a:p>
          <a:p>
            <a:r>
              <a:rPr lang="en-IN" dirty="0"/>
              <a:t>Develop web application using agile </a:t>
            </a:r>
            <a:r>
              <a:rPr lang="en-IN" dirty="0" smtClean="0"/>
              <a:t>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934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FULLSTACK </a:t>
            </a:r>
            <a:r>
              <a:rPr lang="en-IN" dirty="0"/>
              <a:t>Web Application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56" y="1587086"/>
            <a:ext cx="10515600" cy="4787210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Full stack developer Simile</a:t>
            </a:r>
          </a:p>
          <a:p>
            <a:pPr algn="just"/>
            <a:r>
              <a:rPr lang="en-US" b="1" dirty="0"/>
              <a:t>Defining, describing, and drawing you a picture…</a:t>
            </a:r>
            <a:endParaRPr lang="en-US" dirty="0"/>
          </a:p>
          <a:p>
            <a:pPr algn="just"/>
            <a:r>
              <a:rPr lang="en-US" dirty="0"/>
              <a:t>I’m going to use the most popular example to define a full-stack developer. If there’s one person who wore many hats in his lifetime, it’s </a:t>
            </a:r>
            <a:r>
              <a:rPr lang="en-US" dirty="0">
                <a:hlinkClick r:id="rId2"/>
              </a:rPr>
              <a:t>Leonardo Da Vinci</a:t>
            </a:r>
            <a:r>
              <a:rPr lang="en-US" dirty="0"/>
              <a:t>. He was a painter,  scientist, mathematician, cartographer, geologist, astronomer, historian, musician, and sculptor. People believe that diverse experiences fed into his creative genius, making him a nonpareil innovator.</a:t>
            </a:r>
          </a:p>
          <a:p>
            <a:pPr algn="just"/>
            <a:r>
              <a:rPr lang="en-US" dirty="0"/>
              <a:t>If this extraordinary Renaissance man was a programmer today, he would be what we call a “full-stack” developer. Murky picture becoming a little clearer, I hope.</a:t>
            </a:r>
          </a:p>
          <a:p>
            <a:pPr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926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FULLSTACK </a:t>
            </a:r>
            <a:r>
              <a:rPr lang="en-IN" dirty="0"/>
              <a:t>Web Application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Full stack development:</a:t>
            </a:r>
            <a:r>
              <a:rPr lang="en-US" dirty="0"/>
              <a:t> It refers to the development of both </a:t>
            </a:r>
            <a:r>
              <a:rPr lang="en-US" b="1" dirty="0"/>
              <a:t>front end</a:t>
            </a:r>
            <a:r>
              <a:rPr lang="en-US" dirty="0"/>
              <a:t>(client side) and </a:t>
            </a:r>
            <a:r>
              <a:rPr lang="en-US" b="1" dirty="0"/>
              <a:t>back end</a:t>
            </a:r>
            <a:r>
              <a:rPr lang="en-US" dirty="0"/>
              <a:t>(server side) portions of web application.</a:t>
            </a:r>
          </a:p>
          <a:p>
            <a:pPr algn="just"/>
            <a:r>
              <a:rPr lang="en-US" b="1" dirty="0"/>
              <a:t>Full stack web Developers:</a:t>
            </a:r>
            <a:r>
              <a:rPr lang="en-US" dirty="0"/>
              <a:t> Full stack web developers have the ability to design complete web application and websites. They work on the frontend, backend, database and debugging of web application or websites.</a:t>
            </a:r>
          </a:p>
          <a:p>
            <a:pPr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82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1370366" cy="1325563"/>
          </a:xfrm>
        </p:spPr>
        <p:txBody>
          <a:bodyPr/>
          <a:lstStyle/>
          <a:p>
            <a:r>
              <a:rPr lang="en-IN" dirty="0"/>
              <a:t>Technologies related to </a:t>
            </a:r>
            <a:r>
              <a:rPr lang="en-IN" dirty="0" smtClean="0"/>
              <a:t>FULLSTACK development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1534077"/>
            <a:ext cx="10515600" cy="4932984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Front end:</a:t>
            </a:r>
            <a:r>
              <a:rPr lang="en-US" dirty="0"/>
              <a:t> It is the visible part of website or web application which is responsible for user experience. The user directly interacts with the front end portion of the web application or website.</a:t>
            </a:r>
          </a:p>
          <a:p>
            <a:pPr lvl="1" algn="just"/>
            <a:r>
              <a:rPr lang="en-US" b="1" dirty="0"/>
              <a:t>Languages – HTML/CSS/Java Script/AJAX</a:t>
            </a:r>
          </a:p>
          <a:p>
            <a:pPr lvl="1" algn="just"/>
            <a:r>
              <a:rPr lang="en-US" b="1" dirty="0"/>
              <a:t>Frameworks and Libraries – Angular</a:t>
            </a:r>
            <a:r>
              <a:rPr lang="en-US" b="1" dirty="0" smtClean="0"/>
              <a:t>, React, Bootstrap, </a:t>
            </a:r>
            <a:r>
              <a:rPr lang="en-US" b="1" dirty="0" err="1" smtClean="0"/>
              <a:t>Jquery</a:t>
            </a:r>
            <a:r>
              <a:rPr lang="en-US" b="1" dirty="0" smtClean="0"/>
              <a:t>, SAAS</a:t>
            </a:r>
            <a:endParaRPr lang="en-US" b="1" dirty="0"/>
          </a:p>
          <a:p>
            <a:pPr algn="just"/>
            <a:r>
              <a:rPr lang="en-US" b="1" dirty="0"/>
              <a:t>Back end:</a:t>
            </a:r>
            <a:r>
              <a:rPr lang="en-US" dirty="0"/>
              <a:t> It refers to the server-side development of web application or website with a primary focus on how the website works. It is responsible for managing the database through queries and APIs by client-side commands</a:t>
            </a:r>
          </a:p>
          <a:p>
            <a:pPr lvl="1" algn="just"/>
            <a:r>
              <a:rPr lang="en-US" b="1" dirty="0"/>
              <a:t>Languages – PHP/C++/Java/Python/JavaScript-Node.js</a:t>
            </a:r>
          </a:p>
          <a:p>
            <a:pPr lvl="1" algn="just"/>
            <a:r>
              <a:rPr lang="en-US" b="1" dirty="0"/>
              <a:t>Frameworks and Libraries – Express</a:t>
            </a:r>
            <a:r>
              <a:rPr lang="en-US" b="1" dirty="0" smtClean="0"/>
              <a:t>, Django, Rails, </a:t>
            </a:r>
            <a:r>
              <a:rPr lang="en-US" b="1" dirty="0" err="1" smtClean="0"/>
              <a:t>Laravel</a:t>
            </a:r>
            <a:r>
              <a:rPr lang="en-US" b="1" dirty="0" smtClean="0"/>
              <a:t>, Spring</a:t>
            </a:r>
            <a:endParaRPr lang="en-US" b="1" dirty="0"/>
          </a:p>
          <a:p>
            <a:pPr lvl="1" algn="just"/>
            <a:r>
              <a:rPr lang="en-US" b="1" dirty="0"/>
              <a:t>Database – Oracle</a:t>
            </a:r>
            <a:r>
              <a:rPr lang="en-US" b="1" dirty="0" smtClean="0"/>
              <a:t>, MySQL, MongoDB, MSSQL, PostgreSQL</a:t>
            </a:r>
            <a:endParaRPr lang="en-US" b="1" dirty="0"/>
          </a:p>
          <a:p>
            <a:pPr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657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1" y="365125"/>
            <a:ext cx="11224592" cy="1325563"/>
          </a:xfrm>
        </p:spPr>
        <p:txBody>
          <a:bodyPr/>
          <a:lstStyle/>
          <a:p>
            <a:r>
              <a:rPr lang="en-IN" dirty="0"/>
              <a:t>Technologies related to </a:t>
            </a:r>
            <a:r>
              <a:rPr lang="en-IN" dirty="0" smtClean="0"/>
              <a:t>FULLSTACK development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1" y="1799121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Popular Stacks</a:t>
            </a:r>
          </a:p>
          <a:p>
            <a:pPr lvl="1" algn="just"/>
            <a:r>
              <a:rPr lang="en-US" b="1" dirty="0"/>
              <a:t>MEAN (Mongo</a:t>
            </a:r>
            <a:r>
              <a:rPr lang="en-US" b="1" dirty="0" smtClean="0"/>
              <a:t>, Express, Angular, Node</a:t>
            </a:r>
            <a:r>
              <a:rPr lang="en-US" b="1" dirty="0"/>
              <a:t>)</a:t>
            </a:r>
          </a:p>
          <a:p>
            <a:pPr lvl="1" algn="just"/>
            <a:r>
              <a:rPr lang="en-US" b="1" dirty="0"/>
              <a:t>MERN (Mongo</a:t>
            </a:r>
            <a:r>
              <a:rPr lang="en-US" b="1" dirty="0" smtClean="0"/>
              <a:t>, Express, React, Node</a:t>
            </a:r>
            <a:r>
              <a:rPr lang="en-US" b="1" dirty="0"/>
              <a:t>)</a:t>
            </a:r>
          </a:p>
          <a:p>
            <a:pPr lvl="1" algn="just"/>
            <a:r>
              <a:rPr lang="en-US" b="1" dirty="0"/>
              <a:t>Django (Django</a:t>
            </a:r>
            <a:r>
              <a:rPr lang="en-US" b="1" dirty="0" smtClean="0"/>
              <a:t>, </a:t>
            </a:r>
            <a:r>
              <a:rPr lang="en-US" b="1" dirty="0" err="1" smtClean="0"/>
              <a:t>Python,MySQL</a:t>
            </a:r>
            <a:r>
              <a:rPr lang="en-US" b="1" dirty="0"/>
              <a:t>)</a:t>
            </a:r>
          </a:p>
          <a:p>
            <a:pPr lvl="1" algn="just"/>
            <a:r>
              <a:rPr lang="en-US" b="1" dirty="0"/>
              <a:t>Rails or Ruby on Rails (Ruby</a:t>
            </a:r>
            <a:r>
              <a:rPr lang="en-US" b="1" dirty="0" smtClean="0"/>
              <a:t>, </a:t>
            </a:r>
            <a:r>
              <a:rPr lang="en-US" b="1" dirty="0" err="1" smtClean="0"/>
              <a:t>PHP,MySQL</a:t>
            </a:r>
            <a:r>
              <a:rPr lang="en-US" b="1" dirty="0"/>
              <a:t>)</a:t>
            </a:r>
          </a:p>
          <a:p>
            <a:pPr lvl="1" algn="just"/>
            <a:r>
              <a:rPr lang="en-US" b="1" dirty="0"/>
              <a:t>LAMP (Linux</a:t>
            </a:r>
            <a:r>
              <a:rPr lang="en-US" b="1" dirty="0" smtClean="0"/>
              <a:t>, Apache, MySQL, PHP</a:t>
            </a:r>
            <a:r>
              <a:rPr lang="en-US" b="1" dirty="0"/>
              <a:t>)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b="1" dirty="0"/>
              <a:t>Hybrid Stacks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2400" b="1" dirty="0"/>
              <a:t>Angular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Java,Spring</a:t>
            </a:r>
            <a:endParaRPr lang="en-US" sz="2400" b="1" dirty="0"/>
          </a:p>
          <a:p>
            <a:pPr marL="685800" lvl="2" algn="just">
              <a:spcBef>
                <a:spcPts val="1000"/>
              </a:spcBef>
            </a:pPr>
            <a:r>
              <a:rPr lang="en-US" sz="2400" b="1" dirty="0"/>
              <a:t>React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Java,Spring</a:t>
            </a:r>
            <a:endParaRPr lang="en-US" sz="2400" b="1" dirty="0"/>
          </a:p>
          <a:p>
            <a:pPr marL="685800" lvl="2" algn="just">
              <a:spcBef>
                <a:spcPts val="1000"/>
              </a:spcBef>
            </a:pPr>
            <a:r>
              <a:rPr lang="en-US" sz="2400" b="1" dirty="0"/>
              <a:t>Angular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Python,Django</a:t>
            </a:r>
            <a:endParaRPr lang="en-US" sz="2400" b="1" dirty="0"/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  <a:p>
            <a:pPr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25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Tips to choose </a:t>
            </a:r>
            <a:r>
              <a:rPr lang="en-IN" dirty="0" smtClean="0"/>
              <a:t>Web </a:t>
            </a:r>
            <a:r>
              <a:rPr lang="en-IN" dirty="0"/>
              <a:t>T</a:t>
            </a:r>
            <a:r>
              <a:rPr lang="en-IN" dirty="0" smtClean="0"/>
              <a:t>ech Stack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Define project requirement – both functional and non functional requirement</a:t>
            </a:r>
          </a:p>
          <a:p>
            <a:pPr algn="just"/>
            <a:r>
              <a:rPr lang="en-US" b="1" dirty="0"/>
              <a:t>Non functional </a:t>
            </a:r>
          </a:p>
          <a:p>
            <a:pPr lvl="1" algn="just"/>
            <a:r>
              <a:rPr lang="en-US" b="1" dirty="0"/>
              <a:t>Scalability</a:t>
            </a:r>
          </a:p>
          <a:p>
            <a:pPr lvl="1" algn="just"/>
            <a:r>
              <a:rPr lang="en-US" b="1" dirty="0"/>
              <a:t>Availability</a:t>
            </a:r>
          </a:p>
          <a:p>
            <a:pPr lvl="1" algn="just"/>
            <a:r>
              <a:rPr lang="en-US" b="1" dirty="0"/>
              <a:t>Security</a:t>
            </a:r>
          </a:p>
          <a:p>
            <a:pPr lvl="1" algn="just"/>
            <a:r>
              <a:rPr lang="en-US" b="1" dirty="0"/>
              <a:t>Maintainability</a:t>
            </a:r>
          </a:p>
          <a:p>
            <a:pPr algn="just"/>
            <a:r>
              <a:rPr lang="en-US" b="1" dirty="0"/>
              <a:t>Development time</a:t>
            </a:r>
          </a:p>
          <a:p>
            <a:pPr algn="just"/>
            <a:r>
              <a:rPr lang="en-US" b="1" dirty="0"/>
              <a:t>Development cost</a:t>
            </a:r>
          </a:p>
        </p:txBody>
      </p:sp>
    </p:spTree>
    <p:extLst>
      <p:ext uri="{BB962C8B-B14F-4D97-AF65-F5344CB8AC3E}">
        <p14:creationId xmlns:p14="http://schemas.microsoft.com/office/powerpoint/2010/main" xmlns="" val="301631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11216</TotalTime>
  <Words>731</Words>
  <Application>Microsoft Office PowerPoint</Application>
  <PresentationFormat>Custom</PresentationFormat>
  <Paragraphs>146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FULLSTACK Web Application Development</vt:lpstr>
      <vt:lpstr>Introduction</vt:lpstr>
      <vt:lpstr>Course Outline</vt:lpstr>
      <vt:lpstr>Course Objectives</vt:lpstr>
      <vt:lpstr>FULLSTACK Web Application Development</vt:lpstr>
      <vt:lpstr>FULLSTACK Web Application Development</vt:lpstr>
      <vt:lpstr>Technologies related to FULLSTACK development</vt:lpstr>
      <vt:lpstr>Technologies related to FULLSTACK development</vt:lpstr>
      <vt:lpstr>Tips to choose Web Tech Stack</vt:lpstr>
      <vt:lpstr>FullStack Developer</vt:lpstr>
      <vt:lpstr>Key skills of a FullStack Developer</vt:lpstr>
      <vt:lpstr>Web Application Architecture</vt:lpstr>
      <vt:lpstr>Web Application Architecture – SOA</vt:lpstr>
      <vt:lpstr>Web Application Architecture – SOA</vt:lpstr>
      <vt:lpstr>Web Application Architecture – SOA</vt:lpstr>
      <vt:lpstr>Web Application Architecture – SOA</vt:lpstr>
      <vt:lpstr>Web Application Architecture - MVC</vt:lpstr>
      <vt:lpstr>Web Application Architecture - MVC</vt:lpstr>
      <vt:lpstr>Web Application Architecture – SPA’s</vt:lpstr>
      <vt:lpstr>Web Application Architecture – SPA’s</vt:lpstr>
      <vt:lpstr>Web Application Architecture – Microservices</vt:lpstr>
      <vt:lpstr>Web Application Architecture – Microservices</vt:lpstr>
      <vt:lpstr>Web Application Architecture – Serverless</vt:lpstr>
      <vt:lpstr>Software development life cycle (SDLC)</vt:lpstr>
      <vt:lpstr> SDLC - Waterfall</vt:lpstr>
      <vt:lpstr>SDLC-Scrum</vt:lpstr>
      <vt:lpstr>SDLC-Scrum</vt:lpstr>
      <vt:lpstr>SDLC-Scrum</vt:lpstr>
      <vt:lpstr>Q&amp;A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admin</cp:lastModifiedBy>
  <cp:revision>807</cp:revision>
  <dcterms:created xsi:type="dcterms:W3CDTF">2018-01-28T06:02:15Z</dcterms:created>
  <dcterms:modified xsi:type="dcterms:W3CDTF">2020-01-20T03:32:40Z</dcterms:modified>
</cp:coreProperties>
</file>