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62" r:id="rId4"/>
    <p:sldId id="359" r:id="rId5"/>
    <p:sldId id="497" r:id="rId6"/>
    <p:sldId id="498" r:id="rId7"/>
    <p:sldId id="481" r:id="rId8"/>
    <p:sldId id="499" r:id="rId9"/>
    <p:sldId id="500" r:id="rId10"/>
    <p:sldId id="514" r:id="rId11"/>
    <p:sldId id="515" r:id="rId12"/>
    <p:sldId id="516" r:id="rId13"/>
    <p:sldId id="517" r:id="rId14"/>
    <p:sldId id="518" r:id="rId15"/>
    <p:sldId id="519" r:id="rId16"/>
    <p:sldId id="520" r:id="rId17"/>
    <p:sldId id="502" r:id="rId18"/>
    <p:sldId id="503" r:id="rId19"/>
    <p:sldId id="504" r:id="rId20"/>
    <p:sldId id="505" r:id="rId21"/>
    <p:sldId id="506" r:id="rId22"/>
    <p:sldId id="507" r:id="rId23"/>
    <p:sldId id="508" r:id="rId24"/>
    <p:sldId id="509" r:id="rId25"/>
    <p:sldId id="510" r:id="rId26"/>
    <p:sldId id="511" r:id="rId27"/>
    <p:sldId id="512" r:id="rId28"/>
    <p:sldId id="513" r:id="rId29"/>
    <p:sldId id="523" r:id="rId30"/>
    <p:sldId id="524" r:id="rId31"/>
    <p:sldId id="525" r:id="rId32"/>
    <p:sldId id="526" r:id="rId33"/>
    <p:sldId id="527" r:id="rId34"/>
    <p:sldId id="528" r:id="rId35"/>
    <p:sldId id="529" r:id="rId36"/>
    <p:sldId id="522" r:id="rId37"/>
    <p:sldId id="530" r:id="rId38"/>
    <p:sldId id="531" r:id="rId39"/>
    <p:sldId id="521" r:id="rId40"/>
    <p:sldId id="532" r:id="rId41"/>
    <p:sldId id="533" r:id="rId42"/>
    <p:sldId id="446"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94660"/>
  </p:normalViewPr>
  <p:slideViewPr>
    <p:cSldViewPr snapToGrid="0">
      <p:cViewPr varScale="1">
        <p:scale>
          <a:sx n="83" d="100"/>
          <a:sy n="83" d="100"/>
        </p:scale>
        <p:origin x="-658"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6E55CF-1219-41C8-8B58-66B4AF6684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0AF10485-7D8A-498B-9366-1D903D80C8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DAE81F86-01F4-4856-BDDF-3D5BC4530DCE}"/>
              </a:ext>
            </a:extLst>
          </p:cNvPr>
          <p:cNvSpPr>
            <a:spLocks noGrp="1"/>
          </p:cNvSpPr>
          <p:nvPr>
            <p:ph type="dt" sz="half" idx="10"/>
          </p:nvPr>
        </p:nvSpPr>
        <p:spPr/>
        <p:txBody>
          <a:bodyPr/>
          <a:lstStyle/>
          <a:p>
            <a:fld id="{B3B48485-EDEB-4E5A-BB3A-BC2391E627B4}" type="datetimeFigureOut">
              <a:rPr lang="en-IN" smtClean="0"/>
              <a:pPr/>
              <a:t>04-03-2021</a:t>
            </a:fld>
            <a:endParaRPr lang="en-IN"/>
          </a:p>
        </p:txBody>
      </p:sp>
      <p:sp>
        <p:nvSpPr>
          <p:cNvPr id="5" name="Footer Placeholder 4">
            <a:extLst>
              <a:ext uri="{FF2B5EF4-FFF2-40B4-BE49-F238E27FC236}">
                <a16:creationId xmlns="" xmlns:a16="http://schemas.microsoft.com/office/drawing/2014/main" id="{A4FE61DA-C2A5-48CA-9078-1B1D1357E1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E76FA52B-470F-42FD-87C5-2DE4442DAE0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 xmlns:p14="http://schemas.microsoft.com/office/powerpoint/2010/main" val="826300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32E5AF-B45E-4818-B164-190A701E19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C95DC0C4-24D8-4EA1-A46C-DEAB571DBC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953E1C6E-7D45-4DE3-A51D-3441C948032F}"/>
              </a:ext>
            </a:extLst>
          </p:cNvPr>
          <p:cNvSpPr>
            <a:spLocks noGrp="1"/>
          </p:cNvSpPr>
          <p:nvPr>
            <p:ph type="dt" sz="half" idx="10"/>
          </p:nvPr>
        </p:nvSpPr>
        <p:spPr/>
        <p:txBody>
          <a:bodyPr/>
          <a:lstStyle/>
          <a:p>
            <a:fld id="{B3B48485-EDEB-4E5A-BB3A-BC2391E627B4}" type="datetimeFigureOut">
              <a:rPr lang="en-IN" smtClean="0"/>
              <a:pPr/>
              <a:t>04-03-2021</a:t>
            </a:fld>
            <a:endParaRPr lang="en-IN"/>
          </a:p>
        </p:txBody>
      </p:sp>
      <p:sp>
        <p:nvSpPr>
          <p:cNvPr id="5" name="Footer Placeholder 4">
            <a:extLst>
              <a:ext uri="{FF2B5EF4-FFF2-40B4-BE49-F238E27FC236}">
                <a16:creationId xmlns="" xmlns:a16="http://schemas.microsoft.com/office/drawing/2014/main" id="{22B068A0-6236-4080-8D00-67A59EB096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BCBE01B-9213-429F-AB43-BDE1C077E454}"/>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 xmlns:p14="http://schemas.microsoft.com/office/powerpoint/2010/main" val="2531736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0AC38E8-2FE5-4B4A-8A03-A2A65362F6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3244DB88-E0DF-4E2B-82D6-411109557F4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5C84BC7-18AF-4C06-ACDB-EC2BE129C67A}"/>
              </a:ext>
            </a:extLst>
          </p:cNvPr>
          <p:cNvSpPr>
            <a:spLocks noGrp="1"/>
          </p:cNvSpPr>
          <p:nvPr>
            <p:ph type="dt" sz="half" idx="10"/>
          </p:nvPr>
        </p:nvSpPr>
        <p:spPr/>
        <p:txBody>
          <a:bodyPr/>
          <a:lstStyle/>
          <a:p>
            <a:fld id="{B3B48485-EDEB-4E5A-BB3A-BC2391E627B4}" type="datetimeFigureOut">
              <a:rPr lang="en-IN" smtClean="0"/>
              <a:pPr/>
              <a:t>04-03-2021</a:t>
            </a:fld>
            <a:endParaRPr lang="en-IN"/>
          </a:p>
        </p:txBody>
      </p:sp>
      <p:sp>
        <p:nvSpPr>
          <p:cNvPr id="5" name="Footer Placeholder 4">
            <a:extLst>
              <a:ext uri="{FF2B5EF4-FFF2-40B4-BE49-F238E27FC236}">
                <a16:creationId xmlns="" xmlns:a16="http://schemas.microsoft.com/office/drawing/2014/main" id="{5EAB1688-CA98-4102-B67C-0CE7B37198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F895BB8E-8662-4EF1-A418-E85F60E9E1D6}"/>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 xmlns:p14="http://schemas.microsoft.com/office/powerpoint/2010/main" val="277477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B33D71-9FA6-4C08-ACF0-C53C351DEF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EBBEE549-37DB-468D-9476-6B8C1C1FD3E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92E0A4DC-7735-47AD-851A-C745996242DD}"/>
              </a:ext>
            </a:extLst>
          </p:cNvPr>
          <p:cNvSpPr>
            <a:spLocks noGrp="1"/>
          </p:cNvSpPr>
          <p:nvPr>
            <p:ph type="dt" sz="half" idx="10"/>
          </p:nvPr>
        </p:nvSpPr>
        <p:spPr/>
        <p:txBody>
          <a:bodyPr/>
          <a:lstStyle/>
          <a:p>
            <a:fld id="{B3B48485-EDEB-4E5A-BB3A-BC2391E627B4}" type="datetimeFigureOut">
              <a:rPr lang="en-IN" smtClean="0"/>
              <a:pPr/>
              <a:t>04-03-2021</a:t>
            </a:fld>
            <a:endParaRPr lang="en-IN"/>
          </a:p>
        </p:txBody>
      </p:sp>
      <p:sp>
        <p:nvSpPr>
          <p:cNvPr id="5" name="Footer Placeholder 4">
            <a:extLst>
              <a:ext uri="{FF2B5EF4-FFF2-40B4-BE49-F238E27FC236}">
                <a16:creationId xmlns="" xmlns:a16="http://schemas.microsoft.com/office/drawing/2014/main" id="{26943FBC-A5D1-43BD-9DA0-D398ABDA2C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47B12916-2335-483B-94EA-D11851E5B31E}"/>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 xmlns:p14="http://schemas.microsoft.com/office/powerpoint/2010/main" val="4242056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063A2F-18F7-4536-99F2-FC8B275951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58609D9B-9245-44DC-AC75-443ED57CA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164A991A-C6AB-403A-B977-F46238364B05}"/>
              </a:ext>
            </a:extLst>
          </p:cNvPr>
          <p:cNvSpPr>
            <a:spLocks noGrp="1"/>
          </p:cNvSpPr>
          <p:nvPr>
            <p:ph type="dt" sz="half" idx="10"/>
          </p:nvPr>
        </p:nvSpPr>
        <p:spPr/>
        <p:txBody>
          <a:bodyPr/>
          <a:lstStyle/>
          <a:p>
            <a:fld id="{B3B48485-EDEB-4E5A-BB3A-BC2391E627B4}" type="datetimeFigureOut">
              <a:rPr lang="en-IN" smtClean="0"/>
              <a:pPr/>
              <a:t>04-03-2021</a:t>
            </a:fld>
            <a:endParaRPr lang="en-IN"/>
          </a:p>
        </p:txBody>
      </p:sp>
      <p:sp>
        <p:nvSpPr>
          <p:cNvPr id="5" name="Footer Placeholder 4">
            <a:extLst>
              <a:ext uri="{FF2B5EF4-FFF2-40B4-BE49-F238E27FC236}">
                <a16:creationId xmlns="" xmlns:a16="http://schemas.microsoft.com/office/drawing/2014/main" id="{234D9759-DC1E-4975-97B2-29C7C35940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34CA209-750C-4C8B-B751-3416FE88993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 xmlns:p14="http://schemas.microsoft.com/office/powerpoint/2010/main" val="2177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9F4987-E498-4262-9559-D09193AD49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E812AE04-584A-4F87-BD3F-2056E4357F2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D88D97F2-CC13-4DBD-9769-D973C0E932C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AF545AF0-178D-49FD-8D2A-89C0433B65B0}"/>
              </a:ext>
            </a:extLst>
          </p:cNvPr>
          <p:cNvSpPr>
            <a:spLocks noGrp="1"/>
          </p:cNvSpPr>
          <p:nvPr>
            <p:ph type="dt" sz="half" idx="10"/>
          </p:nvPr>
        </p:nvSpPr>
        <p:spPr/>
        <p:txBody>
          <a:bodyPr/>
          <a:lstStyle/>
          <a:p>
            <a:fld id="{B3B48485-EDEB-4E5A-BB3A-BC2391E627B4}" type="datetimeFigureOut">
              <a:rPr lang="en-IN" smtClean="0"/>
              <a:pPr/>
              <a:t>04-03-2021</a:t>
            </a:fld>
            <a:endParaRPr lang="en-IN"/>
          </a:p>
        </p:txBody>
      </p:sp>
      <p:sp>
        <p:nvSpPr>
          <p:cNvPr id="6" name="Footer Placeholder 5">
            <a:extLst>
              <a:ext uri="{FF2B5EF4-FFF2-40B4-BE49-F238E27FC236}">
                <a16:creationId xmlns="" xmlns:a16="http://schemas.microsoft.com/office/drawing/2014/main" id="{745483B5-7D5A-45B3-A598-596291955F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2F9FF5C5-AD43-44E6-80BD-C04A8C6B7CB2}"/>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 xmlns:p14="http://schemas.microsoft.com/office/powerpoint/2010/main" val="170188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715758-23C2-4D79-9E83-D4C6916453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56DBBC0-5F55-4BDB-97E8-9092F9D546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56BBC9E7-1AD9-47BC-A0F5-3419A89AFA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644AA541-9D84-43E6-93AC-26ACD49AB8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A3CA9F41-1D69-40B0-BB52-67C7B312F32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9960EBD2-2B98-43A1-B284-EDEE62651BD0}"/>
              </a:ext>
            </a:extLst>
          </p:cNvPr>
          <p:cNvSpPr>
            <a:spLocks noGrp="1"/>
          </p:cNvSpPr>
          <p:nvPr>
            <p:ph type="dt" sz="half" idx="10"/>
          </p:nvPr>
        </p:nvSpPr>
        <p:spPr/>
        <p:txBody>
          <a:bodyPr/>
          <a:lstStyle/>
          <a:p>
            <a:fld id="{B3B48485-EDEB-4E5A-BB3A-BC2391E627B4}" type="datetimeFigureOut">
              <a:rPr lang="en-IN" smtClean="0"/>
              <a:pPr/>
              <a:t>04-03-2021</a:t>
            </a:fld>
            <a:endParaRPr lang="en-IN"/>
          </a:p>
        </p:txBody>
      </p:sp>
      <p:sp>
        <p:nvSpPr>
          <p:cNvPr id="8" name="Footer Placeholder 7">
            <a:extLst>
              <a:ext uri="{FF2B5EF4-FFF2-40B4-BE49-F238E27FC236}">
                <a16:creationId xmlns="" xmlns:a16="http://schemas.microsoft.com/office/drawing/2014/main" id="{5E18D130-C756-42B5-A702-84186DC7B8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FC1C5564-0948-403D-A11A-0363F3B8A9E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 xmlns:p14="http://schemas.microsoft.com/office/powerpoint/2010/main" val="3197723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B07483-06BC-40D1-A55A-6128B568F6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BBF2182A-79CE-45F7-8387-6C454837E86A}"/>
              </a:ext>
            </a:extLst>
          </p:cNvPr>
          <p:cNvSpPr>
            <a:spLocks noGrp="1"/>
          </p:cNvSpPr>
          <p:nvPr>
            <p:ph type="dt" sz="half" idx="10"/>
          </p:nvPr>
        </p:nvSpPr>
        <p:spPr/>
        <p:txBody>
          <a:bodyPr/>
          <a:lstStyle/>
          <a:p>
            <a:fld id="{B3B48485-EDEB-4E5A-BB3A-BC2391E627B4}" type="datetimeFigureOut">
              <a:rPr lang="en-IN" smtClean="0"/>
              <a:pPr/>
              <a:t>04-03-2021</a:t>
            </a:fld>
            <a:endParaRPr lang="en-IN"/>
          </a:p>
        </p:txBody>
      </p:sp>
      <p:sp>
        <p:nvSpPr>
          <p:cNvPr id="4" name="Footer Placeholder 3">
            <a:extLst>
              <a:ext uri="{FF2B5EF4-FFF2-40B4-BE49-F238E27FC236}">
                <a16:creationId xmlns="" xmlns:a16="http://schemas.microsoft.com/office/drawing/2014/main" id="{452DB040-5280-425A-B483-26C0059E8C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97BBA076-5D8E-41FA-9AF0-F0AF4DAB732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 xmlns:p14="http://schemas.microsoft.com/office/powerpoint/2010/main" val="183937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8D1A081-B71C-4345-89F8-9CC0E8E6C347}"/>
              </a:ext>
            </a:extLst>
          </p:cNvPr>
          <p:cNvSpPr>
            <a:spLocks noGrp="1"/>
          </p:cNvSpPr>
          <p:nvPr>
            <p:ph type="dt" sz="half" idx="10"/>
          </p:nvPr>
        </p:nvSpPr>
        <p:spPr/>
        <p:txBody>
          <a:bodyPr/>
          <a:lstStyle/>
          <a:p>
            <a:fld id="{B3B48485-EDEB-4E5A-BB3A-BC2391E627B4}" type="datetimeFigureOut">
              <a:rPr lang="en-IN" smtClean="0"/>
              <a:pPr/>
              <a:t>04-03-2021</a:t>
            </a:fld>
            <a:endParaRPr lang="en-IN"/>
          </a:p>
        </p:txBody>
      </p:sp>
      <p:sp>
        <p:nvSpPr>
          <p:cNvPr id="3" name="Footer Placeholder 2">
            <a:extLst>
              <a:ext uri="{FF2B5EF4-FFF2-40B4-BE49-F238E27FC236}">
                <a16:creationId xmlns="" xmlns:a16="http://schemas.microsoft.com/office/drawing/2014/main" id="{1CF222AE-D850-4966-A9FD-C25F7B3DCF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27DB98C3-564C-496D-8699-90B1B866059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 xmlns:p14="http://schemas.microsoft.com/office/powerpoint/2010/main" val="184697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0FC436-126E-4458-A651-DE1D872BE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C76E34A-3D2E-41BA-9394-4CA6D9C3B6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02F80B13-0F72-4E99-BEC1-6E0BE3CF1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8CBFC060-5E9C-455B-AE8D-53ED20C9EC35}"/>
              </a:ext>
            </a:extLst>
          </p:cNvPr>
          <p:cNvSpPr>
            <a:spLocks noGrp="1"/>
          </p:cNvSpPr>
          <p:nvPr>
            <p:ph type="dt" sz="half" idx="10"/>
          </p:nvPr>
        </p:nvSpPr>
        <p:spPr/>
        <p:txBody>
          <a:bodyPr/>
          <a:lstStyle/>
          <a:p>
            <a:fld id="{B3B48485-EDEB-4E5A-BB3A-BC2391E627B4}" type="datetimeFigureOut">
              <a:rPr lang="en-IN" smtClean="0"/>
              <a:pPr/>
              <a:t>04-03-2021</a:t>
            </a:fld>
            <a:endParaRPr lang="en-IN"/>
          </a:p>
        </p:txBody>
      </p:sp>
      <p:sp>
        <p:nvSpPr>
          <p:cNvPr id="6" name="Footer Placeholder 5">
            <a:extLst>
              <a:ext uri="{FF2B5EF4-FFF2-40B4-BE49-F238E27FC236}">
                <a16:creationId xmlns="" xmlns:a16="http://schemas.microsoft.com/office/drawing/2014/main" id="{FF7E7918-BF7D-44F8-8F9F-E373996A45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FCC38C50-9B37-4DF1-8F28-F241EAB62B3D}"/>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 xmlns:p14="http://schemas.microsoft.com/office/powerpoint/2010/main" val="103563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5129F5-AD17-404B-A6EC-2DF9ABF900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F121CD5B-EAF0-456D-93F4-242DBB7EF6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3F900FED-5D0C-4FB1-A607-68E64A974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2D96042A-E778-40B6-87F9-2CB8B95905A1}"/>
              </a:ext>
            </a:extLst>
          </p:cNvPr>
          <p:cNvSpPr>
            <a:spLocks noGrp="1"/>
          </p:cNvSpPr>
          <p:nvPr>
            <p:ph type="dt" sz="half" idx="10"/>
          </p:nvPr>
        </p:nvSpPr>
        <p:spPr/>
        <p:txBody>
          <a:bodyPr/>
          <a:lstStyle/>
          <a:p>
            <a:fld id="{B3B48485-EDEB-4E5A-BB3A-BC2391E627B4}" type="datetimeFigureOut">
              <a:rPr lang="en-IN" smtClean="0"/>
              <a:pPr/>
              <a:t>04-03-2021</a:t>
            </a:fld>
            <a:endParaRPr lang="en-IN"/>
          </a:p>
        </p:txBody>
      </p:sp>
      <p:sp>
        <p:nvSpPr>
          <p:cNvPr id="6" name="Footer Placeholder 5">
            <a:extLst>
              <a:ext uri="{FF2B5EF4-FFF2-40B4-BE49-F238E27FC236}">
                <a16:creationId xmlns="" xmlns:a16="http://schemas.microsoft.com/office/drawing/2014/main" id="{19787971-2E19-4C5D-94F0-E4CEF7D167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D8E4E3BF-D202-4868-BA7C-52B27F1BF12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 xmlns:p14="http://schemas.microsoft.com/office/powerpoint/2010/main" val="75542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3339DD86-E235-4F02-B9D6-DB6200F293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0EC0324-19E9-4A3B-B2A2-C3D9331B6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C70B1F1D-995C-4D9C-8447-9CCEBBE00A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B48485-EDEB-4E5A-BB3A-BC2391E627B4}" type="datetimeFigureOut">
              <a:rPr lang="en-IN" smtClean="0"/>
              <a:pPr/>
              <a:t>04-03-2021</a:t>
            </a:fld>
            <a:endParaRPr lang="en-IN"/>
          </a:p>
        </p:txBody>
      </p:sp>
      <p:sp>
        <p:nvSpPr>
          <p:cNvPr id="5" name="Footer Placeholder 4">
            <a:extLst>
              <a:ext uri="{FF2B5EF4-FFF2-40B4-BE49-F238E27FC236}">
                <a16:creationId xmlns="" xmlns:a16="http://schemas.microsoft.com/office/drawing/2014/main" id="{2BEAA717-D969-4E51-B1F1-1BE930E179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DA269EE7-3E26-4A0E-9B5A-FE84B4D0EB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472DF-D0EC-471E-A40A-5BA795EB6BF8}" type="slidenum">
              <a:rPr lang="en-IN" smtClean="0"/>
              <a:pPr/>
              <a:t>‹#›</a:t>
            </a:fld>
            <a:endParaRPr lang="en-IN"/>
          </a:p>
        </p:txBody>
      </p:sp>
    </p:spTree>
    <p:extLst>
      <p:ext uri="{BB962C8B-B14F-4D97-AF65-F5344CB8AC3E}">
        <p14:creationId xmlns="" xmlns:p14="http://schemas.microsoft.com/office/powerpoint/2010/main" val="1856240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kaushalya.tec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www.kaushalya.tech/"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67D267-3931-42EE-8A02-E5E64C3D8236}"/>
              </a:ext>
            </a:extLst>
          </p:cNvPr>
          <p:cNvSpPr>
            <a:spLocks noGrp="1"/>
          </p:cNvSpPr>
          <p:nvPr>
            <p:ph type="ctrTitle"/>
          </p:nvPr>
        </p:nvSpPr>
        <p:spPr>
          <a:xfrm>
            <a:off x="1524000" y="1122363"/>
            <a:ext cx="9144000" cy="1554576"/>
          </a:xfrm>
        </p:spPr>
        <p:txBody>
          <a:bodyPr/>
          <a:lstStyle/>
          <a:p>
            <a:r>
              <a:rPr lang="en-IN" dirty="0"/>
              <a:t>JEE - Servlet and JSP</a:t>
            </a:r>
          </a:p>
        </p:txBody>
      </p:sp>
      <p:sp>
        <p:nvSpPr>
          <p:cNvPr id="3" name="Subtitle 2">
            <a:extLst>
              <a:ext uri="{FF2B5EF4-FFF2-40B4-BE49-F238E27FC236}">
                <a16:creationId xmlns="" xmlns:a16="http://schemas.microsoft.com/office/drawing/2014/main" id="{4959FEE3-B41D-441A-ADEC-C99C8C971605}"/>
              </a:ext>
            </a:extLst>
          </p:cNvPr>
          <p:cNvSpPr>
            <a:spLocks noGrp="1"/>
          </p:cNvSpPr>
          <p:nvPr>
            <p:ph type="subTitle" idx="1"/>
          </p:nvPr>
        </p:nvSpPr>
        <p:spPr>
          <a:xfrm>
            <a:off x="1550504" y="3018942"/>
            <a:ext cx="9144000" cy="1655762"/>
          </a:xfrm>
        </p:spPr>
        <p:txBody>
          <a:bodyPr/>
          <a:lstStyle/>
          <a:p>
            <a:r>
              <a:rPr lang="en-IN" dirty="0"/>
              <a:t>Raghu Prasad K S</a:t>
            </a:r>
          </a:p>
          <a:p>
            <a:r>
              <a:rPr lang="en-IN" dirty="0">
                <a:hlinkClick r:id="rId2"/>
              </a:rPr>
              <a:t>www.kaushalya.tech</a:t>
            </a:r>
            <a:endParaRPr lang="en-IN" dirty="0"/>
          </a:p>
          <a:p>
            <a:r>
              <a:rPr lang="en-IN" dirty="0"/>
              <a:t>9845547471</a:t>
            </a:r>
          </a:p>
        </p:txBody>
      </p:sp>
    </p:spTree>
    <p:extLst>
      <p:ext uri="{BB962C8B-B14F-4D97-AF65-F5344CB8AC3E}">
        <p14:creationId xmlns="" xmlns:p14="http://schemas.microsoft.com/office/powerpoint/2010/main" val="3323910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A9363A-F999-4F1C-A157-8DDECEB7BD31}"/>
              </a:ext>
            </a:extLst>
          </p:cNvPr>
          <p:cNvSpPr>
            <a:spLocks noGrp="1"/>
          </p:cNvSpPr>
          <p:nvPr>
            <p:ph type="title"/>
          </p:nvPr>
        </p:nvSpPr>
        <p:spPr/>
        <p:txBody>
          <a:bodyPr/>
          <a:lstStyle/>
          <a:p>
            <a:r>
              <a:rPr lang="en-US" dirty="0" err="1"/>
              <a:t>RequestDispatcher</a:t>
            </a:r>
            <a:r>
              <a:rPr lang="en-US" dirty="0"/>
              <a:t> in Servlet</a:t>
            </a:r>
          </a:p>
        </p:txBody>
      </p:sp>
      <p:sp>
        <p:nvSpPr>
          <p:cNvPr id="4" name="Content Placeholder 3">
            <a:extLst>
              <a:ext uri="{FF2B5EF4-FFF2-40B4-BE49-F238E27FC236}">
                <a16:creationId xmlns="" xmlns:a16="http://schemas.microsoft.com/office/drawing/2014/main" id="{387D742D-38A5-44D3-8940-C29BC333E4DE}"/>
              </a:ext>
            </a:extLst>
          </p:cNvPr>
          <p:cNvSpPr>
            <a:spLocks noGrp="1"/>
          </p:cNvSpPr>
          <p:nvPr>
            <p:ph idx="1"/>
          </p:nvPr>
        </p:nvSpPr>
        <p:spPr>
          <a:xfrm>
            <a:off x="838200" y="1573832"/>
            <a:ext cx="10515600" cy="5284168"/>
          </a:xfrm>
        </p:spPr>
        <p:txBody>
          <a:bodyPr>
            <a:noAutofit/>
          </a:bodyPr>
          <a:lstStyle/>
          <a:p>
            <a:pPr algn="just"/>
            <a:r>
              <a:rPr lang="en-US" dirty="0"/>
              <a:t>The </a:t>
            </a:r>
            <a:r>
              <a:rPr lang="en-US" dirty="0" err="1"/>
              <a:t>RequestDispatcher</a:t>
            </a:r>
            <a:r>
              <a:rPr lang="en-US" dirty="0"/>
              <a:t> interface provides the facility of dispatching the request to another resource it may be html, servlet or </a:t>
            </a:r>
            <a:r>
              <a:rPr lang="en-US" dirty="0" err="1"/>
              <a:t>jsp</a:t>
            </a:r>
            <a:r>
              <a:rPr lang="en-US" dirty="0"/>
              <a:t>. This interface can also be used to include the content of another resource also. It is one of the way of servlet collaboration.</a:t>
            </a:r>
          </a:p>
          <a:p>
            <a:pPr algn="just"/>
            <a:r>
              <a:rPr lang="en-US" dirty="0"/>
              <a:t>There are two methods defined in the </a:t>
            </a:r>
            <a:r>
              <a:rPr lang="en-US" dirty="0" err="1"/>
              <a:t>RequestDispatcher</a:t>
            </a:r>
            <a:r>
              <a:rPr lang="en-US" dirty="0"/>
              <a:t> interface.</a:t>
            </a:r>
          </a:p>
          <a:p>
            <a:pPr algn="just"/>
            <a:r>
              <a:rPr lang="en-US" b="1" dirty="0"/>
              <a:t>public void forward(</a:t>
            </a:r>
            <a:r>
              <a:rPr lang="en-US" b="1" dirty="0" err="1"/>
              <a:t>ServletRequest</a:t>
            </a:r>
            <a:r>
              <a:rPr lang="en-US" b="1" dirty="0"/>
              <a:t> </a:t>
            </a:r>
            <a:r>
              <a:rPr lang="en-US" b="1" dirty="0" err="1"/>
              <a:t>request,ServletResponse</a:t>
            </a:r>
            <a:r>
              <a:rPr lang="en-US" b="1" dirty="0"/>
              <a:t> response)throws </a:t>
            </a:r>
            <a:r>
              <a:rPr lang="en-US" b="1" dirty="0" err="1"/>
              <a:t>ServletException,java.io.IOException:</a:t>
            </a:r>
            <a:r>
              <a:rPr lang="en-US" dirty="0" err="1"/>
              <a:t>Forwards</a:t>
            </a:r>
            <a:r>
              <a:rPr lang="en-US" dirty="0"/>
              <a:t> a request from a servlet to another resource (servlet, JSP file, or HTML file) on the server.</a:t>
            </a:r>
          </a:p>
          <a:p>
            <a:pPr algn="just"/>
            <a:r>
              <a:rPr lang="en-US" b="1" dirty="0"/>
              <a:t>public void include(</a:t>
            </a:r>
            <a:r>
              <a:rPr lang="en-US" b="1" dirty="0" err="1"/>
              <a:t>ServletRequest</a:t>
            </a:r>
            <a:r>
              <a:rPr lang="en-US" b="1" dirty="0"/>
              <a:t> </a:t>
            </a:r>
            <a:r>
              <a:rPr lang="en-US" b="1" dirty="0" err="1"/>
              <a:t>request,ServletResponse</a:t>
            </a:r>
            <a:r>
              <a:rPr lang="en-US" b="1" dirty="0"/>
              <a:t> response)throws </a:t>
            </a:r>
            <a:r>
              <a:rPr lang="en-US" b="1" dirty="0" err="1"/>
              <a:t>ServletException,java.io.IOException:</a:t>
            </a:r>
            <a:r>
              <a:rPr lang="en-US" dirty="0" err="1"/>
              <a:t>Includes</a:t>
            </a:r>
            <a:r>
              <a:rPr lang="en-US" dirty="0"/>
              <a:t> the content of a resource (servlet, JSP page, or HTML file) in the response.</a:t>
            </a:r>
          </a:p>
          <a:p>
            <a:pPr marL="457200" lvl="1" indent="0" algn="just">
              <a:buNone/>
            </a:pPr>
            <a:endParaRPr lang="en-IN" sz="1400" b="1"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1570858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A9363A-F999-4F1C-A157-8DDECEB7BD31}"/>
              </a:ext>
            </a:extLst>
          </p:cNvPr>
          <p:cNvSpPr>
            <a:spLocks noGrp="1"/>
          </p:cNvSpPr>
          <p:nvPr>
            <p:ph type="title"/>
          </p:nvPr>
        </p:nvSpPr>
        <p:spPr/>
        <p:txBody>
          <a:bodyPr/>
          <a:lstStyle/>
          <a:p>
            <a:r>
              <a:rPr lang="en-US" dirty="0" err="1"/>
              <a:t>RequestDispatcher</a:t>
            </a:r>
            <a:r>
              <a:rPr lang="en-US" dirty="0"/>
              <a:t> in Servlet</a:t>
            </a:r>
          </a:p>
        </p:txBody>
      </p:sp>
      <p:sp>
        <p:nvSpPr>
          <p:cNvPr id="4" name="Content Placeholder 3">
            <a:extLst>
              <a:ext uri="{FF2B5EF4-FFF2-40B4-BE49-F238E27FC236}">
                <a16:creationId xmlns="" xmlns:a16="http://schemas.microsoft.com/office/drawing/2014/main" id="{387D742D-38A5-44D3-8940-C29BC333E4DE}"/>
              </a:ext>
            </a:extLst>
          </p:cNvPr>
          <p:cNvSpPr>
            <a:spLocks noGrp="1"/>
          </p:cNvSpPr>
          <p:nvPr>
            <p:ph idx="1"/>
          </p:nvPr>
        </p:nvSpPr>
        <p:spPr/>
        <p:txBody>
          <a:bodyPr>
            <a:noAutofit/>
          </a:bodyPr>
          <a:lstStyle/>
          <a:p>
            <a:endParaRPr lang="en-US" dirty="0"/>
          </a:p>
          <a:p>
            <a:pPr marL="457200" lvl="1" indent="0">
              <a:buNone/>
            </a:pPr>
            <a:endParaRPr lang="en-IN" sz="1400" b="1"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pic>
        <p:nvPicPr>
          <p:cNvPr id="2050" name="Picture 2" descr="forward() method of RequestDispatcher interface">
            <a:extLst>
              <a:ext uri="{FF2B5EF4-FFF2-40B4-BE49-F238E27FC236}">
                <a16:creationId xmlns="" xmlns:a16="http://schemas.microsoft.com/office/drawing/2014/main" id="{3E5D2861-EFFC-4090-AEC0-C2D2585FFE70}"/>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26163" y="1600199"/>
            <a:ext cx="8397551" cy="48926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411330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A9363A-F999-4F1C-A157-8DDECEB7BD31}"/>
              </a:ext>
            </a:extLst>
          </p:cNvPr>
          <p:cNvSpPr>
            <a:spLocks noGrp="1"/>
          </p:cNvSpPr>
          <p:nvPr>
            <p:ph type="title"/>
          </p:nvPr>
        </p:nvSpPr>
        <p:spPr/>
        <p:txBody>
          <a:bodyPr/>
          <a:lstStyle/>
          <a:p>
            <a:r>
              <a:rPr lang="en-US" dirty="0" err="1"/>
              <a:t>RequestDispatcher</a:t>
            </a:r>
            <a:r>
              <a:rPr lang="en-US" dirty="0"/>
              <a:t> in Servlet</a:t>
            </a:r>
          </a:p>
        </p:txBody>
      </p:sp>
      <p:sp>
        <p:nvSpPr>
          <p:cNvPr id="4" name="Content Placeholder 3">
            <a:extLst>
              <a:ext uri="{FF2B5EF4-FFF2-40B4-BE49-F238E27FC236}">
                <a16:creationId xmlns="" xmlns:a16="http://schemas.microsoft.com/office/drawing/2014/main" id="{387D742D-38A5-44D3-8940-C29BC333E4DE}"/>
              </a:ext>
            </a:extLst>
          </p:cNvPr>
          <p:cNvSpPr>
            <a:spLocks noGrp="1"/>
          </p:cNvSpPr>
          <p:nvPr>
            <p:ph idx="1"/>
          </p:nvPr>
        </p:nvSpPr>
        <p:spPr/>
        <p:txBody>
          <a:bodyPr>
            <a:noAutofit/>
          </a:bodyPr>
          <a:lstStyle/>
          <a:p>
            <a:endParaRPr lang="en-US" dirty="0"/>
          </a:p>
          <a:p>
            <a:pPr marL="457200" lvl="1" indent="0">
              <a:buNone/>
            </a:pPr>
            <a:endParaRPr lang="en-IN" sz="1400" b="1"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pic>
        <p:nvPicPr>
          <p:cNvPr id="5122" name="Picture 2" descr="include() method of RequestDispatcher interface">
            <a:extLst>
              <a:ext uri="{FF2B5EF4-FFF2-40B4-BE49-F238E27FC236}">
                <a16:creationId xmlns="" xmlns:a16="http://schemas.microsoft.com/office/drawing/2014/main" id="{F2EE767E-BC54-4489-A2E6-F736D609DC3E}"/>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034072" y="2085391"/>
            <a:ext cx="8052319" cy="36576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070600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A9363A-F999-4F1C-A157-8DDECEB7BD31}"/>
              </a:ext>
            </a:extLst>
          </p:cNvPr>
          <p:cNvSpPr>
            <a:spLocks noGrp="1"/>
          </p:cNvSpPr>
          <p:nvPr>
            <p:ph type="title"/>
          </p:nvPr>
        </p:nvSpPr>
        <p:spPr/>
        <p:txBody>
          <a:bodyPr/>
          <a:lstStyle/>
          <a:p>
            <a:r>
              <a:rPr lang="en-US" dirty="0"/>
              <a:t>Session Tracking</a:t>
            </a:r>
          </a:p>
        </p:txBody>
      </p:sp>
      <p:sp>
        <p:nvSpPr>
          <p:cNvPr id="4" name="Content Placeholder 3">
            <a:extLst>
              <a:ext uri="{FF2B5EF4-FFF2-40B4-BE49-F238E27FC236}">
                <a16:creationId xmlns="" xmlns:a16="http://schemas.microsoft.com/office/drawing/2014/main" id="{387D742D-38A5-44D3-8940-C29BC333E4DE}"/>
              </a:ext>
            </a:extLst>
          </p:cNvPr>
          <p:cNvSpPr>
            <a:spLocks noGrp="1"/>
          </p:cNvSpPr>
          <p:nvPr>
            <p:ph idx="1"/>
          </p:nvPr>
        </p:nvSpPr>
        <p:spPr/>
        <p:txBody>
          <a:bodyPr>
            <a:noAutofit/>
          </a:bodyPr>
          <a:lstStyle/>
          <a:p>
            <a:pPr algn="just"/>
            <a:r>
              <a:rPr lang="en-US" b="1" dirty="0" smtClean="0"/>
              <a:t>Session</a:t>
            </a:r>
            <a:r>
              <a:rPr lang="en-US" dirty="0"/>
              <a:t> simply means a particular interval of time.</a:t>
            </a:r>
          </a:p>
          <a:p>
            <a:pPr algn="just"/>
            <a:r>
              <a:rPr lang="en-US" b="1" dirty="0"/>
              <a:t>Session Tracking</a:t>
            </a:r>
            <a:r>
              <a:rPr lang="en-US" dirty="0"/>
              <a:t> is a way to maintain state (data) of an user. It is also known as </a:t>
            </a:r>
            <a:r>
              <a:rPr lang="en-US" b="1" dirty="0"/>
              <a:t>session management</a:t>
            </a:r>
            <a:r>
              <a:rPr lang="en-US" dirty="0"/>
              <a:t> in servlet.</a:t>
            </a:r>
          </a:p>
          <a:p>
            <a:pPr algn="just"/>
            <a:r>
              <a:rPr lang="en-US" dirty="0"/>
              <a:t>Http protocol is a stateless so we need to maintain state using session tracking techniques. Each time user requests to the server, server treats the request as the new request. So we need to maintain the state of an user to recognize to particular user.</a:t>
            </a:r>
          </a:p>
          <a:p>
            <a:pPr algn="just"/>
            <a:endParaRPr lang="en-US" dirty="0"/>
          </a:p>
          <a:p>
            <a:pPr marL="457200" lvl="1" indent="0" algn="just">
              <a:buNone/>
            </a:pPr>
            <a:endParaRPr lang="en-IN" sz="1400" b="1"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1971177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A9363A-F999-4F1C-A157-8DDECEB7BD31}"/>
              </a:ext>
            </a:extLst>
          </p:cNvPr>
          <p:cNvSpPr>
            <a:spLocks noGrp="1"/>
          </p:cNvSpPr>
          <p:nvPr>
            <p:ph type="title"/>
          </p:nvPr>
        </p:nvSpPr>
        <p:spPr/>
        <p:txBody>
          <a:bodyPr/>
          <a:lstStyle/>
          <a:p>
            <a:r>
              <a:rPr lang="en-US" b="1" dirty="0"/>
              <a:t>Session Tracking</a:t>
            </a:r>
          </a:p>
        </p:txBody>
      </p:sp>
      <p:sp>
        <p:nvSpPr>
          <p:cNvPr id="4" name="Content Placeholder 3">
            <a:extLst>
              <a:ext uri="{FF2B5EF4-FFF2-40B4-BE49-F238E27FC236}">
                <a16:creationId xmlns="" xmlns:a16="http://schemas.microsoft.com/office/drawing/2014/main" id="{387D742D-38A5-44D3-8940-C29BC333E4DE}"/>
              </a:ext>
            </a:extLst>
          </p:cNvPr>
          <p:cNvSpPr>
            <a:spLocks noGrp="1"/>
          </p:cNvSpPr>
          <p:nvPr>
            <p:ph idx="1"/>
          </p:nvPr>
        </p:nvSpPr>
        <p:spPr/>
        <p:txBody>
          <a:bodyPr>
            <a:noAutofit/>
          </a:bodyPr>
          <a:lstStyle/>
          <a:p>
            <a:pPr algn="just"/>
            <a:r>
              <a:rPr lang="en-US" dirty="0"/>
              <a:t>Session Tracking Techniques</a:t>
            </a:r>
          </a:p>
          <a:p>
            <a:pPr algn="just"/>
            <a:r>
              <a:rPr lang="en-US" dirty="0"/>
              <a:t>There are four techniques used in Session tracking:</a:t>
            </a:r>
          </a:p>
          <a:p>
            <a:pPr algn="just"/>
            <a:r>
              <a:rPr lang="en-US" b="1" dirty="0"/>
              <a:t>Cookies</a:t>
            </a:r>
            <a:endParaRPr lang="en-US" dirty="0"/>
          </a:p>
          <a:p>
            <a:pPr algn="just"/>
            <a:r>
              <a:rPr lang="en-US" b="1" dirty="0"/>
              <a:t>Hidden Form Field</a:t>
            </a:r>
            <a:endParaRPr lang="en-US" dirty="0"/>
          </a:p>
          <a:p>
            <a:pPr algn="just"/>
            <a:r>
              <a:rPr lang="en-US" b="1" dirty="0"/>
              <a:t>URL Rewriting</a:t>
            </a:r>
            <a:endParaRPr lang="en-US" dirty="0"/>
          </a:p>
          <a:p>
            <a:pPr algn="just"/>
            <a:r>
              <a:rPr lang="en-US" b="1" dirty="0" err="1"/>
              <a:t>HttpSession</a:t>
            </a:r>
            <a:endParaRPr lang="en-US" dirty="0"/>
          </a:p>
          <a:p>
            <a:pPr algn="just"/>
            <a:endParaRPr lang="en-US" dirty="0"/>
          </a:p>
          <a:p>
            <a:pPr marL="457200" lvl="1" indent="0" algn="just">
              <a:buNone/>
            </a:pPr>
            <a:endParaRPr lang="en-IN" sz="1400" b="1"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3368101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A9363A-F999-4F1C-A157-8DDECEB7BD31}"/>
              </a:ext>
            </a:extLst>
          </p:cNvPr>
          <p:cNvSpPr>
            <a:spLocks noGrp="1"/>
          </p:cNvSpPr>
          <p:nvPr>
            <p:ph type="title"/>
          </p:nvPr>
        </p:nvSpPr>
        <p:spPr/>
        <p:txBody>
          <a:bodyPr/>
          <a:lstStyle/>
          <a:p>
            <a:r>
              <a:rPr lang="en-US" b="1" dirty="0"/>
              <a:t>Session Tracking - Cookies</a:t>
            </a:r>
          </a:p>
        </p:txBody>
      </p:sp>
      <p:sp>
        <p:nvSpPr>
          <p:cNvPr id="4" name="Content Placeholder 3">
            <a:extLst>
              <a:ext uri="{FF2B5EF4-FFF2-40B4-BE49-F238E27FC236}">
                <a16:creationId xmlns="" xmlns:a16="http://schemas.microsoft.com/office/drawing/2014/main" id="{387D742D-38A5-44D3-8940-C29BC333E4DE}"/>
              </a:ext>
            </a:extLst>
          </p:cNvPr>
          <p:cNvSpPr>
            <a:spLocks noGrp="1"/>
          </p:cNvSpPr>
          <p:nvPr>
            <p:ph idx="1"/>
          </p:nvPr>
        </p:nvSpPr>
        <p:spPr>
          <a:xfrm>
            <a:off x="838200" y="1825624"/>
            <a:ext cx="10515600" cy="4707697"/>
          </a:xfrm>
        </p:spPr>
        <p:txBody>
          <a:bodyPr>
            <a:noAutofit/>
          </a:bodyPr>
          <a:lstStyle/>
          <a:p>
            <a:r>
              <a:rPr lang="en-US" dirty="0"/>
              <a:t>A </a:t>
            </a:r>
            <a:r>
              <a:rPr lang="en-US" b="1" dirty="0"/>
              <a:t>cookie</a:t>
            </a:r>
            <a:r>
              <a:rPr lang="en-US" dirty="0"/>
              <a:t> is a small piece of information that is persisted between the multiple client requests.</a:t>
            </a:r>
          </a:p>
          <a:p>
            <a:r>
              <a:rPr lang="en-US" dirty="0"/>
              <a:t>A cookie has a name, a single value, and optional attributes such as a comment, path and domain qualifiers, a maximum age, and a version number.</a:t>
            </a:r>
          </a:p>
          <a:p>
            <a:r>
              <a:rPr lang="en-US" dirty="0"/>
              <a:t>How Cookie works</a:t>
            </a:r>
          </a:p>
          <a:p>
            <a:pPr>
              <a:buNone/>
            </a:pPr>
            <a:r>
              <a:rPr lang="en-US" dirty="0" smtClean="0"/>
              <a:t>	By </a:t>
            </a:r>
            <a:r>
              <a:rPr lang="en-US" dirty="0"/>
              <a:t>default, each request is considered as a new request. In cookies technique, we add cookie with response from the servlet. So cookie is stored in the cache of the browser. After that if request is sent by the user, cookie is added with request by default. Thus, we recognize the user as the old user.</a:t>
            </a:r>
          </a:p>
          <a:p>
            <a:endParaRPr lang="en-US" dirty="0"/>
          </a:p>
          <a:p>
            <a:pPr marL="457200" lvl="1" indent="0">
              <a:buNone/>
            </a:pPr>
            <a:endParaRPr lang="en-IN" sz="1400" b="1"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479899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A9363A-F999-4F1C-A157-8DDECEB7BD31}"/>
              </a:ext>
            </a:extLst>
          </p:cNvPr>
          <p:cNvSpPr>
            <a:spLocks noGrp="1"/>
          </p:cNvSpPr>
          <p:nvPr>
            <p:ph type="title"/>
          </p:nvPr>
        </p:nvSpPr>
        <p:spPr/>
        <p:txBody>
          <a:bodyPr/>
          <a:lstStyle/>
          <a:p>
            <a:r>
              <a:rPr lang="en-US" b="1" dirty="0"/>
              <a:t>Session Tracking - Cookies</a:t>
            </a:r>
          </a:p>
        </p:txBody>
      </p:sp>
      <p:sp>
        <p:nvSpPr>
          <p:cNvPr id="4" name="Content Placeholder 3">
            <a:extLst>
              <a:ext uri="{FF2B5EF4-FFF2-40B4-BE49-F238E27FC236}">
                <a16:creationId xmlns="" xmlns:a16="http://schemas.microsoft.com/office/drawing/2014/main" id="{387D742D-38A5-44D3-8940-C29BC333E4DE}"/>
              </a:ext>
            </a:extLst>
          </p:cNvPr>
          <p:cNvSpPr>
            <a:spLocks noGrp="1"/>
          </p:cNvSpPr>
          <p:nvPr>
            <p:ph idx="1"/>
          </p:nvPr>
        </p:nvSpPr>
        <p:spPr>
          <a:xfrm>
            <a:off x="222912" y="1825624"/>
            <a:ext cx="11800508" cy="5805849"/>
          </a:xfrm>
        </p:spPr>
        <p:txBody>
          <a:bodyPr>
            <a:noAutofit/>
          </a:bodyPr>
          <a:lstStyle/>
          <a:p>
            <a:endParaRPr lang="en-US" dirty="0"/>
          </a:p>
          <a:p>
            <a:pPr marL="457200" lvl="1" indent="0">
              <a:buNone/>
            </a:pPr>
            <a:endParaRPr lang="en-IN" sz="1400" b="1"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pic>
        <p:nvPicPr>
          <p:cNvPr id="6146" name="Picture 2" descr="HttpSession object">
            <a:extLst>
              <a:ext uri="{FF2B5EF4-FFF2-40B4-BE49-F238E27FC236}">
                <a16:creationId xmlns="" xmlns:a16="http://schemas.microsoft.com/office/drawing/2014/main" id="{D7EF5031-B2BD-4A99-AF17-079F2DF90055}"/>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733869" y="2128838"/>
            <a:ext cx="6755363" cy="346952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350751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A9363A-F999-4F1C-A157-8DDECEB7BD31}"/>
              </a:ext>
            </a:extLst>
          </p:cNvPr>
          <p:cNvSpPr>
            <a:spLocks noGrp="1"/>
          </p:cNvSpPr>
          <p:nvPr>
            <p:ph type="title"/>
          </p:nvPr>
        </p:nvSpPr>
        <p:spPr/>
        <p:txBody>
          <a:bodyPr/>
          <a:lstStyle/>
          <a:p>
            <a:r>
              <a:rPr lang="en-IN" b="1" dirty="0"/>
              <a:t>Servlet annotations</a:t>
            </a:r>
          </a:p>
        </p:txBody>
      </p:sp>
      <p:sp>
        <p:nvSpPr>
          <p:cNvPr id="4" name="Content Placeholder 3">
            <a:extLst>
              <a:ext uri="{FF2B5EF4-FFF2-40B4-BE49-F238E27FC236}">
                <a16:creationId xmlns="" xmlns:a16="http://schemas.microsoft.com/office/drawing/2014/main" id="{387D742D-38A5-44D3-8940-C29BC333E4DE}"/>
              </a:ext>
            </a:extLst>
          </p:cNvPr>
          <p:cNvSpPr>
            <a:spLocks noGrp="1"/>
          </p:cNvSpPr>
          <p:nvPr>
            <p:ph idx="1"/>
          </p:nvPr>
        </p:nvSpPr>
        <p:spPr/>
        <p:txBody>
          <a:bodyPr>
            <a:noAutofit/>
          </a:bodyPr>
          <a:lstStyle/>
          <a:p>
            <a:pPr lvl="1"/>
            <a:endParaRPr lang="en-IN" sz="1400" b="1"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 xmlns:a16="http://schemas.microsoft.com/office/drawing/2014/main" id="{8F605AE0-31A6-40E3-9CBF-8D178146448F}"/>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18095" y="1733549"/>
            <a:ext cx="9700181" cy="4443414"/>
          </a:xfrm>
          <a:prstGeom prst="rect">
            <a:avLst/>
          </a:prstGeom>
        </p:spPr>
      </p:pic>
    </p:spTree>
    <p:extLst>
      <p:ext uri="{BB962C8B-B14F-4D97-AF65-F5344CB8AC3E}">
        <p14:creationId xmlns="" xmlns:p14="http://schemas.microsoft.com/office/powerpoint/2010/main" val="1071380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A9363A-F999-4F1C-A157-8DDECEB7BD31}"/>
              </a:ext>
            </a:extLst>
          </p:cNvPr>
          <p:cNvSpPr>
            <a:spLocks noGrp="1"/>
          </p:cNvSpPr>
          <p:nvPr>
            <p:ph type="title"/>
          </p:nvPr>
        </p:nvSpPr>
        <p:spPr/>
        <p:txBody>
          <a:bodyPr/>
          <a:lstStyle/>
          <a:p>
            <a:r>
              <a:rPr lang="en-IN" b="1" dirty="0"/>
              <a:t>JSP</a:t>
            </a:r>
          </a:p>
        </p:txBody>
      </p:sp>
      <p:sp>
        <p:nvSpPr>
          <p:cNvPr id="4" name="Content Placeholder 3">
            <a:extLst>
              <a:ext uri="{FF2B5EF4-FFF2-40B4-BE49-F238E27FC236}">
                <a16:creationId xmlns="" xmlns:a16="http://schemas.microsoft.com/office/drawing/2014/main" id="{387D742D-38A5-44D3-8940-C29BC333E4DE}"/>
              </a:ext>
            </a:extLst>
          </p:cNvPr>
          <p:cNvSpPr>
            <a:spLocks noGrp="1"/>
          </p:cNvSpPr>
          <p:nvPr>
            <p:ph idx="1"/>
          </p:nvPr>
        </p:nvSpPr>
        <p:spPr/>
        <p:txBody>
          <a:bodyPr>
            <a:noAutofit/>
          </a:bodyPr>
          <a:lstStyle/>
          <a:p>
            <a:pPr lvl="1" algn="just"/>
            <a:endParaRPr lang="en-IN" sz="1400" b="1" dirty="0">
              <a:latin typeface="Arial" panose="020B0604020202020204" pitchFamily="34" charset="0"/>
              <a:cs typeface="Arial" panose="020B0604020202020204" pitchFamily="34" charset="0"/>
            </a:endParaRPr>
          </a:p>
          <a:p>
            <a:pPr algn="just"/>
            <a:r>
              <a:rPr lang="en-US" b="1" dirty="0"/>
              <a:t>JSP</a:t>
            </a:r>
            <a:r>
              <a:rPr lang="en-US" dirty="0"/>
              <a:t> technology is used to create web application just like Servlet technology. It can be thought of as an extension to Servlet because it provides more functionality than servlet such as expression language, JSTL, etc.</a:t>
            </a:r>
          </a:p>
          <a:p>
            <a:pPr algn="just"/>
            <a:r>
              <a:rPr lang="en-US" dirty="0"/>
              <a:t>A JSP page consists of HTML tags and JSP tags. The JSP pages are easier to maintain than Servlet because we can separate designing and development. It provides some additional features such as Expression Language, Custom Tags, etc.</a:t>
            </a: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2388903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A9363A-F999-4F1C-A157-8DDECEB7BD31}"/>
              </a:ext>
            </a:extLst>
          </p:cNvPr>
          <p:cNvSpPr>
            <a:spLocks noGrp="1"/>
          </p:cNvSpPr>
          <p:nvPr>
            <p:ph type="title"/>
          </p:nvPr>
        </p:nvSpPr>
        <p:spPr/>
        <p:txBody>
          <a:bodyPr/>
          <a:lstStyle/>
          <a:p>
            <a:r>
              <a:rPr lang="en-IN" b="1" dirty="0"/>
              <a:t>Advantages of JSP over servlet</a:t>
            </a:r>
          </a:p>
        </p:txBody>
      </p:sp>
      <p:sp>
        <p:nvSpPr>
          <p:cNvPr id="4" name="Content Placeholder 3">
            <a:extLst>
              <a:ext uri="{FF2B5EF4-FFF2-40B4-BE49-F238E27FC236}">
                <a16:creationId xmlns="" xmlns:a16="http://schemas.microsoft.com/office/drawing/2014/main" id="{387D742D-38A5-44D3-8940-C29BC333E4DE}"/>
              </a:ext>
            </a:extLst>
          </p:cNvPr>
          <p:cNvSpPr>
            <a:spLocks noGrp="1"/>
          </p:cNvSpPr>
          <p:nvPr>
            <p:ph idx="1"/>
          </p:nvPr>
        </p:nvSpPr>
        <p:spPr>
          <a:xfrm>
            <a:off x="861391" y="1537252"/>
            <a:ext cx="10787269" cy="4996069"/>
          </a:xfrm>
        </p:spPr>
        <p:txBody>
          <a:bodyPr>
            <a:noAutofit/>
          </a:bodyPr>
          <a:lstStyle/>
          <a:p>
            <a:pPr algn="just">
              <a:buNone/>
            </a:pPr>
            <a:r>
              <a:rPr lang="en-US" sz="2000" dirty="0"/>
              <a:t>1) Extension to Servlet</a:t>
            </a:r>
          </a:p>
          <a:p>
            <a:pPr algn="just"/>
            <a:r>
              <a:rPr lang="en-US" sz="2000" dirty="0"/>
              <a:t>JSP technology is the extension to Servlet technology. We can use all the features of the Servlet in JSP. In addition to, we can use implicit objects, predefined tags, expression language and Custom tags in JSP, that makes JSP development easy.</a:t>
            </a:r>
          </a:p>
          <a:p>
            <a:pPr algn="just">
              <a:buNone/>
            </a:pPr>
            <a:r>
              <a:rPr lang="en-US" sz="2000" dirty="0"/>
              <a:t>2) Easy to maintain</a:t>
            </a:r>
          </a:p>
          <a:p>
            <a:pPr algn="just"/>
            <a:r>
              <a:rPr lang="en-US" sz="2000" dirty="0"/>
              <a:t>JSP can be easily managed because we can easily separate our business logic with presentation logic. In Servlet technology, we mix our business logic with the presentation logic.</a:t>
            </a:r>
          </a:p>
          <a:p>
            <a:pPr algn="just">
              <a:buNone/>
            </a:pPr>
            <a:r>
              <a:rPr lang="en-US" sz="2000" dirty="0"/>
              <a:t>3) Fast Development: No need to recompile and redeploy</a:t>
            </a:r>
          </a:p>
          <a:p>
            <a:pPr algn="just"/>
            <a:r>
              <a:rPr lang="en-US" sz="2000" dirty="0"/>
              <a:t>If JSP page is modified, we don't need to recompile and redeploy the project. The Servlet code needs to be updated and recompiled if we have to change the look and feel of the application.</a:t>
            </a:r>
          </a:p>
          <a:p>
            <a:pPr algn="just">
              <a:buNone/>
            </a:pPr>
            <a:r>
              <a:rPr lang="en-US" sz="2000" dirty="0"/>
              <a:t>4) Less code than Servlet</a:t>
            </a:r>
          </a:p>
          <a:p>
            <a:pPr algn="just"/>
            <a:r>
              <a:rPr lang="en-US" sz="2000" dirty="0"/>
              <a:t>In JSP, we can use many tags such as action tags, JSTL, custom tags, etc. that reduces the code. Moreover, we can use EL, implicit objects, etc.</a:t>
            </a:r>
          </a:p>
          <a:p>
            <a:pPr algn="just">
              <a:buNone/>
            </a:pPr>
            <a:endParaRPr lang="en-US" dirty="0"/>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676159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41D3BD-21ED-4200-A35D-5864E79FFE5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 xmlns:a16="http://schemas.microsoft.com/office/drawing/2014/main" id="{70EAE32C-01B9-4D24-8F7D-680E6749ACEE}"/>
              </a:ext>
            </a:extLst>
          </p:cNvPr>
          <p:cNvSpPr>
            <a:spLocks noGrp="1"/>
          </p:cNvSpPr>
          <p:nvPr>
            <p:ph idx="1"/>
          </p:nvPr>
        </p:nvSpPr>
        <p:spPr/>
        <p:txBody>
          <a:bodyPr>
            <a:normAutofit fontScale="92500"/>
          </a:bodyPr>
          <a:lstStyle/>
          <a:p>
            <a:pPr algn="just"/>
            <a:r>
              <a:rPr lang="en-IN" dirty="0"/>
              <a:t>Raghu Prasad – BE, MS</a:t>
            </a:r>
          </a:p>
          <a:p>
            <a:pPr algn="just"/>
            <a:r>
              <a:rPr lang="en-IN" dirty="0"/>
              <a:t>Total of 24 years of experience</a:t>
            </a:r>
          </a:p>
          <a:p>
            <a:pPr algn="just"/>
            <a:r>
              <a:rPr lang="en-IN" dirty="0"/>
              <a:t>7 years as a lecturer in Engineering College</a:t>
            </a:r>
          </a:p>
          <a:p>
            <a:pPr algn="just"/>
            <a:r>
              <a:rPr lang="en-IN" dirty="0"/>
              <a:t>17 Years into IT</a:t>
            </a:r>
          </a:p>
          <a:p>
            <a:pPr algn="just"/>
            <a:r>
              <a:rPr lang="en-IN" dirty="0"/>
              <a:t>Worked with companies like CISCO</a:t>
            </a:r>
            <a:r>
              <a:rPr lang="en-IN" dirty="0" smtClean="0"/>
              <a:t>, CSC, ICICI, First </a:t>
            </a:r>
            <a:r>
              <a:rPr lang="en-IN" dirty="0"/>
              <a:t>Apex – NTT Data</a:t>
            </a:r>
          </a:p>
          <a:p>
            <a:pPr algn="just"/>
            <a:r>
              <a:rPr lang="en-IN" dirty="0"/>
              <a:t>Currently into Corporate training and consultancy</a:t>
            </a:r>
          </a:p>
          <a:p>
            <a:pPr algn="just"/>
            <a:r>
              <a:rPr lang="en-IN" dirty="0"/>
              <a:t>Worked with corporates and public sector</a:t>
            </a:r>
          </a:p>
          <a:p>
            <a:pPr algn="just"/>
            <a:r>
              <a:rPr lang="en-IN" dirty="0"/>
              <a:t>Technologies – Java</a:t>
            </a:r>
            <a:r>
              <a:rPr lang="en-IN" dirty="0" smtClean="0"/>
              <a:t>, Python, DataSciences, Web-Technologies, Java </a:t>
            </a:r>
            <a:r>
              <a:rPr lang="en-IN" dirty="0"/>
              <a:t>Script technologies (MEAN stack</a:t>
            </a:r>
            <a:r>
              <a:rPr lang="en-IN" dirty="0" smtClean="0"/>
              <a:t>), IOT, Test </a:t>
            </a:r>
            <a:r>
              <a:rPr lang="en-IN" dirty="0"/>
              <a:t>Automation – </a:t>
            </a:r>
            <a:r>
              <a:rPr lang="en-IN" dirty="0" smtClean="0"/>
              <a:t>Selenium, JMeter</a:t>
            </a:r>
            <a:endParaRPr lang="en-IN" dirty="0"/>
          </a:p>
          <a:p>
            <a:pPr marL="0" indent="0" algn="just">
              <a:buNone/>
            </a:pPr>
            <a:endParaRPr lang="en-IN" dirty="0"/>
          </a:p>
        </p:txBody>
      </p:sp>
    </p:spTree>
    <p:extLst>
      <p:ext uri="{BB962C8B-B14F-4D97-AF65-F5344CB8AC3E}">
        <p14:creationId xmlns="" xmlns:p14="http://schemas.microsoft.com/office/powerpoint/2010/main" val="14032440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A9363A-F999-4F1C-A157-8DDECEB7BD31}"/>
              </a:ext>
            </a:extLst>
          </p:cNvPr>
          <p:cNvSpPr>
            <a:spLocks noGrp="1"/>
          </p:cNvSpPr>
          <p:nvPr>
            <p:ph type="title"/>
          </p:nvPr>
        </p:nvSpPr>
        <p:spPr/>
        <p:txBody>
          <a:bodyPr/>
          <a:lstStyle/>
          <a:p>
            <a:r>
              <a:rPr lang="en-IN" b="1" dirty="0"/>
              <a:t>Advantages of JSP over servlet</a:t>
            </a:r>
          </a:p>
        </p:txBody>
      </p:sp>
      <p:pic>
        <p:nvPicPr>
          <p:cNvPr id="5" name="Content Placeholder 4">
            <a:extLst>
              <a:ext uri="{FF2B5EF4-FFF2-40B4-BE49-F238E27FC236}">
                <a16:creationId xmlns="" xmlns:a16="http://schemas.microsoft.com/office/drawing/2014/main" id="{874CF11D-12B6-4562-8965-468C08EA09AC}"/>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329179" y="1825625"/>
            <a:ext cx="9209987" cy="4351338"/>
          </a:xfrm>
        </p:spPr>
      </p:pic>
    </p:spTree>
    <p:extLst>
      <p:ext uri="{BB962C8B-B14F-4D97-AF65-F5344CB8AC3E}">
        <p14:creationId xmlns="" xmlns:p14="http://schemas.microsoft.com/office/powerpoint/2010/main" val="914349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A9363A-F999-4F1C-A157-8DDECEB7BD31}"/>
              </a:ext>
            </a:extLst>
          </p:cNvPr>
          <p:cNvSpPr>
            <a:spLocks noGrp="1"/>
          </p:cNvSpPr>
          <p:nvPr>
            <p:ph type="title"/>
          </p:nvPr>
        </p:nvSpPr>
        <p:spPr/>
        <p:txBody>
          <a:bodyPr/>
          <a:lstStyle/>
          <a:p>
            <a:r>
              <a:rPr lang="en-IN" b="1" dirty="0"/>
              <a:t>JSP Scripting elements</a:t>
            </a:r>
          </a:p>
        </p:txBody>
      </p:sp>
      <p:sp>
        <p:nvSpPr>
          <p:cNvPr id="4" name="Content Placeholder 3">
            <a:extLst>
              <a:ext uri="{FF2B5EF4-FFF2-40B4-BE49-F238E27FC236}">
                <a16:creationId xmlns="" xmlns:a16="http://schemas.microsoft.com/office/drawing/2014/main" id="{20D691CE-A396-45A5-9EF7-F0E547BA2A20}"/>
              </a:ext>
            </a:extLst>
          </p:cNvPr>
          <p:cNvSpPr>
            <a:spLocks noGrp="1"/>
          </p:cNvSpPr>
          <p:nvPr>
            <p:ph idx="1"/>
          </p:nvPr>
        </p:nvSpPr>
        <p:spPr/>
        <p:txBody>
          <a:bodyPr/>
          <a:lstStyle/>
          <a:p>
            <a:pPr algn="just"/>
            <a:r>
              <a:rPr lang="en-US" dirty="0"/>
              <a:t>The scripting elements provides the ability to insert java code inside the </a:t>
            </a:r>
            <a:r>
              <a:rPr lang="en-US" dirty="0" err="1"/>
              <a:t>jsp</a:t>
            </a:r>
            <a:r>
              <a:rPr lang="en-US" dirty="0"/>
              <a:t>. There are three types of scripting elements:</a:t>
            </a:r>
          </a:p>
          <a:p>
            <a:pPr algn="just"/>
            <a:r>
              <a:rPr lang="en-US" dirty="0"/>
              <a:t>scriptlet tag</a:t>
            </a:r>
          </a:p>
          <a:p>
            <a:pPr algn="just"/>
            <a:r>
              <a:rPr lang="en-US" dirty="0"/>
              <a:t>expression tag</a:t>
            </a:r>
          </a:p>
          <a:p>
            <a:pPr algn="just"/>
            <a:r>
              <a:rPr lang="en-US" dirty="0"/>
              <a:t>declaration tag</a:t>
            </a:r>
          </a:p>
          <a:p>
            <a:pPr algn="just">
              <a:buNone/>
            </a:pPr>
            <a:r>
              <a:rPr lang="en-US" dirty="0"/>
              <a:t>JSP scriptlet tag</a:t>
            </a:r>
          </a:p>
          <a:p>
            <a:pPr algn="just"/>
            <a:r>
              <a:rPr lang="en-US" dirty="0"/>
              <a:t>A scriptlet tag is used to execute java source code in JSP. Syntax is as follows:</a:t>
            </a:r>
          </a:p>
          <a:p>
            <a:pPr algn="just"/>
            <a:r>
              <a:rPr lang="en-US" dirty="0"/>
              <a:t>&lt;%  java source code %&gt;  </a:t>
            </a:r>
          </a:p>
        </p:txBody>
      </p:sp>
    </p:spTree>
    <p:extLst>
      <p:ext uri="{BB962C8B-B14F-4D97-AF65-F5344CB8AC3E}">
        <p14:creationId xmlns="" xmlns:p14="http://schemas.microsoft.com/office/powerpoint/2010/main" val="4065197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A9363A-F999-4F1C-A157-8DDECEB7BD31}"/>
              </a:ext>
            </a:extLst>
          </p:cNvPr>
          <p:cNvSpPr>
            <a:spLocks noGrp="1"/>
          </p:cNvSpPr>
          <p:nvPr>
            <p:ph type="title"/>
          </p:nvPr>
        </p:nvSpPr>
        <p:spPr/>
        <p:txBody>
          <a:bodyPr>
            <a:normAutofit fontScale="90000"/>
          </a:bodyPr>
          <a:lstStyle/>
          <a:p>
            <a:r>
              <a:rPr lang="en-US" dirty="0"/>
              <a:t>Example of JSP scriptlet tag</a:t>
            </a:r>
            <a:br>
              <a:rPr lang="en-US" dirty="0"/>
            </a:br>
            <a:r>
              <a:rPr lang="en-US" dirty="0"/>
              <a:t/>
            </a:r>
            <a:br>
              <a:rPr lang="en-US" dirty="0"/>
            </a:br>
            <a:endParaRPr lang="en-IN" dirty="0"/>
          </a:p>
        </p:txBody>
      </p:sp>
      <p:sp>
        <p:nvSpPr>
          <p:cNvPr id="4" name="Content Placeholder 3">
            <a:extLst>
              <a:ext uri="{FF2B5EF4-FFF2-40B4-BE49-F238E27FC236}">
                <a16:creationId xmlns="" xmlns:a16="http://schemas.microsoft.com/office/drawing/2014/main" id="{20D691CE-A396-45A5-9EF7-F0E547BA2A20}"/>
              </a:ext>
            </a:extLst>
          </p:cNvPr>
          <p:cNvSpPr>
            <a:spLocks noGrp="1"/>
          </p:cNvSpPr>
          <p:nvPr>
            <p:ph idx="1"/>
          </p:nvPr>
        </p:nvSpPr>
        <p:spPr/>
        <p:txBody>
          <a:bodyPr/>
          <a:lstStyle/>
          <a:p>
            <a:pPr algn="just">
              <a:buNone/>
            </a:pPr>
            <a:r>
              <a:rPr lang="en-US" b="1" dirty="0"/>
              <a:t>&lt;html&gt;</a:t>
            </a:r>
            <a:r>
              <a:rPr lang="en-US" dirty="0"/>
              <a:t>  </a:t>
            </a:r>
          </a:p>
          <a:p>
            <a:pPr algn="just">
              <a:buNone/>
            </a:pPr>
            <a:r>
              <a:rPr lang="en-US" b="1" dirty="0"/>
              <a:t>&lt;body&gt;</a:t>
            </a:r>
            <a:r>
              <a:rPr lang="en-US" dirty="0"/>
              <a:t>  </a:t>
            </a:r>
          </a:p>
          <a:p>
            <a:pPr algn="just">
              <a:buNone/>
            </a:pPr>
            <a:r>
              <a:rPr lang="en-US" b="1" dirty="0"/>
              <a:t>&lt;</a:t>
            </a:r>
            <a:r>
              <a:rPr lang="en-US" dirty="0"/>
              <a:t>% </a:t>
            </a:r>
            <a:r>
              <a:rPr lang="en-US" dirty="0" err="1"/>
              <a:t>out.print</a:t>
            </a:r>
            <a:r>
              <a:rPr lang="en-US" dirty="0"/>
              <a:t>("welcome to </a:t>
            </a:r>
            <a:r>
              <a:rPr lang="en-US" dirty="0" err="1"/>
              <a:t>jsp</a:t>
            </a:r>
            <a:r>
              <a:rPr lang="en-US" dirty="0"/>
              <a:t>"); %</a:t>
            </a:r>
            <a:r>
              <a:rPr lang="en-US" b="1" dirty="0"/>
              <a:t>&gt;</a:t>
            </a:r>
            <a:r>
              <a:rPr lang="en-US" dirty="0"/>
              <a:t>  </a:t>
            </a:r>
          </a:p>
          <a:p>
            <a:pPr algn="just">
              <a:buNone/>
            </a:pPr>
            <a:r>
              <a:rPr lang="en-US" b="1" dirty="0"/>
              <a:t>&lt;/body&gt;</a:t>
            </a:r>
            <a:r>
              <a:rPr lang="en-US" dirty="0"/>
              <a:t>  </a:t>
            </a:r>
          </a:p>
          <a:p>
            <a:pPr algn="just">
              <a:buNone/>
            </a:pPr>
            <a:r>
              <a:rPr lang="en-US" b="1" dirty="0"/>
              <a:t>&lt;/html&gt;</a:t>
            </a:r>
            <a:r>
              <a:rPr lang="en-US" dirty="0"/>
              <a:t>  </a:t>
            </a:r>
          </a:p>
          <a:p>
            <a:pPr algn="just"/>
            <a:endParaRPr lang="en-US" dirty="0"/>
          </a:p>
        </p:txBody>
      </p:sp>
    </p:spTree>
    <p:extLst>
      <p:ext uri="{BB962C8B-B14F-4D97-AF65-F5344CB8AC3E}">
        <p14:creationId xmlns="" xmlns:p14="http://schemas.microsoft.com/office/powerpoint/2010/main" val="2559838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A9363A-F999-4F1C-A157-8DDECEB7BD31}"/>
              </a:ext>
            </a:extLst>
          </p:cNvPr>
          <p:cNvSpPr>
            <a:spLocks noGrp="1"/>
          </p:cNvSpPr>
          <p:nvPr>
            <p:ph type="title"/>
          </p:nvPr>
        </p:nvSpPr>
        <p:spPr/>
        <p:txBody>
          <a:bodyPr>
            <a:normAutofit fontScale="90000"/>
          </a:bodyPr>
          <a:lstStyle/>
          <a:p>
            <a:r>
              <a:rPr lang="en-US" dirty="0"/>
              <a:t/>
            </a:r>
            <a:br>
              <a:rPr lang="en-US" dirty="0"/>
            </a:br>
            <a:r>
              <a:rPr lang="en-US" dirty="0"/>
              <a:t/>
            </a:r>
            <a:br>
              <a:rPr lang="en-US" dirty="0"/>
            </a:br>
            <a:r>
              <a:rPr lang="en-US" dirty="0"/>
              <a:t>JSP expression tag</a:t>
            </a:r>
            <a:br>
              <a:rPr lang="en-US" dirty="0"/>
            </a:br>
            <a:r>
              <a:rPr lang="en-US" dirty="0"/>
              <a:t/>
            </a:r>
            <a:br>
              <a:rPr lang="en-US" dirty="0"/>
            </a:br>
            <a:endParaRPr lang="en-IN" dirty="0"/>
          </a:p>
        </p:txBody>
      </p:sp>
      <p:sp>
        <p:nvSpPr>
          <p:cNvPr id="4" name="Content Placeholder 3">
            <a:extLst>
              <a:ext uri="{FF2B5EF4-FFF2-40B4-BE49-F238E27FC236}">
                <a16:creationId xmlns="" xmlns:a16="http://schemas.microsoft.com/office/drawing/2014/main" id="{20D691CE-A396-45A5-9EF7-F0E547BA2A20}"/>
              </a:ext>
            </a:extLst>
          </p:cNvPr>
          <p:cNvSpPr>
            <a:spLocks noGrp="1"/>
          </p:cNvSpPr>
          <p:nvPr>
            <p:ph idx="1"/>
          </p:nvPr>
        </p:nvSpPr>
        <p:spPr>
          <a:xfrm>
            <a:off x="838200" y="1630017"/>
            <a:ext cx="10515600" cy="4546946"/>
          </a:xfrm>
        </p:spPr>
        <p:txBody>
          <a:bodyPr>
            <a:normAutofit fontScale="92500" lnSpcReduction="20000"/>
          </a:bodyPr>
          <a:lstStyle/>
          <a:p>
            <a:pPr algn="just"/>
            <a:r>
              <a:rPr lang="en-US" dirty="0"/>
              <a:t>The code placed within </a:t>
            </a:r>
            <a:r>
              <a:rPr lang="en-US" b="1" dirty="0"/>
              <a:t>JSP expression tag</a:t>
            </a:r>
            <a:r>
              <a:rPr lang="en-US" dirty="0"/>
              <a:t> is </a:t>
            </a:r>
            <a:r>
              <a:rPr lang="en-US" i="1" dirty="0"/>
              <a:t>written to the output stream of the response</a:t>
            </a:r>
            <a:r>
              <a:rPr lang="en-US" dirty="0"/>
              <a:t>. So you need not write </a:t>
            </a:r>
            <a:r>
              <a:rPr lang="en-US" dirty="0" err="1"/>
              <a:t>out.print</a:t>
            </a:r>
            <a:r>
              <a:rPr lang="en-US" dirty="0"/>
              <a:t>() to write data. It is mainly used to print the values of variable or method.</a:t>
            </a:r>
          </a:p>
          <a:p>
            <a:pPr algn="just"/>
            <a:r>
              <a:rPr lang="en-US" dirty="0"/>
              <a:t>Syntax of JSP expression tag</a:t>
            </a:r>
          </a:p>
          <a:p>
            <a:pPr algn="just">
              <a:buNone/>
            </a:pPr>
            <a:r>
              <a:rPr lang="en-US" b="1" dirty="0"/>
              <a:t>&lt;</a:t>
            </a:r>
            <a:r>
              <a:rPr lang="en-US" dirty="0"/>
              <a:t>%=  statement %</a:t>
            </a:r>
            <a:r>
              <a:rPr lang="en-US" b="1" dirty="0"/>
              <a:t>&gt;</a:t>
            </a:r>
            <a:r>
              <a:rPr lang="en-US" dirty="0"/>
              <a:t>  </a:t>
            </a:r>
          </a:p>
          <a:p>
            <a:pPr algn="just">
              <a:buNone/>
            </a:pPr>
            <a:r>
              <a:rPr lang="en-US" dirty="0"/>
              <a:t>Example of JSP expression tag</a:t>
            </a:r>
          </a:p>
          <a:p>
            <a:pPr algn="just">
              <a:buNone/>
            </a:pPr>
            <a:r>
              <a:rPr lang="en-US" b="1" dirty="0"/>
              <a:t>&lt;html&gt;</a:t>
            </a:r>
            <a:r>
              <a:rPr lang="en-US" dirty="0"/>
              <a:t>  </a:t>
            </a:r>
          </a:p>
          <a:p>
            <a:pPr algn="just">
              <a:buNone/>
            </a:pPr>
            <a:r>
              <a:rPr lang="en-US" b="1" dirty="0"/>
              <a:t>&lt;body&gt;</a:t>
            </a:r>
            <a:r>
              <a:rPr lang="en-US" dirty="0"/>
              <a:t>  </a:t>
            </a:r>
          </a:p>
          <a:p>
            <a:pPr algn="just">
              <a:buNone/>
            </a:pPr>
            <a:r>
              <a:rPr lang="en-US" b="1" dirty="0"/>
              <a:t>&lt;</a:t>
            </a:r>
            <a:r>
              <a:rPr lang="en-US" dirty="0"/>
              <a:t>%= "welcome to </a:t>
            </a:r>
            <a:r>
              <a:rPr lang="en-US" dirty="0" err="1"/>
              <a:t>jsp</a:t>
            </a:r>
            <a:r>
              <a:rPr lang="en-US" dirty="0"/>
              <a:t>" %</a:t>
            </a:r>
            <a:r>
              <a:rPr lang="en-US" b="1" dirty="0"/>
              <a:t>&gt;</a:t>
            </a:r>
            <a:r>
              <a:rPr lang="en-US" dirty="0"/>
              <a:t>  </a:t>
            </a:r>
          </a:p>
          <a:p>
            <a:pPr algn="just">
              <a:buNone/>
            </a:pPr>
            <a:r>
              <a:rPr lang="en-US" b="1" dirty="0"/>
              <a:t>&lt;/body&gt;</a:t>
            </a:r>
            <a:r>
              <a:rPr lang="en-US" dirty="0"/>
              <a:t>  </a:t>
            </a:r>
          </a:p>
          <a:p>
            <a:pPr algn="just">
              <a:buNone/>
            </a:pPr>
            <a:r>
              <a:rPr lang="en-US" b="1" dirty="0"/>
              <a:t>&lt;/html&gt;</a:t>
            </a:r>
            <a:r>
              <a:rPr lang="en-US" dirty="0"/>
              <a:t>  </a:t>
            </a:r>
          </a:p>
          <a:p>
            <a:pPr algn="just">
              <a:buNone/>
            </a:pPr>
            <a:endParaRPr lang="en-US" dirty="0"/>
          </a:p>
          <a:p>
            <a:pPr algn="just"/>
            <a:endParaRPr lang="en-US" dirty="0"/>
          </a:p>
        </p:txBody>
      </p:sp>
    </p:spTree>
    <p:extLst>
      <p:ext uri="{BB962C8B-B14F-4D97-AF65-F5344CB8AC3E}">
        <p14:creationId xmlns="" xmlns:p14="http://schemas.microsoft.com/office/powerpoint/2010/main" val="9797173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A9363A-F999-4F1C-A157-8DDECEB7BD31}"/>
              </a:ext>
            </a:extLst>
          </p:cNvPr>
          <p:cNvSpPr>
            <a:spLocks noGrp="1"/>
          </p:cNvSpPr>
          <p:nvPr>
            <p:ph type="title"/>
          </p:nvPr>
        </p:nvSpPr>
        <p:spPr/>
        <p:txBody>
          <a:bodyPr>
            <a:normAutofit fontScale="90000"/>
          </a:bodyPr>
          <a:lstStyle/>
          <a:p>
            <a:r>
              <a:rPr lang="en-US" dirty="0"/>
              <a:t/>
            </a:r>
            <a:br>
              <a:rPr lang="en-US" dirty="0"/>
            </a:br>
            <a:r>
              <a:rPr lang="en-US" dirty="0"/>
              <a:t/>
            </a:r>
            <a:br>
              <a:rPr lang="en-US" dirty="0"/>
            </a:br>
            <a:r>
              <a:rPr lang="en-US" dirty="0"/>
              <a:t>JSP Declaration Tag</a:t>
            </a:r>
            <a:br>
              <a:rPr lang="en-US" dirty="0"/>
            </a:br>
            <a:r>
              <a:rPr lang="en-US" dirty="0"/>
              <a:t/>
            </a:r>
            <a:br>
              <a:rPr lang="en-US" dirty="0"/>
            </a:br>
            <a:r>
              <a:rPr lang="en-US" dirty="0"/>
              <a:t/>
            </a:r>
            <a:br>
              <a:rPr lang="en-US" dirty="0"/>
            </a:br>
            <a:endParaRPr lang="en-IN" dirty="0"/>
          </a:p>
        </p:txBody>
      </p:sp>
      <p:sp>
        <p:nvSpPr>
          <p:cNvPr id="4" name="Content Placeholder 3">
            <a:extLst>
              <a:ext uri="{FF2B5EF4-FFF2-40B4-BE49-F238E27FC236}">
                <a16:creationId xmlns="" xmlns:a16="http://schemas.microsoft.com/office/drawing/2014/main" id="{20D691CE-A396-45A5-9EF7-F0E547BA2A20}"/>
              </a:ext>
            </a:extLst>
          </p:cNvPr>
          <p:cNvSpPr>
            <a:spLocks noGrp="1"/>
          </p:cNvSpPr>
          <p:nvPr>
            <p:ph idx="1"/>
          </p:nvPr>
        </p:nvSpPr>
        <p:spPr>
          <a:xfrm>
            <a:off x="838200" y="1351722"/>
            <a:ext cx="10515600" cy="4825241"/>
          </a:xfrm>
        </p:spPr>
        <p:txBody>
          <a:bodyPr>
            <a:normAutofit fontScale="77500" lnSpcReduction="20000"/>
          </a:bodyPr>
          <a:lstStyle/>
          <a:p>
            <a:r>
              <a:rPr lang="en-US" dirty="0"/>
              <a:t>The </a:t>
            </a:r>
            <a:r>
              <a:rPr lang="en-US" b="1" dirty="0"/>
              <a:t>JSP declaration tag</a:t>
            </a:r>
            <a:r>
              <a:rPr lang="en-US" dirty="0"/>
              <a:t> is used </a:t>
            </a:r>
            <a:r>
              <a:rPr lang="en-US" i="1" dirty="0"/>
              <a:t>to declare fields and methods</a:t>
            </a:r>
            <a:r>
              <a:rPr lang="en-US" dirty="0"/>
              <a:t>.</a:t>
            </a:r>
          </a:p>
          <a:p>
            <a:r>
              <a:rPr lang="en-US" dirty="0"/>
              <a:t>The code written inside the </a:t>
            </a:r>
            <a:r>
              <a:rPr lang="en-US" dirty="0" err="1"/>
              <a:t>jsp</a:t>
            </a:r>
            <a:r>
              <a:rPr lang="en-US" dirty="0"/>
              <a:t> declaration tag is placed outside the service() method of auto generated servlet.</a:t>
            </a:r>
          </a:p>
          <a:p>
            <a:r>
              <a:rPr lang="en-US" dirty="0"/>
              <a:t>So it doesn't get memory at each request</a:t>
            </a:r>
          </a:p>
          <a:p>
            <a:r>
              <a:rPr lang="en-US" dirty="0"/>
              <a:t>Syntax of JSP declaration tag</a:t>
            </a:r>
          </a:p>
          <a:p>
            <a:pPr>
              <a:buNone/>
            </a:pPr>
            <a:r>
              <a:rPr lang="en-US" b="1" dirty="0"/>
              <a:t>&lt;</a:t>
            </a:r>
            <a:r>
              <a:rPr lang="en-US" dirty="0"/>
              <a:t>%!  field or method declaration %</a:t>
            </a:r>
            <a:r>
              <a:rPr lang="en-US" b="1" dirty="0"/>
              <a:t>&gt;</a:t>
            </a:r>
            <a:r>
              <a:rPr lang="en-US" dirty="0"/>
              <a:t>  </a:t>
            </a:r>
          </a:p>
          <a:p>
            <a:r>
              <a:rPr lang="en-US" dirty="0"/>
              <a:t>Example of JSP declaration tag that declares field</a:t>
            </a:r>
          </a:p>
          <a:p>
            <a:pPr>
              <a:buNone/>
            </a:pPr>
            <a:r>
              <a:rPr lang="en-US" b="1" dirty="0"/>
              <a:t>&lt;html&gt;</a:t>
            </a:r>
            <a:r>
              <a:rPr lang="en-US" dirty="0"/>
              <a:t>  </a:t>
            </a:r>
          </a:p>
          <a:p>
            <a:pPr>
              <a:buNone/>
            </a:pPr>
            <a:r>
              <a:rPr lang="en-US" b="1" dirty="0"/>
              <a:t>&lt;body&gt;</a:t>
            </a:r>
            <a:r>
              <a:rPr lang="en-US" dirty="0"/>
              <a:t>  </a:t>
            </a:r>
          </a:p>
          <a:p>
            <a:pPr>
              <a:buNone/>
            </a:pPr>
            <a:r>
              <a:rPr lang="en-US" b="1" dirty="0"/>
              <a:t>&lt;</a:t>
            </a:r>
            <a:r>
              <a:rPr lang="en-US" dirty="0"/>
              <a:t>%! int data=50; %</a:t>
            </a:r>
            <a:r>
              <a:rPr lang="en-US" b="1" dirty="0"/>
              <a:t>&gt;</a:t>
            </a:r>
            <a:r>
              <a:rPr lang="en-US" dirty="0"/>
              <a:t>  </a:t>
            </a:r>
          </a:p>
          <a:p>
            <a:pPr>
              <a:buNone/>
            </a:pPr>
            <a:r>
              <a:rPr lang="en-US" b="1" dirty="0"/>
              <a:t>&lt;</a:t>
            </a:r>
            <a:r>
              <a:rPr lang="en-US" dirty="0"/>
              <a:t>%= "Value of the variable is:"+data %</a:t>
            </a:r>
            <a:r>
              <a:rPr lang="en-US" b="1" dirty="0"/>
              <a:t>&gt;</a:t>
            </a:r>
            <a:r>
              <a:rPr lang="en-US" dirty="0"/>
              <a:t>  </a:t>
            </a:r>
          </a:p>
          <a:p>
            <a:pPr>
              <a:buNone/>
            </a:pPr>
            <a:r>
              <a:rPr lang="en-US" b="1" dirty="0"/>
              <a:t>&lt;/body&gt;</a:t>
            </a:r>
            <a:r>
              <a:rPr lang="en-US" dirty="0"/>
              <a:t>  </a:t>
            </a:r>
          </a:p>
          <a:p>
            <a:pPr>
              <a:buNone/>
            </a:pPr>
            <a:r>
              <a:rPr lang="en-US" b="1" dirty="0"/>
              <a:t>&lt;/html&gt;</a:t>
            </a:r>
            <a:r>
              <a:rPr lang="en-US" dirty="0"/>
              <a:t>  </a:t>
            </a:r>
            <a:br>
              <a:rPr lang="en-US" dirty="0"/>
            </a:br>
            <a:r>
              <a:rPr lang="en-US" dirty="0"/>
              <a:t> </a:t>
            </a:r>
          </a:p>
          <a:p>
            <a:endParaRPr lang="en-US" dirty="0"/>
          </a:p>
        </p:txBody>
      </p:sp>
    </p:spTree>
    <p:extLst>
      <p:ext uri="{BB962C8B-B14F-4D97-AF65-F5344CB8AC3E}">
        <p14:creationId xmlns="" xmlns:p14="http://schemas.microsoft.com/office/powerpoint/2010/main" val="2076271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A9363A-F999-4F1C-A157-8DDECEB7BD31}"/>
              </a:ext>
            </a:extLst>
          </p:cNvPr>
          <p:cNvSpPr>
            <a:spLocks noGrp="1"/>
          </p:cNvSpPr>
          <p:nvPr>
            <p:ph type="title"/>
          </p:nvPr>
        </p:nvSpPr>
        <p:spPr/>
        <p:txBody>
          <a:bodyPr>
            <a:normAutofit fontScale="90000"/>
          </a:bodyPr>
          <a:lstStyle/>
          <a:p>
            <a:r>
              <a:rPr lang="en-US" b="1" dirty="0"/>
              <a:t/>
            </a:r>
            <a:br>
              <a:rPr lang="en-US" b="1" dirty="0"/>
            </a:br>
            <a:r>
              <a:rPr lang="en-US" b="1" dirty="0"/>
              <a:t/>
            </a:r>
            <a:br>
              <a:rPr lang="en-US" b="1" dirty="0"/>
            </a:br>
            <a:r>
              <a:rPr lang="en-US" b="1" dirty="0"/>
              <a:t>JSP Implicit Objects</a:t>
            </a:r>
            <a:br>
              <a:rPr lang="en-US" b="1" dirty="0"/>
            </a:br>
            <a:r>
              <a:rPr lang="en-US" b="1" dirty="0"/>
              <a:t/>
            </a:r>
            <a:br>
              <a:rPr lang="en-US" b="1" dirty="0"/>
            </a:br>
            <a:r>
              <a:rPr lang="en-US" b="1" dirty="0"/>
              <a:t/>
            </a:r>
            <a:br>
              <a:rPr lang="en-US" b="1" dirty="0"/>
            </a:br>
            <a:endParaRPr lang="en-IN" b="1" dirty="0"/>
          </a:p>
        </p:txBody>
      </p:sp>
      <p:sp>
        <p:nvSpPr>
          <p:cNvPr id="4" name="Content Placeholder 3">
            <a:extLst>
              <a:ext uri="{FF2B5EF4-FFF2-40B4-BE49-F238E27FC236}">
                <a16:creationId xmlns="" xmlns:a16="http://schemas.microsoft.com/office/drawing/2014/main" id="{20D691CE-A396-45A5-9EF7-F0E547BA2A20}"/>
              </a:ext>
            </a:extLst>
          </p:cNvPr>
          <p:cNvSpPr>
            <a:spLocks noGrp="1"/>
          </p:cNvSpPr>
          <p:nvPr>
            <p:ph idx="1"/>
          </p:nvPr>
        </p:nvSpPr>
        <p:spPr>
          <a:xfrm>
            <a:off x="798443" y="1603513"/>
            <a:ext cx="10515600" cy="4666215"/>
          </a:xfrm>
        </p:spPr>
        <p:txBody>
          <a:bodyPr>
            <a:normAutofit/>
          </a:bodyPr>
          <a:lstStyle/>
          <a:p>
            <a:r>
              <a:rPr lang="en-US" dirty="0"/>
              <a:t>There are </a:t>
            </a:r>
            <a:r>
              <a:rPr lang="en-US" b="1" dirty="0"/>
              <a:t>9 </a:t>
            </a:r>
            <a:r>
              <a:rPr lang="en-US" b="1" dirty="0" err="1"/>
              <a:t>jsp</a:t>
            </a:r>
            <a:r>
              <a:rPr lang="en-US" b="1" dirty="0"/>
              <a:t> implicit objects</a:t>
            </a:r>
            <a:r>
              <a:rPr lang="en-US" dirty="0"/>
              <a:t>. These objects are </a:t>
            </a:r>
            <a:r>
              <a:rPr lang="en-US" i="1" dirty="0"/>
              <a:t>created by the web container</a:t>
            </a:r>
            <a:r>
              <a:rPr lang="en-US" dirty="0"/>
              <a:t> that are available to all the </a:t>
            </a:r>
            <a:r>
              <a:rPr lang="en-US" dirty="0" err="1"/>
              <a:t>jsp</a:t>
            </a:r>
            <a:r>
              <a:rPr lang="en-US" dirty="0"/>
              <a:t> pages.</a:t>
            </a:r>
          </a:p>
          <a:p>
            <a:r>
              <a:rPr lang="en-US" dirty="0"/>
              <a:t>The available implicit objects are out, request, config, session, application etc.</a:t>
            </a:r>
          </a:p>
          <a:p>
            <a:r>
              <a:rPr lang="en-US" dirty="0"/>
              <a:t>A list of the 9 implicit objects is given below</a:t>
            </a:r>
            <a:r>
              <a:rPr lang="en-US" dirty="0" smtClean="0"/>
              <a:t>:</a:t>
            </a:r>
            <a:r>
              <a:rPr lang="en-US" dirty="0"/>
              <a:t/>
            </a:r>
            <a:br>
              <a:rPr lang="en-US" dirty="0"/>
            </a:br>
            <a:r>
              <a:rPr lang="en-US" dirty="0"/>
              <a:t> </a:t>
            </a:r>
          </a:p>
          <a:p>
            <a:endParaRPr lang="en-US" dirty="0"/>
          </a:p>
        </p:txBody>
      </p:sp>
    </p:spTree>
    <p:extLst>
      <p:ext uri="{BB962C8B-B14F-4D97-AF65-F5344CB8AC3E}">
        <p14:creationId xmlns="" xmlns:p14="http://schemas.microsoft.com/office/powerpoint/2010/main" val="807473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A9363A-F999-4F1C-A157-8DDECEB7BD31}"/>
              </a:ext>
            </a:extLst>
          </p:cNvPr>
          <p:cNvSpPr>
            <a:spLocks noGrp="1"/>
          </p:cNvSpPr>
          <p:nvPr>
            <p:ph type="title"/>
          </p:nvPr>
        </p:nvSpPr>
        <p:spPr/>
        <p:txBody>
          <a:bodyPr>
            <a:normAutofit fontScale="90000"/>
          </a:bodyPr>
          <a:lstStyle/>
          <a:p>
            <a:r>
              <a:rPr lang="en-US" b="1" dirty="0"/>
              <a:t/>
            </a:r>
            <a:br>
              <a:rPr lang="en-US" b="1" dirty="0"/>
            </a:br>
            <a:r>
              <a:rPr lang="en-US" b="1" dirty="0"/>
              <a:t/>
            </a:r>
            <a:br>
              <a:rPr lang="en-US" b="1" dirty="0"/>
            </a:br>
            <a:r>
              <a:rPr lang="en-US" b="1" dirty="0"/>
              <a:t>JSP Implicit Objects</a:t>
            </a:r>
            <a:br>
              <a:rPr lang="en-US" b="1" dirty="0"/>
            </a:br>
            <a:r>
              <a:rPr lang="en-US" b="1" dirty="0"/>
              <a:t/>
            </a:r>
            <a:br>
              <a:rPr lang="en-US" b="1" dirty="0"/>
            </a:br>
            <a:r>
              <a:rPr lang="en-US" b="1" dirty="0"/>
              <a:t/>
            </a:r>
            <a:br>
              <a:rPr lang="en-US" b="1" dirty="0"/>
            </a:br>
            <a:endParaRPr lang="en-IN" b="1" dirty="0"/>
          </a:p>
        </p:txBody>
      </p:sp>
      <p:sp>
        <p:nvSpPr>
          <p:cNvPr id="4" name="Content Placeholder 3">
            <a:extLst>
              <a:ext uri="{FF2B5EF4-FFF2-40B4-BE49-F238E27FC236}">
                <a16:creationId xmlns="" xmlns:a16="http://schemas.microsoft.com/office/drawing/2014/main" id="{20D691CE-A396-45A5-9EF7-F0E547BA2A20}"/>
              </a:ext>
            </a:extLst>
          </p:cNvPr>
          <p:cNvSpPr>
            <a:spLocks noGrp="1"/>
          </p:cNvSpPr>
          <p:nvPr>
            <p:ph idx="1"/>
          </p:nvPr>
        </p:nvSpPr>
        <p:spPr>
          <a:xfrm>
            <a:off x="838200" y="1378226"/>
            <a:ext cx="10515600" cy="4798737"/>
          </a:xfrm>
        </p:spPr>
        <p:txBody>
          <a:bodyPr>
            <a:normAutofit/>
          </a:bodyPr>
          <a:lstStyle/>
          <a:p>
            <a:pPr>
              <a:buNone/>
            </a:pPr>
            <a:r>
              <a:rPr lang="en-US" dirty="0"/>
              <a:t>  </a:t>
            </a:r>
          </a:p>
          <a:p>
            <a:pPr>
              <a:buNone/>
            </a:pPr>
            <a:r>
              <a:rPr lang="en-US" dirty="0"/>
              <a:t/>
            </a:r>
            <a:br>
              <a:rPr lang="en-US" dirty="0"/>
            </a:br>
            <a:r>
              <a:rPr lang="en-US" dirty="0"/>
              <a:t> </a:t>
            </a:r>
          </a:p>
          <a:p>
            <a:endParaRPr lang="en-US" dirty="0"/>
          </a:p>
        </p:txBody>
      </p:sp>
      <p:graphicFrame>
        <p:nvGraphicFramePr>
          <p:cNvPr id="3" name="Table 2">
            <a:extLst>
              <a:ext uri="{FF2B5EF4-FFF2-40B4-BE49-F238E27FC236}">
                <a16:creationId xmlns="" xmlns:a16="http://schemas.microsoft.com/office/drawing/2014/main" id="{E3F7C5BE-95B0-404C-8952-73122CB5170B}"/>
              </a:ext>
            </a:extLst>
          </p:cNvPr>
          <p:cNvGraphicFramePr>
            <a:graphicFrameLocks noGrp="1"/>
          </p:cNvGraphicFramePr>
          <p:nvPr>
            <p:extLst>
              <p:ext uri="{D42A27DB-BD31-4B8C-83A1-F6EECF244321}">
                <p14:modId xmlns="" xmlns:p14="http://schemas.microsoft.com/office/powerpoint/2010/main" val="797509373"/>
              </p:ext>
            </p:extLst>
          </p:nvPr>
        </p:nvGraphicFramePr>
        <p:xfrm>
          <a:off x="1922106" y="1852454"/>
          <a:ext cx="7221894" cy="4023360"/>
        </p:xfrm>
        <a:graphic>
          <a:graphicData uri="http://schemas.openxmlformats.org/drawingml/2006/table">
            <a:tbl>
              <a:tblPr/>
              <a:tblGrid>
                <a:gridCol w="3610947">
                  <a:extLst>
                    <a:ext uri="{9D8B030D-6E8A-4147-A177-3AD203B41FA5}">
                      <a16:colId xmlns="" xmlns:a16="http://schemas.microsoft.com/office/drawing/2014/main" val="4087043233"/>
                    </a:ext>
                  </a:extLst>
                </a:gridCol>
                <a:gridCol w="3610947">
                  <a:extLst>
                    <a:ext uri="{9D8B030D-6E8A-4147-A177-3AD203B41FA5}">
                      <a16:colId xmlns="" xmlns:a16="http://schemas.microsoft.com/office/drawing/2014/main" val="631468145"/>
                    </a:ext>
                  </a:extLst>
                </a:gridCol>
              </a:tblGrid>
              <a:tr h="0">
                <a:tc>
                  <a:txBody>
                    <a:bodyPr/>
                    <a:lstStyle/>
                    <a:p>
                      <a:pPr algn="l" fontAlgn="t"/>
                      <a:r>
                        <a:rPr lang="en-US" dirty="0">
                          <a:solidFill>
                            <a:srgbClr val="000000"/>
                          </a:solidFill>
                          <a:effectLst/>
                          <a:latin typeface="times new roman" panose="02020603050405020304" pitchFamily="18" charset="0"/>
                        </a:rPr>
                        <a:t>Object</a:t>
                      </a:r>
                    </a:p>
                  </a:txBody>
                  <a:tcPr marT="91440" marB="91440">
                    <a:lnL w="7620" cap="flat" cmpd="sng" algn="ctr">
                      <a:solidFill>
                        <a:srgbClr val="109445"/>
                      </a:solidFill>
                      <a:prstDash val="solid"/>
                      <a:round/>
                      <a:headEnd type="none" w="med" len="med"/>
                      <a:tailEnd type="none" w="med" len="med"/>
                    </a:lnL>
                    <a:lnR w="7620" cap="flat" cmpd="sng" algn="ctr">
                      <a:solidFill>
                        <a:srgbClr val="109445"/>
                      </a:solidFill>
                      <a:prstDash val="solid"/>
                      <a:round/>
                      <a:headEnd type="none" w="med" len="med"/>
                      <a:tailEnd type="none" w="med" len="med"/>
                    </a:lnR>
                    <a:lnT w="7620" cap="flat" cmpd="sng" algn="ctr">
                      <a:solidFill>
                        <a:srgbClr val="10944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panose="02020603050405020304" pitchFamily="18" charset="0"/>
                        </a:rPr>
                        <a:t>Type</a:t>
                      </a:r>
                    </a:p>
                  </a:txBody>
                  <a:tcPr marT="91440" marB="91440">
                    <a:lnL w="7620" cap="flat" cmpd="sng" algn="ctr">
                      <a:solidFill>
                        <a:srgbClr val="109445"/>
                      </a:solidFill>
                      <a:prstDash val="solid"/>
                      <a:round/>
                      <a:headEnd type="none" w="med" len="med"/>
                      <a:tailEnd type="none" w="med" len="med"/>
                    </a:lnL>
                    <a:lnR w="7620" cap="flat" cmpd="sng" algn="ctr">
                      <a:solidFill>
                        <a:srgbClr val="109445"/>
                      </a:solidFill>
                      <a:prstDash val="solid"/>
                      <a:round/>
                      <a:headEnd type="none" w="med" len="med"/>
                      <a:tailEnd type="none" w="med" len="med"/>
                    </a:lnR>
                    <a:lnT w="7620" cap="flat" cmpd="sng" algn="ctr">
                      <a:solidFill>
                        <a:srgbClr val="10944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 xmlns:a16="http://schemas.microsoft.com/office/drawing/2014/main" val="3000806718"/>
                  </a:ext>
                </a:extLst>
              </a:tr>
              <a:tr h="0">
                <a:tc>
                  <a:txBody>
                    <a:bodyPr/>
                    <a:lstStyle/>
                    <a:p>
                      <a:pPr algn="l" fontAlgn="t"/>
                      <a:r>
                        <a:rPr lang="en-US">
                          <a:solidFill>
                            <a:srgbClr val="000000"/>
                          </a:solidFill>
                          <a:effectLst/>
                          <a:latin typeface="verdana" panose="020B0604030504040204" pitchFamily="34" charset="0"/>
                        </a:rPr>
                        <a:t>out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JspWriter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71102130"/>
                  </a:ext>
                </a:extLst>
              </a:tr>
              <a:tr h="0">
                <a:tc>
                  <a:txBody>
                    <a:bodyPr/>
                    <a:lstStyle/>
                    <a:p>
                      <a:pPr algn="l" fontAlgn="t"/>
                      <a:r>
                        <a:rPr lang="en-US">
                          <a:solidFill>
                            <a:srgbClr val="000000"/>
                          </a:solidFill>
                          <a:effectLst/>
                          <a:latin typeface="verdana" panose="020B0604030504040204" pitchFamily="34" charset="0"/>
                        </a:rPr>
                        <a:t>request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HttpServletRequest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2955906953"/>
                  </a:ext>
                </a:extLst>
              </a:tr>
              <a:tr h="0">
                <a:tc>
                  <a:txBody>
                    <a:bodyPr/>
                    <a:lstStyle/>
                    <a:p>
                      <a:pPr algn="l" fontAlgn="t"/>
                      <a:r>
                        <a:rPr lang="en-US">
                          <a:solidFill>
                            <a:srgbClr val="000000"/>
                          </a:solidFill>
                          <a:effectLst/>
                          <a:latin typeface="verdana" panose="020B0604030504040204" pitchFamily="34" charset="0"/>
                        </a:rPr>
                        <a:t>response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HttpServletResponse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897341744"/>
                  </a:ext>
                </a:extLst>
              </a:tr>
              <a:tr h="0">
                <a:tc>
                  <a:txBody>
                    <a:bodyPr/>
                    <a:lstStyle/>
                    <a:p>
                      <a:pPr algn="l" fontAlgn="t"/>
                      <a:r>
                        <a:rPr lang="en-US">
                          <a:solidFill>
                            <a:srgbClr val="000000"/>
                          </a:solidFill>
                          <a:effectLst/>
                          <a:latin typeface="verdana" panose="020B0604030504040204" pitchFamily="34" charset="0"/>
                        </a:rPr>
                        <a:t>config</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ServletConfig</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590432818"/>
                  </a:ext>
                </a:extLst>
              </a:tr>
              <a:tr h="0">
                <a:tc>
                  <a:txBody>
                    <a:bodyPr/>
                    <a:lstStyle/>
                    <a:p>
                      <a:pPr algn="l" fontAlgn="t"/>
                      <a:r>
                        <a:rPr lang="en-US">
                          <a:solidFill>
                            <a:srgbClr val="000000"/>
                          </a:solidFill>
                          <a:effectLst/>
                          <a:latin typeface="verdana" panose="020B0604030504040204" pitchFamily="34" charset="0"/>
                        </a:rPr>
                        <a:t>application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ServletContext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60083005"/>
                  </a:ext>
                </a:extLst>
              </a:tr>
              <a:tr h="0">
                <a:tc>
                  <a:txBody>
                    <a:bodyPr/>
                    <a:lstStyle/>
                    <a:p>
                      <a:pPr algn="l" fontAlgn="t"/>
                      <a:r>
                        <a:rPr lang="en-US">
                          <a:solidFill>
                            <a:srgbClr val="000000"/>
                          </a:solidFill>
                          <a:effectLst/>
                          <a:latin typeface="verdana" panose="020B0604030504040204" pitchFamily="34" charset="0"/>
                        </a:rPr>
                        <a:t>session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HttpSession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790159500"/>
                  </a:ext>
                </a:extLst>
              </a:tr>
              <a:tr h="0">
                <a:tc>
                  <a:txBody>
                    <a:bodyPr/>
                    <a:lstStyle/>
                    <a:p>
                      <a:pPr algn="l" fontAlgn="t"/>
                      <a:r>
                        <a:rPr lang="en-US">
                          <a:solidFill>
                            <a:srgbClr val="000000"/>
                          </a:solidFill>
                          <a:effectLst/>
                          <a:latin typeface="verdana" panose="020B0604030504040204" pitchFamily="34" charset="0"/>
                        </a:rPr>
                        <a:t>pageContext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PageContext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546124526"/>
                  </a:ext>
                </a:extLst>
              </a:tr>
              <a:tr h="0">
                <a:tc>
                  <a:txBody>
                    <a:bodyPr/>
                    <a:lstStyle/>
                    <a:p>
                      <a:pPr algn="l" fontAlgn="t"/>
                      <a:r>
                        <a:rPr lang="en-US">
                          <a:solidFill>
                            <a:srgbClr val="000000"/>
                          </a:solidFill>
                          <a:effectLst/>
                          <a:latin typeface="verdana" panose="020B0604030504040204" pitchFamily="34" charset="0"/>
                        </a:rPr>
                        <a:t>page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Object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1875121041"/>
                  </a:ext>
                </a:extLst>
              </a:tr>
              <a:tr h="0">
                <a:tc>
                  <a:txBody>
                    <a:bodyPr/>
                    <a:lstStyle/>
                    <a:p>
                      <a:pPr algn="l" fontAlgn="t"/>
                      <a:r>
                        <a:rPr lang="en-US">
                          <a:solidFill>
                            <a:srgbClr val="000000"/>
                          </a:solidFill>
                          <a:effectLst/>
                          <a:latin typeface="verdana" panose="020B0604030504040204" pitchFamily="34" charset="0"/>
                        </a:rPr>
                        <a:t>exception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latin typeface="verdana" panose="020B0604030504040204" pitchFamily="34" charset="0"/>
                        </a:rPr>
                        <a:t>Throwable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634899992"/>
                  </a:ext>
                </a:extLst>
              </a:tr>
            </a:tbl>
          </a:graphicData>
        </a:graphic>
      </p:graphicFrame>
    </p:spTree>
    <p:extLst>
      <p:ext uri="{BB962C8B-B14F-4D97-AF65-F5344CB8AC3E}">
        <p14:creationId xmlns="" xmlns:p14="http://schemas.microsoft.com/office/powerpoint/2010/main" val="40177151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A9363A-F999-4F1C-A157-8DDECEB7BD31}"/>
              </a:ext>
            </a:extLst>
          </p:cNvPr>
          <p:cNvSpPr>
            <a:spLocks noGrp="1"/>
          </p:cNvSpPr>
          <p:nvPr>
            <p:ph type="title"/>
          </p:nvPr>
        </p:nvSpPr>
        <p:spPr/>
        <p:txBody>
          <a:bodyPr>
            <a:normAutofit fontScale="90000"/>
          </a:bodyPr>
          <a:lstStyle/>
          <a:p>
            <a:r>
              <a:rPr lang="en-US" dirty="0"/>
              <a:t/>
            </a:r>
            <a:br>
              <a:rPr lang="en-US" dirty="0"/>
            </a:br>
            <a:r>
              <a:rPr lang="en-US" dirty="0"/>
              <a:t/>
            </a:r>
            <a:br>
              <a:rPr lang="en-US" dirty="0"/>
            </a:br>
            <a:r>
              <a:rPr lang="en-US" dirty="0"/>
              <a:t>JSP </a:t>
            </a:r>
            <a:r>
              <a:rPr lang="en-US" b="1" dirty="0"/>
              <a:t>Directives</a:t>
            </a:r>
            <a:r>
              <a:rPr lang="en-US" dirty="0"/>
              <a:t/>
            </a:r>
            <a:br>
              <a:rPr lang="en-US" dirty="0"/>
            </a:br>
            <a:r>
              <a:rPr lang="en-US" dirty="0"/>
              <a:t/>
            </a:r>
            <a:br>
              <a:rPr lang="en-US" dirty="0"/>
            </a:br>
            <a:r>
              <a:rPr lang="en-US" dirty="0"/>
              <a:t/>
            </a:r>
            <a:br>
              <a:rPr lang="en-US" dirty="0"/>
            </a:br>
            <a:endParaRPr lang="en-IN" dirty="0"/>
          </a:p>
        </p:txBody>
      </p:sp>
      <p:sp>
        <p:nvSpPr>
          <p:cNvPr id="4" name="Content Placeholder 3">
            <a:extLst>
              <a:ext uri="{FF2B5EF4-FFF2-40B4-BE49-F238E27FC236}">
                <a16:creationId xmlns="" xmlns:a16="http://schemas.microsoft.com/office/drawing/2014/main" id="{20D691CE-A396-45A5-9EF7-F0E547BA2A20}"/>
              </a:ext>
            </a:extLst>
          </p:cNvPr>
          <p:cNvSpPr>
            <a:spLocks noGrp="1"/>
          </p:cNvSpPr>
          <p:nvPr>
            <p:ph idx="1"/>
          </p:nvPr>
        </p:nvSpPr>
        <p:spPr/>
        <p:txBody>
          <a:bodyPr>
            <a:normAutofit lnSpcReduction="10000"/>
          </a:bodyPr>
          <a:lstStyle/>
          <a:p>
            <a:r>
              <a:rPr lang="en-US" dirty="0"/>
              <a:t>  The </a:t>
            </a:r>
            <a:r>
              <a:rPr lang="en-US" b="1" dirty="0" err="1"/>
              <a:t>jsp</a:t>
            </a:r>
            <a:r>
              <a:rPr lang="en-US" b="1" dirty="0"/>
              <a:t> directives</a:t>
            </a:r>
            <a:r>
              <a:rPr lang="en-US" dirty="0"/>
              <a:t> are messages that tells the web container how to translate a JSP page into the corresponding servlet.</a:t>
            </a:r>
          </a:p>
          <a:p>
            <a:r>
              <a:rPr lang="en-US" dirty="0"/>
              <a:t>There are three types of directives:</a:t>
            </a:r>
          </a:p>
          <a:p>
            <a:pPr lvl="1"/>
            <a:r>
              <a:rPr lang="en-US" dirty="0"/>
              <a:t>page directive</a:t>
            </a:r>
          </a:p>
          <a:p>
            <a:pPr lvl="1"/>
            <a:r>
              <a:rPr lang="en-US" dirty="0"/>
              <a:t>include directive</a:t>
            </a:r>
          </a:p>
          <a:p>
            <a:pPr lvl="1"/>
            <a:r>
              <a:rPr lang="en-US" dirty="0" err="1"/>
              <a:t>taglib</a:t>
            </a:r>
            <a:r>
              <a:rPr lang="en-US" dirty="0"/>
              <a:t> directive</a:t>
            </a:r>
          </a:p>
          <a:p>
            <a:r>
              <a:rPr lang="en-US" dirty="0"/>
              <a:t>Syntax of JSP Directive</a:t>
            </a:r>
          </a:p>
          <a:p>
            <a:pPr>
              <a:buNone/>
            </a:pPr>
            <a:r>
              <a:rPr lang="en-US" dirty="0"/>
              <a:t>&lt;%@ directive attribute="value" %&gt;  </a:t>
            </a:r>
          </a:p>
          <a:p>
            <a:pPr>
              <a:buNone/>
            </a:pPr>
            <a:r>
              <a:rPr lang="en-US" dirty="0"/>
              <a:t/>
            </a:r>
            <a:br>
              <a:rPr lang="en-US" dirty="0"/>
            </a:br>
            <a:r>
              <a:rPr lang="en-US" dirty="0"/>
              <a:t> </a:t>
            </a:r>
          </a:p>
          <a:p>
            <a:endParaRPr lang="en-US" dirty="0"/>
          </a:p>
        </p:txBody>
      </p:sp>
    </p:spTree>
    <p:extLst>
      <p:ext uri="{BB962C8B-B14F-4D97-AF65-F5344CB8AC3E}">
        <p14:creationId xmlns="" xmlns:p14="http://schemas.microsoft.com/office/powerpoint/2010/main" val="6241929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A9363A-F999-4F1C-A157-8DDECEB7BD31}"/>
              </a:ext>
            </a:extLst>
          </p:cNvPr>
          <p:cNvSpPr>
            <a:spLocks noGrp="1"/>
          </p:cNvSpPr>
          <p:nvPr>
            <p:ph type="title"/>
          </p:nvPr>
        </p:nvSpPr>
        <p:spPr/>
        <p:txBody>
          <a:bodyPr>
            <a:normAutofit fontScale="90000"/>
          </a:bodyPr>
          <a:lstStyle/>
          <a:p>
            <a:r>
              <a:rPr lang="en-US" b="1" dirty="0"/>
              <a:t/>
            </a:r>
            <a:br>
              <a:rPr lang="en-US" b="1" dirty="0"/>
            </a:br>
            <a:r>
              <a:rPr lang="en-US" b="1" dirty="0"/>
              <a:t/>
            </a:r>
            <a:br>
              <a:rPr lang="en-US" b="1" dirty="0"/>
            </a:br>
            <a:r>
              <a:rPr lang="en-US" b="1" dirty="0"/>
              <a:t>JSP Page Directive</a:t>
            </a:r>
            <a:br>
              <a:rPr lang="en-US" b="1" dirty="0"/>
            </a:br>
            <a:r>
              <a:rPr lang="en-US" b="1" dirty="0"/>
              <a:t/>
            </a:r>
            <a:br>
              <a:rPr lang="en-US" b="1" dirty="0"/>
            </a:br>
            <a:r>
              <a:rPr lang="en-US" b="1" dirty="0"/>
              <a:t/>
            </a:r>
            <a:br>
              <a:rPr lang="en-US" b="1" dirty="0"/>
            </a:br>
            <a:endParaRPr lang="en-IN" b="1" dirty="0"/>
          </a:p>
        </p:txBody>
      </p:sp>
      <p:sp>
        <p:nvSpPr>
          <p:cNvPr id="4" name="Content Placeholder 3">
            <a:extLst>
              <a:ext uri="{FF2B5EF4-FFF2-40B4-BE49-F238E27FC236}">
                <a16:creationId xmlns="" xmlns:a16="http://schemas.microsoft.com/office/drawing/2014/main" id="{20D691CE-A396-45A5-9EF7-F0E547BA2A20}"/>
              </a:ext>
            </a:extLst>
          </p:cNvPr>
          <p:cNvSpPr>
            <a:spLocks noGrp="1"/>
          </p:cNvSpPr>
          <p:nvPr>
            <p:ph idx="1"/>
          </p:nvPr>
        </p:nvSpPr>
        <p:spPr>
          <a:xfrm>
            <a:off x="771939" y="1577008"/>
            <a:ext cx="10515600" cy="4785485"/>
          </a:xfrm>
        </p:spPr>
        <p:txBody>
          <a:bodyPr>
            <a:normAutofit fontScale="77500" lnSpcReduction="20000"/>
          </a:bodyPr>
          <a:lstStyle/>
          <a:p>
            <a:r>
              <a:rPr lang="en-US" dirty="0"/>
              <a:t>JSP page directive</a:t>
            </a:r>
          </a:p>
          <a:p>
            <a:r>
              <a:rPr lang="en-US" dirty="0"/>
              <a:t>The page directive defines attributes that apply to an entire JSP page</a:t>
            </a:r>
          </a:p>
          <a:p>
            <a:pPr>
              <a:buNone/>
            </a:pPr>
            <a:r>
              <a:rPr lang="en-US" dirty="0"/>
              <a:t>Syntax of JSP page directive</a:t>
            </a:r>
          </a:p>
          <a:p>
            <a:pPr>
              <a:buNone/>
            </a:pPr>
            <a:r>
              <a:rPr lang="en-US" dirty="0" smtClean="0"/>
              <a:t>	&lt;%@</a:t>
            </a:r>
            <a:r>
              <a:rPr lang="en-US" dirty="0"/>
              <a:t> page attribute="value" %&gt;    </a:t>
            </a:r>
          </a:p>
          <a:p>
            <a:pPr>
              <a:buNone/>
            </a:pPr>
            <a:r>
              <a:rPr lang="en-US" dirty="0"/>
              <a:t>Example of import attribute</a:t>
            </a:r>
          </a:p>
          <a:p>
            <a:pPr>
              <a:buNone/>
            </a:pPr>
            <a:r>
              <a:rPr lang="en-US" dirty="0"/>
              <a:t>&lt;html&gt;  </a:t>
            </a:r>
          </a:p>
          <a:p>
            <a:pPr>
              <a:buNone/>
            </a:pPr>
            <a:r>
              <a:rPr lang="en-US" dirty="0"/>
              <a:t>&lt;body&gt;  </a:t>
            </a:r>
          </a:p>
          <a:p>
            <a:pPr>
              <a:buNone/>
            </a:pPr>
            <a:r>
              <a:rPr lang="en-US" dirty="0"/>
              <a:t>  </a:t>
            </a:r>
          </a:p>
          <a:p>
            <a:pPr>
              <a:buNone/>
            </a:pPr>
            <a:r>
              <a:rPr lang="en-US" dirty="0"/>
              <a:t>&lt;%@ page </a:t>
            </a:r>
            <a:r>
              <a:rPr lang="en-US" b="1" dirty="0"/>
              <a:t>import</a:t>
            </a:r>
            <a:r>
              <a:rPr lang="en-US" dirty="0"/>
              <a:t>="</a:t>
            </a:r>
            <a:r>
              <a:rPr lang="en-US" dirty="0" err="1"/>
              <a:t>java.util.Date</a:t>
            </a:r>
            <a:r>
              <a:rPr lang="en-US" dirty="0"/>
              <a:t>" %&gt;  </a:t>
            </a:r>
          </a:p>
          <a:p>
            <a:pPr>
              <a:buNone/>
            </a:pPr>
            <a:r>
              <a:rPr lang="en-US" dirty="0"/>
              <a:t>Today is: &lt;%= </a:t>
            </a:r>
            <a:r>
              <a:rPr lang="en-US" b="1" dirty="0"/>
              <a:t>new</a:t>
            </a:r>
            <a:r>
              <a:rPr lang="en-US" dirty="0"/>
              <a:t> Date() %&gt;  </a:t>
            </a:r>
          </a:p>
          <a:p>
            <a:pPr>
              <a:buNone/>
            </a:pPr>
            <a:r>
              <a:rPr lang="en-US" dirty="0"/>
              <a:t>  </a:t>
            </a:r>
          </a:p>
          <a:p>
            <a:pPr>
              <a:buNone/>
            </a:pPr>
            <a:r>
              <a:rPr lang="en-US" dirty="0"/>
              <a:t>&lt;/body&gt;  </a:t>
            </a:r>
          </a:p>
          <a:p>
            <a:pPr>
              <a:buNone/>
            </a:pPr>
            <a:r>
              <a:rPr lang="en-US" dirty="0"/>
              <a:t>&lt;/html&gt;   </a:t>
            </a:r>
          </a:p>
          <a:p>
            <a:endParaRPr lang="en-US" dirty="0"/>
          </a:p>
        </p:txBody>
      </p:sp>
    </p:spTree>
    <p:extLst>
      <p:ext uri="{BB962C8B-B14F-4D97-AF65-F5344CB8AC3E}">
        <p14:creationId xmlns="" xmlns:p14="http://schemas.microsoft.com/office/powerpoint/2010/main" val="8502556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View Controller (MVC)</a:t>
            </a:r>
            <a:endParaRPr lang="en-US" dirty="0"/>
          </a:p>
        </p:txBody>
      </p:sp>
      <p:sp>
        <p:nvSpPr>
          <p:cNvPr id="3" name="Content Placeholder 2"/>
          <p:cNvSpPr>
            <a:spLocks noGrp="1"/>
          </p:cNvSpPr>
          <p:nvPr>
            <p:ph idx="1"/>
          </p:nvPr>
        </p:nvSpPr>
        <p:spPr/>
        <p:txBody>
          <a:bodyPr/>
          <a:lstStyle/>
          <a:p>
            <a:r>
              <a:rPr lang="en-US" dirty="0" smtClean="0"/>
              <a:t>MVC Pattern stands for Model-View-Controller Pattern. This pattern is used to separate application's concerns.</a:t>
            </a:r>
          </a:p>
          <a:p>
            <a:r>
              <a:rPr lang="en-US" b="1" dirty="0" smtClean="0"/>
              <a:t>Model</a:t>
            </a:r>
            <a:r>
              <a:rPr lang="en-US" dirty="0" smtClean="0"/>
              <a:t> - Model represents an object or JAVA POJO carrying data. It can also have logic to update controller if its data changes.</a:t>
            </a:r>
          </a:p>
          <a:p>
            <a:r>
              <a:rPr lang="en-US" b="1" dirty="0" smtClean="0"/>
              <a:t>View</a:t>
            </a:r>
            <a:r>
              <a:rPr lang="en-US" dirty="0" smtClean="0"/>
              <a:t> - View represents the visualization of the data that model contains.</a:t>
            </a:r>
          </a:p>
          <a:p>
            <a:r>
              <a:rPr lang="en-US" b="1" dirty="0" smtClean="0"/>
              <a:t>Controller</a:t>
            </a:r>
            <a:r>
              <a:rPr lang="en-US" dirty="0" smtClean="0"/>
              <a:t> - Controller acts on both model and view. It controls the data flow into model object and updates the view whenever data changes. It keeps view and model separate.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41D3BD-21ED-4200-A35D-5864E79FFE5E}"/>
              </a:ext>
            </a:extLst>
          </p:cNvPr>
          <p:cNvSpPr>
            <a:spLocks noGrp="1"/>
          </p:cNvSpPr>
          <p:nvPr>
            <p:ph type="title"/>
          </p:nvPr>
        </p:nvSpPr>
        <p:spPr/>
        <p:txBody>
          <a:bodyPr/>
          <a:lstStyle/>
          <a:p>
            <a:r>
              <a:rPr lang="en-IN" dirty="0"/>
              <a:t>Course </a:t>
            </a:r>
            <a:r>
              <a:rPr lang="en-IN" dirty="0" smtClean="0"/>
              <a:t>Outlines</a:t>
            </a:r>
            <a:endParaRPr lang="en-IN" dirty="0"/>
          </a:p>
        </p:txBody>
      </p:sp>
      <p:sp>
        <p:nvSpPr>
          <p:cNvPr id="3" name="Content Placeholder 2">
            <a:extLst>
              <a:ext uri="{FF2B5EF4-FFF2-40B4-BE49-F238E27FC236}">
                <a16:creationId xmlns="" xmlns:a16="http://schemas.microsoft.com/office/drawing/2014/main" id="{70EAE32C-01B9-4D24-8F7D-680E6749ACEE}"/>
              </a:ext>
            </a:extLst>
          </p:cNvPr>
          <p:cNvSpPr>
            <a:spLocks noGrp="1"/>
          </p:cNvSpPr>
          <p:nvPr>
            <p:ph idx="1"/>
          </p:nvPr>
        </p:nvSpPr>
        <p:spPr/>
        <p:txBody>
          <a:bodyPr>
            <a:normAutofit/>
          </a:bodyPr>
          <a:lstStyle/>
          <a:p>
            <a:pPr algn="just"/>
            <a:r>
              <a:rPr lang="en-IN" dirty="0"/>
              <a:t>Introduction to Java Enterprise Edition (JEE)</a:t>
            </a:r>
          </a:p>
          <a:p>
            <a:pPr algn="just"/>
            <a:r>
              <a:rPr lang="en-IN" dirty="0"/>
              <a:t>JEE Specification</a:t>
            </a:r>
          </a:p>
          <a:p>
            <a:pPr algn="just"/>
            <a:r>
              <a:rPr lang="en-IN" dirty="0" err="1" smtClean="0"/>
              <a:t>Servlets</a:t>
            </a:r>
            <a:endParaRPr lang="en-IN" dirty="0" smtClean="0"/>
          </a:p>
          <a:p>
            <a:pPr algn="just"/>
            <a:r>
              <a:rPr lang="en-IN" smtClean="0"/>
              <a:t>SQL</a:t>
            </a:r>
            <a:endParaRPr lang="en-IN" dirty="0"/>
          </a:p>
          <a:p>
            <a:pPr algn="just"/>
            <a:r>
              <a:rPr lang="en-IN" dirty="0"/>
              <a:t>MVC</a:t>
            </a:r>
          </a:p>
          <a:p>
            <a:pPr algn="just"/>
            <a:r>
              <a:rPr lang="en-IN" dirty="0"/>
              <a:t>JSP</a:t>
            </a:r>
          </a:p>
          <a:p>
            <a:pPr algn="just"/>
            <a:endParaRPr lang="en-IN" dirty="0"/>
          </a:p>
          <a:p>
            <a:pPr algn="just"/>
            <a:endParaRPr lang="en-IN" dirty="0"/>
          </a:p>
          <a:p>
            <a:pPr algn="just"/>
            <a:endParaRPr lang="en-IN" dirty="0"/>
          </a:p>
        </p:txBody>
      </p:sp>
    </p:spTree>
    <p:extLst>
      <p:ext uri="{BB962C8B-B14F-4D97-AF65-F5344CB8AC3E}">
        <p14:creationId xmlns="" xmlns:p14="http://schemas.microsoft.com/office/powerpoint/2010/main" val="37549976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of MVC using core java</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descr="MVC Pattern UML Diagram"/>
          <p:cNvPicPr>
            <a:picLocks noChangeAspect="1" noChangeArrowheads="1"/>
          </p:cNvPicPr>
          <p:nvPr/>
        </p:nvPicPr>
        <p:blipFill>
          <a:blip r:embed="rId2"/>
          <a:srcRect/>
          <a:stretch>
            <a:fillRect/>
          </a:stretch>
        </p:blipFill>
        <p:spPr bwMode="auto">
          <a:xfrm>
            <a:off x="2944368" y="2090356"/>
            <a:ext cx="6254495" cy="3771901"/>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 Create Model</a:t>
            </a:r>
            <a:endParaRPr lang="en-US" dirty="0"/>
          </a:p>
        </p:txBody>
      </p:sp>
      <p:pic>
        <p:nvPicPr>
          <p:cNvPr id="47106" name="Picture 2"/>
          <p:cNvPicPr>
            <a:picLocks noGrp="1" noChangeAspect="1" noChangeArrowheads="1"/>
          </p:cNvPicPr>
          <p:nvPr>
            <p:ph idx="1"/>
          </p:nvPr>
        </p:nvPicPr>
        <p:blipFill>
          <a:blip r:embed="rId2"/>
          <a:srcRect/>
          <a:stretch>
            <a:fillRect/>
          </a:stretch>
        </p:blipFill>
        <p:spPr bwMode="auto">
          <a:xfrm>
            <a:off x="4116672" y="1825625"/>
            <a:ext cx="3958656" cy="4351338"/>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 Create View</a:t>
            </a:r>
            <a:endParaRPr lang="en-US" dirty="0"/>
          </a:p>
        </p:txBody>
      </p:sp>
      <p:pic>
        <p:nvPicPr>
          <p:cNvPr id="48130" name="Picture 2"/>
          <p:cNvPicPr>
            <a:picLocks noGrp="1" noChangeAspect="1" noChangeArrowheads="1"/>
          </p:cNvPicPr>
          <p:nvPr>
            <p:ph idx="1"/>
          </p:nvPr>
        </p:nvPicPr>
        <p:blipFill>
          <a:blip r:embed="rId2"/>
          <a:srcRect/>
          <a:stretch>
            <a:fillRect/>
          </a:stretch>
        </p:blipFill>
        <p:spPr bwMode="auto">
          <a:xfrm>
            <a:off x="2049429" y="2431438"/>
            <a:ext cx="8093142" cy="3139712"/>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 Create a controller</a:t>
            </a:r>
            <a:endParaRPr lang="en-US" dirty="0"/>
          </a:p>
        </p:txBody>
      </p:sp>
      <p:sp>
        <p:nvSpPr>
          <p:cNvPr id="3" name="Content Placeholder 2"/>
          <p:cNvSpPr>
            <a:spLocks noGrp="1"/>
          </p:cNvSpPr>
          <p:nvPr>
            <p:ph idx="1"/>
          </p:nvPr>
        </p:nvSpPr>
        <p:spPr/>
        <p:txBody>
          <a:bodyPr/>
          <a:lstStyle/>
          <a:p>
            <a:endParaRPr lang="en-US" dirty="0"/>
          </a:p>
        </p:txBody>
      </p:sp>
      <p:pic>
        <p:nvPicPr>
          <p:cNvPr id="49154" name="Picture 2"/>
          <p:cNvPicPr>
            <a:picLocks noChangeAspect="1" noChangeArrowheads="1"/>
          </p:cNvPicPr>
          <p:nvPr/>
        </p:nvPicPr>
        <p:blipFill>
          <a:blip r:embed="rId2"/>
          <a:srcRect/>
          <a:stretch>
            <a:fillRect/>
          </a:stretch>
        </p:blipFill>
        <p:spPr bwMode="auto">
          <a:xfrm>
            <a:off x="3259138" y="1764792"/>
            <a:ext cx="5670550" cy="4826508"/>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 Test</a:t>
            </a:r>
            <a:endParaRPr lang="en-US" dirty="0"/>
          </a:p>
        </p:txBody>
      </p:sp>
      <p:sp>
        <p:nvSpPr>
          <p:cNvPr id="3" name="Content Placeholder 2"/>
          <p:cNvSpPr>
            <a:spLocks noGrp="1"/>
          </p:cNvSpPr>
          <p:nvPr>
            <p:ph idx="1"/>
          </p:nvPr>
        </p:nvSpPr>
        <p:spPr/>
        <p:txBody>
          <a:bodyPr/>
          <a:lstStyle/>
          <a:p>
            <a:endParaRPr lang="en-US" dirty="0"/>
          </a:p>
        </p:txBody>
      </p:sp>
      <p:pic>
        <p:nvPicPr>
          <p:cNvPr id="50178" name="Picture 2"/>
          <p:cNvPicPr>
            <a:picLocks noChangeAspect="1" noChangeArrowheads="1"/>
          </p:cNvPicPr>
          <p:nvPr/>
        </p:nvPicPr>
        <p:blipFill>
          <a:blip r:embed="rId2"/>
          <a:srcRect/>
          <a:stretch>
            <a:fillRect/>
          </a:stretch>
        </p:blipFill>
        <p:spPr bwMode="auto">
          <a:xfrm>
            <a:off x="2286000" y="1837944"/>
            <a:ext cx="7507224" cy="4421569"/>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in web application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Before developing the web applications, we need to have idea about design models. There are two types of programming models (design models)</a:t>
            </a:r>
          </a:p>
          <a:p>
            <a:r>
              <a:rPr lang="en-US" dirty="0" smtClean="0"/>
              <a:t>Model 1 Architecture</a:t>
            </a:r>
          </a:p>
          <a:p>
            <a:r>
              <a:rPr lang="en-US" dirty="0" smtClean="0"/>
              <a:t>Model 2 (MVC) Architecture</a:t>
            </a:r>
          </a:p>
          <a:p>
            <a:r>
              <a:rPr lang="en-US" dirty="0" err="1" smtClean="0"/>
              <a:t>Servlet</a:t>
            </a:r>
            <a:r>
              <a:rPr lang="en-US" dirty="0" smtClean="0"/>
              <a:t> and JSP are the main technologies to develop the web applications.</a:t>
            </a:r>
          </a:p>
          <a:p>
            <a:r>
              <a:rPr lang="en-US" b="1" dirty="0" err="1" smtClean="0"/>
              <a:t>Servlet</a:t>
            </a:r>
            <a:r>
              <a:rPr lang="en-US" dirty="0" smtClean="0"/>
              <a:t> was considered superior to CGI. </a:t>
            </a:r>
            <a:r>
              <a:rPr lang="en-US" dirty="0" err="1" smtClean="0"/>
              <a:t>Servlet</a:t>
            </a:r>
            <a:r>
              <a:rPr lang="en-US" dirty="0" smtClean="0"/>
              <a:t> technology doesn't create process, rather it creates thread to handle request. The advantage of creating thread over process is that it doesn't allocate separate memory area. Thus many subsequent requests can be easily handled by </a:t>
            </a:r>
            <a:r>
              <a:rPr lang="en-US" dirty="0" err="1" smtClean="0"/>
              <a:t>servlet</a:t>
            </a:r>
            <a:r>
              <a:rPr lang="en-US" dirty="0" smtClean="0"/>
              <a:t>.</a:t>
            </a:r>
          </a:p>
          <a:p>
            <a:r>
              <a:rPr lang="en-US" dirty="0" smtClean="0"/>
              <a:t/>
            </a:r>
            <a:br>
              <a:rPr lang="en-US" dirty="0" smtClean="0"/>
            </a:b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- 1</a:t>
            </a:r>
            <a:endParaRPr lang="en-US" dirty="0"/>
          </a:p>
        </p:txBody>
      </p:sp>
      <p:sp>
        <p:nvSpPr>
          <p:cNvPr id="3" name="Content Placeholder 2"/>
          <p:cNvSpPr>
            <a:spLocks noGrp="1"/>
          </p:cNvSpPr>
          <p:nvPr>
            <p:ph idx="1"/>
          </p:nvPr>
        </p:nvSpPr>
        <p:spPr/>
        <p:txBody>
          <a:bodyPr>
            <a:normAutofit/>
          </a:bodyPr>
          <a:lstStyle/>
          <a:p>
            <a:r>
              <a:rPr lang="en-US" sz="2400" b="1" dirty="0" smtClean="0"/>
              <a:t>Problem in </a:t>
            </a:r>
            <a:r>
              <a:rPr lang="en-US" sz="2400" b="1" dirty="0" err="1" smtClean="0"/>
              <a:t>Servlet</a:t>
            </a:r>
            <a:r>
              <a:rPr lang="en-US" sz="2400" b="1" dirty="0" smtClean="0"/>
              <a:t> technology</a:t>
            </a:r>
            <a:r>
              <a:rPr lang="en-US" sz="2400" dirty="0" smtClean="0"/>
              <a:t> </a:t>
            </a:r>
            <a:r>
              <a:rPr lang="en-US" sz="2400" dirty="0" err="1" smtClean="0"/>
              <a:t>Servlet</a:t>
            </a:r>
            <a:r>
              <a:rPr lang="en-US" sz="2400" dirty="0" smtClean="0"/>
              <a:t> needs to recompile if any designing code is modified. It doesn't provide separation of concern. Presentation and Business logic are mixed up.</a:t>
            </a:r>
          </a:p>
          <a:p>
            <a:r>
              <a:rPr lang="en-US" sz="2400" b="1" dirty="0" smtClean="0"/>
              <a:t>JSP</a:t>
            </a:r>
            <a:r>
              <a:rPr lang="en-US" sz="2400" dirty="0" smtClean="0"/>
              <a:t> overcomes almost all the problems of </a:t>
            </a:r>
            <a:r>
              <a:rPr lang="en-US" sz="2400" dirty="0" err="1" smtClean="0"/>
              <a:t>Servlet</a:t>
            </a:r>
            <a:r>
              <a:rPr lang="en-US" sz="2400" dirty="0" smtClean="0"/>
              <a:t>. It provides better separation of concern, now presentation and business logic can be easily separated. You don't need to redeploy the application if JSP page is modified. JSP provides support to develop web application using </a:t>
            </a:r>
            <a:r>
              <a:rPr lang="en-US" sz="2400" dirty="0" err="1" smtClean="0"/>
              <a:t>JavaBean</a:t>
            </a:r>
            <a:r>
              <a:rPr lang="en-US" sz="2400" dirty="0" smtClean="0"/>
              <a:t>, custom tags and JSTL so that we can put the business logic separate from our JSP that will be easier to test and debug.</a:t>
            </a:r>
          </a:p>
          <a:p>
            <a:r>
              <a:rPr lang="en-US" dirty="0" smtClean="0"/>
              <a:t/>
            </a:r>
            <a:br>
              <a:rPr lang="en-US" dirty="0" smtClean="0"/>
            </a:br>
            <a:endParaRPr lang="en-US" dirty="0"/>
          </a:p>
        </p:txBody>
      </p:sp>
      <p:pic>
        <p:nvPicPr>
          <p:cNvPr id="44034" name="Picture 2" descr="model 1 architecture"/>
          <p:cNvPicPr>
            <a:picLocks noChangeAspect="1" noChangeArrowheads="1"/>
          </p:cNvPicPr>
          <p:nvPr/>
        </p:nvPicPr>
        <p:blipFill>
          <a:blip r:embed="rId2"/>
          <a:srcRect/>
          <a:stretch>
            <a:fillRect/>
          </a:stretch>
        </p:blipFill>
        <p:spPr bwMode="auto">
          <a:xfrm>
            <a:off x="3637399" y="4854987"/>
            <a:ext cx="4629150" cy="1571626"/>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MVC-1</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Browser sends request for the JSP page</a:t>
            </a:r>
          </a:p>
          <a:p>
            <a:r>
              <a:rPr lang="en-US" dirty="0" smtClean="0"/>
              <a:t>JSP accesses Java Bean and invokes business logic</a:t>
            </a:r>
          </a:p>
          <a:p>
            <a:r>
              <a:rPr lang="en-US" dirty="0" smtClean="0"/>
              <a:t>Java Bean connects to the database and get/save data</a:t>
            </a:r>
          </a:p>
          <a:p>
            <a:r>
              <a:rPr lang="en-US" dirty="0" smtClean="0"/>
              <a:t>Response is sent to the browser which is generated by JSP</a:t>
            </a:r>
          </a:p>
          <a:p>
            <a:r>
              <a:rPr lang="en-US" dirty="0" smtClean="0"/>
              <a:t>Advantage of Model 1 Architecture</a:t>
            </a:r>
          </a:p>
          <a:p>
            <a:r>
              <a:rPr lang="en-US" dirty="0" smtClean="0"/>
              <a:t>Easy and Quick to develop web application</a:t>
            </a:r>
          </a:p>
          <a:p>
            <a:r>
              <a:rPr lang="en-US" dirty="0" smtClean="0"/>
              <a:t>Disadvantage of Model 1 Architecture</a:t>
            </a:r>
          </a:p>
          <a:p>
            <a:r>
              <a:rPr lang="en-US" b="1" dirty="0" smtClean="0"/>
              <a:t>Navigation control is decentralized</a:t>
            </a:r>
            <a:r>
              <a:rPr lang="en-US" dirty="0" smtClean="0"/>
              <a:t> since every page contains the logic to determine the next page. If JSP page name is changed that is referred by other pages, we need to change it in all the pages that leads to the maintenance problem.</a:t>
            </a:r>
          </a:p>
          <a:p>
            <a:r>
              <a:rPr lang="en-US" b="1" dirty="0" smtClean="0"/>
              <a:t>Time consuming</a:t>
            </a:r>
            <a:r>
              <a:rPr lang="en-US" dirty="0" smtClean="0"/>
              <a:t> You need to spend more time to develop custom tags in JSP. So that we don't need to use </a:t>
            </a:r>
            <a:r>
              <a:rPr lang="en-US" dirty="0" err="1" smtClean="0"/>
              <a:t>scriptlet</a:t>
            </a:r>
            <a:r>
              <a:rPr lang="en-US" dirty="0" smtClean="0"/>
              <a:t> tag.</a:t>
            </a:r>
          </a:p>
          <a:p>
            <a:r>
              <a:rPr lang="en-US" b="1" dirty="0" smtClean="0"/>
              <a:t>Hard to extend</a:t>
            </a:r>
            <a:r>
              <a:rPr lang="en-US" dirty="0" smtClean="0"/>
              <a:t> It is better for small applications but not for large applications.</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MVC-2</a:t>
            </a:r>
            <a:endParaRPr lang="en-US" dirty="0"/>
          </a:p>
        </p:txBody>
      </p:sp>
      <p:sp>
        <p:nvSpPr>
          <p:cNvPr id="3" name="Content Placeholder 2"/>
          <p:cNvSpPr>
            <a:spLocks noGrp="1"/>
          </p:cNvSpPr>
          <p:nvPr>
            <p:ph idx="1"/>
          </p:nvPr>
        </p:nvSpPr>
        <p:spPr/>
        <p:txBody>
          <a:bodyPr/>
          <a:lstStyle/>
          <a:p>
            <a:r>
              <a:rPr lang="en-US" dirty="0" smtClean="0"/>
              <a:t>Model 2 is based on the MVC (Model View Controller) design pattern. The MVC design pattern consists of three modules model, view and controller.</a:t>
            </a:r>
          </a:p>
          <a:p>
            <a:r>
              <a:rPr lang="en-US" b="1" dirty="0" smtClean="0"/>
              <a:t>Model</a:t>
            </a:r>
            <a:r>
              <a:rPr lang="en-US" dirty="0" smtClean="0"/>
              <a:t> The model represents the state (data) and business logic of the application.</a:t>
            </a:r>
          </a:p>
          <a:p>
            <a:r>
              <a:rPr lang="en-US" b="1" dirty="0" smtClean="0"/>
              <a:t>View</a:t>
            </a:r>
            <a:r>
              <a:rPr lang="en-US" dirty="0" smtClean="0"/>
              <a:t> The view module is responsible to display data i.e. it represents the presentation.</a:t>
            </a:r>
          </a:p>
          <a:p>
            <a:r>
              <a:rPr lang="en-US" b="1" dirty="0" smtClean="0"/>
              <a:t>Controller</a:t>
            </a:r>
            <a:r>
              <a:rPr lang="en-US" dirty="0" smtClean="0"/>
              <a:t> The controller module acts as an interface between view and model. It intercepts all the requests i.e. receives input and commands to Model / View to change accordingly.</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MVC-2</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descr="mvc architecture"/>
          <p:cNvPicPr>
            <a:picLocks noChangeAspect="1" noChangeArrowheads="1"/>
          </p:cNvPicPr>
          <p:nvPr/>
        </p:nvPicPr>
        <p:blipFill>
          <a:blip r:embed="rId2"/>
          <a:srcRect/>
          <a:stretch>
            <a:fillRect/>
          </a:stretch>
        </p:blipFill>
        <p:spPr bwMode="auto">
          <a:xfrm>
            <a:off x="3420209" y="2905295"/>
            <a:ext cx="5133975" cy="2886076"/>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A9363A-F999-4F1C-A157-8DDECEB7BD31}"/>
              </a:ext>
            </a:extLst>
          </p:cNvPr>
          <p:cNvSpPr>
            <a:spLocks noGrp="1"/>
          </p:cNvSpPr>
          <p:nvPr>
            <p:ph type="title"/>
          </p:nvPr>
        </p:nvSpPr>
        <p:spPr/>
        <p:txBody>
          <a:bodyPr/>
          <a:lstStyle/>
          <a:p>
            <a:r>
              <a:rPr lang="en-IN" dirty="0"/>
              <a:t>Java Enterprise Edition (JEE)</a:t>
            </a:r>
          </a:p>
        </p:txBody>
      </p:sp>
      <p:sp>
        <p:nvSpPr>
          <p:cNvPr id="4" name="Content Placeholder 3">
            <a:extLst>
              <a:ext uri="{FF2B5EF4-FFF2-40B4-BE49-F238E27FC236}">
                <a16:creationId xmlns="" xmlns:a16="http://schemas.microsoft.com/office/drawing/2014/main" id="{387D742D-38A5-44D3-8940-C29BC333E4DE}"/>
              </a:ext>
            </a:extLst>
          </p:cNvPr>
          <p:cNvSpPr>
            <a:spLocks noGrp="1"/>
          </p:cNvSpPr>
          <p:nvPr>
            <p:ph idx="1"/>
          </p:nvPr>
        </p:nvSpPr>
        <p:spPr>
          <a:xfrm>
            <a:off x="838200" y="1640095"/>
            <a:ext cx="10515600" cy="4351338"/>
          </a:xfrm>
        </p:spPr>
        <p:txBody>
          <a:bodyPr>
            <a:noAutofit/>
          </a:bodyPr>
          <a:lstStyle/>
          <a:p>
            <a:pPr algn="just"/>
            <a:r>
              <a:rPr lang="en-US" dirty="0"/>
              <a:t>The </a:t>
            </a:r>
            <a:r>
              <a:rPr lang="en-US" b="1" dirty="0"/>
              <a:t>Java EE</a:t>
            </a:r>
            <a:r>
              <a:rPr lang="en-US" dirty="0"/>
              <a:t> stands for </a:t>
            </a:r>
            <a:r>
              <a:rPr lang="en-US" b="1" dirty="0"/>
              <a:t>Java Enterprise Edition</a:t>
            </a:r>
            <a:r>
              <a:rPr lang="en-US" dirty="0"/>
              <a:t>, which was earlier known as J2EE and is currently known as Jakarta EE. It is a set of specifications wrapping around Java SE (Standard Edition). The Java EE provides a platform for developers with enterprise features such as distributed computing and web services. Java EE applications are usually run on reference run times such as </a:t>
            </a:r>
            <a:r>
              <a:rPr lang="en-US" b="1" dirty="0" err="1"/>
              <a:t>microservers</a:t>
            </a:r>
            <a:r>
              <a:rPr lang="en-US" dirty="0"/>
              <a:t> or </a:t>
            </a:r>
            <a:r>
              <a:rPr lang="en-US" b="1" dirty="0"/>
              <a:t>application servers</a:t>
            </a:r>
            <a:r>
              <a:rPr lang="en-US" dirty="0"/>
              <a:t>. Examples of some contexts where Java EE is used are e-commerce, accounting, banking information systems</a:t>
            </a:r>
            <a:r>
              <a:rPr lang="en-US" dirty="0" smtClean="0"/>
              <a:t>.</a:t>
            </a:r>
            <a:endParaRPr lang="en-IN" sz="1400" b="1" dirty="0">
              <a:latin typeface="Arial" panose="020B0604020202020204" pitchFamily="34" charset="0"/>
              <a:cs typeface="Arial" panose="020B0604020202020204" pitchFamily="34" charset="0"/>
            </a:endParaRPr>
          </a:p>
          <a:p>
            <a:pPr lvl="1"/>
            <a:endParaRPr lang="en-IN" sz="1400" b="1"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5292679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MVC-2</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Advantage of Model 2 (MVC) Architecture</a:t>
            </a:r>
          </a:p>
          <a:p>
            <a:r>
              <a:rPr lang="en-US" b="1" dirty="0" smtClean="0"/>
              <a:t>Navigation control is centralized</a:t>
            </a:r>
            <a:r>
              <a:rPr lang="en-US" dirty="0" smtClean="0"/>
              <a:t> Now only controller contains the logic to determine the next page.</a:t>
            </a:r>
          </a:p>
          <a:p>
            <a:r>
              <a:rPr lang="en-US" b="1" dirty="0" smtClean="0"/>
              <a:t>Easy to maintain</a:t>
            </a:r>
            <a:endParaRPr lang="en-US" dirty="0" smtClean="0"/>
          </a:p>
          <a:p>
            <a:r>
              <a:rPr lang="en-US" b="1" dirty="0" smtClean="0"/>
              <a:t>Easy to extend</a:t>
            </a:r>
            <a:endParaRPr lang="en-US" dirty="0" smtClean="0"/>
          </a:p>
          <a:p>
            <a:r>
              <a:rPr lang="en-US" b="1" dirty="0" smtClean="0"/>
              <a:t>Easy to test</a:t>
            </a:r>
            <a:endParaRPr lang="en-US" dirty="0" smtClean="0"/>
          </a:p>
          <a:p>
            <a:r>
              <a:rPr lang="en-US" b="1" dirty="0" smtClean="0"/>
              <a:t>Better separation of concerns</a:t>
            </a:r>
            <a:endParaRPr lang="en-US" dirty="0" smtClean="0"/>
          </a:p>
          <a:p>
            <a:r>
              <a:rPr lang="en-US" dirty="0" smtClean="0"/>
              <a:t>Disadvantage of Model 2 (MVC) Architecture</a:t>
            </a:r>
          </a:p>
          <a:p>
            <a:r>
              <a:rPr lang="en-US" dirty="0" smtClean="0"/>
              <a:t>We need to write the controller code self. If we change the controller code, we need to recompile the class and redeploy the application.</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Management</a:t>
            </a:r>
            <a:endParaRPr lang="en-US" dirty="0"/>
          </a:p>
        </p:txBody>
      </p:sp>
      <p:sp>
        <p:nvSpPr>
          <p:cNvPr id="3" name="Content Placeholder 2"/>
          <p:cNvSpPr>
            <a:spLocks noGrp="1"/>
          </p:cNvSpPr>
          <p:nvPr>
            <p:ph idx="1"/>
          </p:nvPr>
        </p:nvSpPr>
        <p:spPr/>
        <p:txBody>
          <a:bodyPr/>
          <a:lstStyle/>
          <a:p>
            <a:r>
              <a:rPr lang="en-US" dirty="0" smtClean="0"/>
              <a:t>Cookies</a:t>
            </a:r>
          </a:p>
          <a:p>
            <a:r>
              <a:rPr lang="en-US" dirty="0" err="1" smtClean="0"/>
              <a:t>HttpSession</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A9363A-F999-4F1C-A157-8DDECEB7BD31}"/>
              </a:ext>
            </a:extLst>
          </p:cNvPr>
          <p:cNvSpPr>
            <a:spLocks noGrp="1"/>
          </p:cNvSpPr>
          <p:nvPr>
            <p:ph type="title"/>
          </p:nvPr>
        </p:nvSpPr>
        <p:spPr>
          <a:xfrm>
            <a:off x="838200" y="365125"/>
            <a:ext cx="10515600" cy="1325563"/>
          </a:xfrm>
        </p:spPr>
        <p:txBody>
          <a:bodyPr/>
          <a:lstStyle/>
          <a:p>
            <a:r>
              <a:rPr lang="en-IN" dirty="0" smtClean="0"/>
              <a:t>Q&amp;A Session</a:t>
            </a:r>
            <a:endParaRPr lang="en-IN" dirty="0"/>
          </a:p>
        </p:txBody>
      </p:sp>
      <p:sp>
        <p:nvSpPr>
          <p:cNvPr id="4" name="Content Placeholder 3">
            <a:extLst>
              <a:ext uri="{FF2B5EF4-FFF2-40B4-BE49-F238E27FC236}">
                <a16:creationId xmlns="" xmlns:a16="http://schemas.microsoft.com/office/drawing/2014/main" id="{387D742D-38A5-44D3-8940-C29BC333E4DE}"/>
              </a:ext>
            </a:extLst>
          </p:cNvPr>
          <p:cNvSpPr>
            <a:spLocks noGrp="1"/>
          </p:cNvSpPr>
          <p:nvPr>
            <p:ph idx="1"/>
          </p:nvPr>
        </p:nvSpPr>
        <p:spPr>
          <a:xfrm>
            <a:off x="838200" y="3012759"/>
            <a:ext cx="10515600" cy="3164204"/>
          </a:xfrm>
        </p:spPr>
        <p:txBody>
          <a:bodyPr>
            <a:noAutofit/>
          </a:bodyPr>
          <a:lstStyle/>
          <a:p>
            <a:pPr algn="ctr"/>
            <a:endParaRPr lang="en-IN" sz="4000" b="1" dirty="0">
              <a:latin typeface="Arial" panose="020B0604020202020204" pitchFamily="34" charset="0"/>
              <a:cs typeface="Arial" panose="020B0604020202020204" pitchFamily="34" charset="0"/>
            </a:endParaRPr>
          </a:p>
          <a:p>
            <a:pPr marL="457200" lvl="1" indent="0" algn="ctr">
              <a:buNone/>
            </a:pPr>
            <a:r>
              <a:rPr lang="en-IN" sz="4000" b="1" dirty="0">
                <a:latin typeface="Arial" panose="020B0604020202020204" pitchFamily="34" charset="0"/>
                <a:cs typeface="Arial" panose="020B0604020202020204" pitchFamily="34" charset="0"/>
              </a:rPr>
              <a:t>Thanks</a:t>
            </a:r>
          </a:p>
          <a:p>
            <a:pPr marL="457200" lvl="1" indent="0" algn="ctr">
              <a:buNone/>
            </a:pPr>
            <a:r>
              <a:rPr lang="en-IN" sz="4000" b="1" dirty="0">
                <a:latin typeface="Arial" panose="020B0604020202020204" pitchFamily="34" charset="0"/>
                <a:cs typeface="Arial" panose="020B0604020202020204" pitchFamily="34" charset="0"/>
              </a:rPr>
              <a:t>Visit – </a:t>
            </a:r>
            <a:r>
              <a:rPr lang="en-IN" sz="4000" b="1" dirty="0">
                <a:latin typeface="Arial" panose="020B0604020202020204" pitchFamily="34" charset="0"/>
                <a:cs typeface="Arial" panose="020B0604020202020204" pitchFamily="34" charset="0"/>
                <a:hlinkClick r:id="rId2"/>
              </a:rPr>
              <a:t>www.kaushalya.tech</a:t>
            </a:r>
            <a:endParaRPr lang="en-IN" sz="4000" b="1" dirty="0">
              <a:latin typeface="Arial" panose="020B0604020202020204" pitchFamily="34" charset="0"/>
              <a:cs typeface="Arial" panose="020B0604020202020204" pitchFamily="34" charset="0"/>
            </a:endParaRPr>
          </a:p>
          <a:p>
            <a:pPr marL="457200" lvl="1" indent="0" algn="ctr">
              <a:buNone/>
            </a:pPr>
            <a:r>
              <a:rPr lang="en-IN" sz="4000" b="1" dirty="0">
                <a:latin typeface="Arial" panose="020B0604020202020204" pitchFamily="34" charset="0"/>
                <a:cs typeface="Arial" panose="020B0604020202020204" pitchFamily="34" charset="0"/>
              </a:rPr>
              <a:t>9845547471</a:t>
            </a:r>
          </a:p>
          <a:p>
            <a:endParaRPr lang="en-IN" sz="1400"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3959915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A9363A-F999-4F1C-A157-8DDECEB7BD31}"/>
              </a:ext>
            </a:extLst>
          </p:cNvPr>
          <p:cNvSpPr>
            <a:spLocks noGrp="1"/>
          </p:cNvSpPr>
          <p:nvPr>
            <p:ph type="title"/>
          </p:nvPr>
        </p:nvSpPr>
        <p:spPr/>
        <p:txBody>
          <a:bodyPr/>
          <a:lstStyle/>
          <a:p>
            <a:r>
              <a:rPr lang="en-IN" dirty="0"/>
              <a:t>Specifications of Java Enterprise Edition (JEE)</a:t>
            </a:r>
          </a:p>
        </p:txBody>
      </p:sp>
      <p:sp>
        <p:nvSpPr>
          <p:cNvPr id="4" name="Content Placeholder 3">
            <a:extLst>
              <a:ext uri="{FF2B5EF4-FFF2-40B4-BE49-F238E27FC236}">
                <a16:creationId xmlns="" xmlns:a16="http://schemas.microsoft.com/office/drawing/2014/main" id="{387D742D-38A5-44D3-8940-C29BC333E4DE}"/>
              </a:ext>
            </a:extLst>
          </p:cNvPr>
          <p:cNvSpPr>
            <a:spLocks noGrp="1"/>
          </p:cNvSpPr>
          <p:nvPr>
            <p:ph idx="1"/>
          </p:nvPr>
        </p:nvSpPr>
        <p:spPr>
          <a:xfrm>
            <a:off x="824948" y="1626842"/>
            <a:ext cx="10515600" cy="4351338"/>
          </a:xfrm>
        </p:spPr>
        <p:txBody>
          <a:bodyPr>
            <a:noAutofit/>
          </a:bodyPr>
          <a:lstStyle/>
          <a:p>
            <a:pPr algn="just"/>
            <a:r>
              <a:rPr lang="en-US" dirty="0"/>
              <a:t>Java EE has several specifications which are useful in making web pages, reading and writing from database in a transactional way, managing distributed queues. The Java EE contains several APIs which have the functionalities of base Java SE APIs such as Enterprise JavaBeans, connectors, Servlets, Java Server Pages and several web service technologies.</a:t>
            </a:r>
          </a:p>
          <a:p>
            <a:pPr algn="just"/>
            <a:endParaRPr lang="en-US" dirty="0"/>
          </a:p>
          <a:p>
            <a:pPr algn="just">
              <a:buNone/>
            </a:pPr>
            <a:r>
              <a:rPr lang="en-US" sz="1400" dirty="0"/>
              <a:t/>
            </a:r>
            <a:br>
              <a:rPr lang="en-US" sz="1400" dirty="0"/>
            </a:br>
            <a:endParaRPr lang="en-IN" sz="1400" b="1" dirty="0">
              <a:latin typeface="Arial" panose="020B0604020202020204" pitchFamily="34" charset="0"/>
              <a:cs typeface="Arial" panose="020B0604020202020204" pitchFamily="34" charset="0"/>
            </a:endParaRPr>
          </a:p>
          <a:p>
            <a:pPr lvl="1" algn="just"/>
            <a:endParaRPr lang="en-IN" sz="1400" b="1"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 xmlns:a16="http://schemas.microsoft.com/office/drawing/2014/main" id="{2598A49B-6BF9-4013-A3C4-C2279EC4D854}"/>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111117" y="3914087"/>
            <a:ext cx="3762375" cy="2819400"/>
          </a:xfrm>
          <a:prstGeom prst="rect">
            <a:avLst/>
          </a:prstGeom>
        </p:spPr>
      </p:pic>
    </p:spTree>
    <p:extLst>
      <p:ext uri="{BB962C8B-B14F-4D97-AF65-F5344CB8AC3E}">
        <p14:creationId xmlns="" xmlns:p14="http://schemas.microsoft.com/office/powerpoint/2010/main" val="3225848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A9363A-F999-4F1C-A157-8DDECEB7BD31}"/>
              </a:ext>
            </a:extLst>
          </p:cNvPr>
          <p:cNvSpPr>
            <a:spLocks noGrp="1"/>
          </p:cNvSpPr>
          <p:nvPr>
            <p:ph type="title"/>
          </p:nvPr>
        </p:nvSpPr>
        <p:spPr/>
        <p:txBody>
          <a:bodyPr/>
          <a:lstStyle/>
          <a:p>
            <a:r>
              <a:rPr lang="en-IN" dirty="0"/>
              <a:t>Specifications of Java Enterprise Edition (JEE)</a:t>
            </a:r>
          </a:p>
        </p:txBody>
      </p:sp>
      <p:sp>
        <p:nvSpPr>
          <p:cNvPr id="4" name="Content Placeholder 3">
            <a:extLst>
              <a:ext uri="{FF2B5EF4-FFF2-40B4-BE49-F238E27FC236}">
                <a16:creationId xmlns="" xmlns:a16="http://schemas.microsoft.com/office/drawing/2014/main" id="{387D742D-38A5-44D3-8940-C29BC333E4DE}"/>
              </a:ext>
            </a:extLst>
          </p:cNvPr>
          <p:cNvSpPr>
            <a:spLocks noGrp="1"/>
          </p:cNvSpPr>
          <p:nvPr>
            <p:ph idx="1"/>
          </p:nvPr>
        </p:nvSpPr>
        <p:spPr/>
        <p:txBody>
          <a:bodyPr>
            <a:noAutofit/>
          </a:bodyPr>
          <a:lstStyle/>
          <a:p>
            <a:endParaRPr lang="en-US" dirty="0"/>
          </a:p>
          <a:p>
            <a:r>
              <a:rPr lang="en-US" sz="1400" dirty="0"/>
              <a:t/>
            </a:r>
            <a:br>
              <a:rPr lang="en-US" sz="1400" dirty="0"/>
            </a:br>
            <a:endParaRPr lang="en-IN" sz="1400" b="1" dirty="0">
              <a:latin typeface="Arial" panose="020B0604020202020204" pitchFamily="34" charset="0"/>
              <a:cs typeface="Arial" panose="020B0604020202020204" pitchFamily="34" charset="0"/>
            </a:endParaRPr>
          </a:p>
          <a:p>
            <a:pPr lvl="1"/>
            <a:endParaRPr lang="en-IN" sz="1400" b="1"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 xmlns:a16="http://schemas.microsoft.com/office/drawing/2014/main" id="{30F38BCB-4030-4B51-8B5F-3264FDE4FF2A}"/>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348033" y="1527143"/>
            <a:ext cx="9332536" cy="4885196"/>
          </a:xfrm>
          <a:prstGeom prst="rect">
            <a:avLst/>
          </a:prstGeom>
        </p:spPr>
      </p:pic>
    </p:spTree>
    <p:extLst>
      <p:ext uri="{BB962C8B-B14F-4D97-AF65-F5344CB8AC3E}">
        <p14:creationId xmlns="" xmlns:p14="http://schemas.microsoft.com/office/powerpoint/2010/main" val="192096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A9363A-F999-4F1C-A157-8DDECEB7BD31}"/>
              </a:ext>
            </a:extLst>
          </p:cNvPr>
          <p:cNvSpPr>
            <a:spLocks noGrp="1"/>
          </p:cNvSpPr>
          <p:nvPr>
            <p:ph type="title"/>
          </p:nvPr>
        </p:nvSpPr>
        <p:spPr/>
        <p:txBody>
          <a:bodyPr/>
          <a:lstStyle/>
          <a:p>
            <a:r>
              <a:rPr lang="en-IN" dirty="0"/>
              <a:t>Servlet</a:t>
            </a:r>
          </a:p>
        </p:txBody>
      </p:sp>
      <p:sp>
        <p:nvSpPr>
          <p:cNvPr id="4" name="Content Placeholder 3">
            <a:extLst>
              <a:ext uri="{FF2B5EF4-FFF2-40B4-BE49-F238E27FC236}">
                <a16:creationId xmlns="" xmlns:a16="http://schemas.microsoft.com/office/drawing/2014/main" id="{387D742D-38A5-44D3-8940-C29BC333E4DE}"/>
              </a:ext>
            </a:extLst>
          </p:cNvPr>
          <p:cNvSpPr>
            <a:spLocks noGrp="1"/>
          </p:cNvSpPr>
          <p:nvPr>
            <p:ph idx="1"/>
          </p:nvPr>
        </p:nvSpPr>
        <p:spPr>
          <a:xfrm>
            <a:off x="851452" y="1613590"/>
            <a:ext cx="10515600" cy="4351338"/>
          </a:xfrm>
        </p:spPr>
        <p:txBody>
          <a:bodyPr>
            <a:noAutofit/>
          </a:bodyPr>
          <a:lstStyle/>
          <a:p>
            <a:pPr algn="just"/>
            <a:r>
              <a:rPr lang="en-US" b="1" dirty="0"/>
              <a:t>Servlet</a:t>
            </a:r>
            <a:r>
              <a:rPr lang="en-US" dirty="0"/>
              <a:t> technology is used to create a web application (resides at server side and generates a dynamic web page).</a:t>
            </a:r>
          </a:p>
          <a:p>
            <a:pPr algn="just"/>
            <a:r>
              <a:rPr lang="en-US" b="1" dirty="0"/>
              <a:t>Servlet</a:t>
            </a:r>
            <a:r>
              <a:rPr lang="en-US" dirty="0"/>
              <a:t> technology is robust and scalable because of java language. Before Servlet, CGI (Common Gateway Interface) scripting language was common as a server-side programming language. However, there were many disadvantages to this technology. We have discussed these disadvantages below.</a:t>
            </a:r>
          </a:p>
          <a:p>
            <a:pPr algn="just"/>
            <a:r>
              <a:rPr lang="en-US" dirty="0"/>
              <a:t>There are many interfaces and classes in the Servlet API such as Servlet, </a:t>
            </a:r>
            <a:r>
              <a:rPr lang="en-US" dirty="0" err="1"/>
              <a:t>GenericServlet</a:t>
            </a:r>
            <a:r>
              <a:rPr lang="en-US" dirty="0"/>
              <a:t>, </a:t>
            </a:r>
            <a:r>
              <a:rPr lang="en-US" dirty="0" err="1"/>
              <a:t>HttpServlet</a:t>
            </a:r>
            <a:r>
              <a:rPr lang="en-US" dirty="0"/>
              <a:t>, </a:t>
            </a:r>
            <a:r>
              <a:rPr lang="en-US" dirty="0" err="1"/>
              <a:t>ServletRequest</a:t>
            </a:r>
            <a:r>
              <a:rPr lang="en-US" dirty="0"/>
              <a:t>, </a:t>
            </a:r>
            <a:r>
              <a:rPr lang="en-US" dirty="0" err="1"/>
              <a:t>ServletResponse</a:t>
            </a:r>
            <a:r>
              <a:rPr lang="en-US" dirty="0"/>
              <a:t>, etc.</a:t>
            </a:r>
            <a:endParaRPr lang="en-IN" sz="1400" b="1" dirty="0">
              <a:latin typeface="Arial" panose="020B0604020202020204" pitchFamily="34" charset="0"/>
              <a:cs typeface="Arial" panose="020B0604020202020204" pitchFamily="34" charset="0"/>
            </a:endParaRPr>
          </a:p>
          <a:p>
            <a:pPr lvl="1" algn="just"/>
            <a:endParaRPr lang="en-IN" sz="1400" b="1"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493829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A9363A-F999-4F1C-A157-8DDECEB7BD31}"/>
              </a:ext>
            </a:extLst>
          </p:cNvPr>
          <p:cNvSpPr>
            <a:spLocks noGrp="1"/>
          </p:cNvSpPr>
          <p:nvPr>
            <p:ph type="title"/>
          </p:nvPr>
        </p:nvSpPr>
        <p:spPr/>
        <p:txBody>
          <a:bodyPr/>
          <a:lstStyle/>
          <a:p>
            <a:r>
              <a:rPr lang="en-IN" dirty="0"/>
              <a:t>Servlet lifecycle</a:t>
            </a:r>
          </a:p>
        </p:txBody>
      </p:sp>
      <p:sp>
        <p:nvSpPr>
          <p:cNvPr id="4" name="Content Placeholder 3">
            <a:extLst>
              <a:ext uri="{FF2B5EF4-FFF2-40B4-BE49-F238E27FC236}">
                <a16:creationId xmlns="" xmlns:a16="http://schemas.microsoft.com/office/drawing/2014/main" id="{387D742D-38A5-44D3-8940-C29BC333E4DE}"/>
              </a:ext>
            </a:extLst>
          </p:cNvPr>
          <p:cNvSpPr>
            <a:spLocks noGrp="1"/>
          </p:cNvSpPr>
          <p:nvPr>
            <p:ph idx="1"/>
          </p:nvPr>
        </p:nvSpPr>
        <p:spPr/>
        <p:txBody>
          <a:bodyPr>
            <a:noAutofit/>
          </a:bodyPr>
          <a:lstStyle/>
          <a:p>
            <a:pPr lvl="1"/>
            <a:endParaRPr lang="en-IN" sz="1400" b="1"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 xmlns:a16="http://schemas.microsoft.com/office/drawing/2014/main" id="{6D6EAD35-E9B2-491C-9D08-071899D86ED9}"/>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366887" y="1517714"/>
            <a:ext cx="8974317" cy="4197285"/>
          </a:xfrm>
          <a:prstGeom prst="rect">
            <a:avLst/>
          </a:prstGeom>
        </p:spPr>
      </p:pic>
    </p:spTree>
    <p:extLst>
      <p:ext uri="{BB962C8B-B14F-4D97-AF65-F5344CB8AC3E}">
        <p14:creationId xmlns="" xmlns:p14="http://schemas.microsoft.com/office/powerpoint/2010/main" val="864746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A9363A-F999-4F1C-A157-8DDECEB7BD31}"/>
              </a:ext>
            </a:extLst>
          </p:cNvPr>
          <p:cNvSpPr>
            <a:spLocks noGrp="1"/>
          </p:cNvSpPr>
          <p:nvPr>
            <p:ph type="title"/>
          </p:nvPr>
        </p:nvSpPr>
        <p:spPr>
          <a:xfrm>
            <a:off x="838200" y="365125"/>
            <a:ext cx="10515600" cy="1158875"/>
          </a:xfrm>
        </p:spPr>
        <p:txBody>
          <a:bodyPr/>
          <a:lstStyle/>
          <a:p>
            <a:r>
              <a:rPr lang="en-IN" b="1" dirty="0"/>
              <a:t>Servlet config and context</a:t>
            </a:r>
          </a:p>
        </p:txBody>
      </p:sp>
      <p:sp>
        <p:nvSpPr>
          <p:cNvPr id="4" name="Content Placeholder 3">
            <a:extLst>
              <a:ext uri="{FF2B5EF4-FFF2-40B4-BE49-F238E27FC236}">
                <a16:creationId xmlns="" xmlns:a16="http://schemas.microsoft.com/office/drawing/2014/main" id="{387D742D-38A5-44D3-8940-C29BC333E4DE}"/>
              </a:ext>
            </a:extLst>
          </p:cNvPr>
          <p:cNvSpPr>
            <a:spLocks noGrp="1"/>
          </p:cNvSpPr>
          <p:nvPr>
            <p:ph idx="1"/>
          </p:nvPr>
        </p:nvSpPr>
        <p:spPr/>
        <p:txBody>
          <a:bodyPr>
            <a:noAutofit/>
          </a:bodyPr>
          <a:lstStyle/>
          <a:p>
            <a:pPr lvl="1"/>
            <a:endParaRPr lang="en-IN" sz="1400" b="1"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 xmlns:a16="http://schemas.microsoft.com/office/drawing/2014/main" id="{778DED33-4363-4F04-8A1F-FEF2428C0596}"/>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45444" y="1480007"/>
            <a:ext cx="10759878" cy="4854531"/>
          </a:xfrm>
          <a:prstGeom prst="rect">
            <a:avLst/>
          </a:prstGeom>
        </p:spPr>
      </p:pic>
    </p:spTree>
    <p:extLst>
      <p:ext uri="{BB962C8B-B14F-4D97-AF65-F5344CB8AC3E}">
        <p14:creationId xmlns="" xmlns:p14="http://schemas.microsoft.com/office/powerpoint/2010/main" val="763227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11775</TotalTime>
  <Words>872</Words>
  <Application>Microsoft Office PowerPoint</Application>
  <PresentationFormat>Custom</PresentationFormat>
  <Paragraphs>223</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JEE - Servlet and JSP</vt:lpstr>
      <vt:lpstr>Introduction</vt:lpstr>
      <vt:lpstr>Course Outlines</vt:lpstr>
      <vt:lpstr>Java Enterprise Edition (JEE)</vt:lpstr>
      <vt:lpstr>Specifications of Java Enterprise Edition (JEE)</vt:lpstr>
      <vt:lpstr>Specifications of Java Enterprise Edition (JEE)</vt:lpstr>
      <vt:lpstr>Servlet</vt:lpstr>
      <vt:lpstr>Servlet lifecycle</vt:lpstr>
      <vt:lpstr>Servlet config and context</vt:lpstr>
      <vt:lpstr>RequestDispatcher in Servlet</vt:lpstr>
      <vt:lpstr>RequestDispatcher in Servlet</vt:lpstr>
      <vt:lpstr>RequestDispatcher in Servlet</vt:lpstr>
      <vt:lpstr>Session Tracking</vt:lpstr>
      <vt:lpstr>Session Tracking</vt:lpstr>
      <vt:lpstr>Session Tracking - Cookies</vt:lpstr>
      <vt:lpstr>Session Tracking - Cookies</vt:lpstr>
      <vt:lpstr>Servlet annotations</vt:lpstr>
      <vt:lpstr>JSP</vt:lpstr>
      <vt:lpstr>Advantages of JSP over servlet</vt:lpstr>
      <vt:lpstr>Advantages of JSP over servlet</vt:lpstr>
      <vt:lpstr>JSP Scripting elements</vt:lpstr>
      <vt:lpstr>Example of JSP scriptlet tag  </vt:lpstr>
      <vt:lpstr>  JSP expression tag  </vt:lpstr>
      <vt:lpstr>  JSP Declaration Tag   </vt:lpstr>
      <vt:lpstr>  JSP Implicit Objects   </vt:lpstr>
      <vt:lpstr>  JSP Implicit Objects   </vt:lpstr>
      <vt:lpstr>  JSP Directives   </vt:lpstr>
      <vt:lpstr>  JSP Page Directive   </vt:lpstr>
      <vt:lpstr>Model View Controller (MVC)</vt:lpstr>
      <vt:lpstr>Implementation of MVC using core java</vt:lpstr>
      <vt:lpstr>Step 1 – Create Model</vt:lpstr>
      <vt:lpstr>Step 2 – Create View</vt:lpstr>
      <vt:lpstr>Step 3 – Create a controller</vt:lpstr>
      <vt:lpstr>Step 4 - Test</vt:lpstr>
      <vt:lpstr>MVC in web application</vt:lpstr>
      <vt:lpstr>MVC - 1</vt:lpstr>
      <vt:lpstr>MVC-1</vt:lpstr>
      <vt:lpstr>MVC-2</vt:lpstr>
      <vt:lpstr>MVC-2</vt:lpstr>
      <vt:lpstr>MVC-2</vt:lpstr>
      <vt:lpstr>Session Management</vt:lpstr>
      <vt:lpstr>Q&amp;A Session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prasad</dc:creator>
  <cp:lastModifiedBy>lenovo</cp:lastModifiedBy>
  <cp:revision>891</cp:revision>
  <dcterms:created xsi:type="dcterms:W3CDTF">2018-01-28T06:02:15Z</dcterms:created>
  <dcterms:modified xsi:type="dcterms:W3CDTF">2021-03-04T05:27:08Z</dcterms:modified>
</cp:coreProperties>
</file>