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70" r:id="rId3"/>
    <p:sldId id="262" r:id="rId4"/>
    <p:sldId id="497" r:id="rId5"/>
    <p:sldId id="359" r:id="rId6"/>
    <p:sldId id="481" r:id="rId7"/>
    <p:sldId id="515" r:id="rId8"/>
    <p:sldId id="517" r:id="rId9"/>
    <p:sldId id="516" r:id="rId10"/>
    <p:sldId id="478" r:id="rId11"/>
    <p:sldId id="479" r:id="rId12"/>
    <p:sldId id="416" r:id="rId13"/>
    <p:sldId id="480" r:id="rId14"/>
    <p:sldId id="482" r:id="rId15"/>
    <p:sldId id="498" r:id="rId16"/>
    <p:sldId id="499" r:id="rId17"/>
    <p:sldId id="500" r:id="rId18"/>
    <p:sldId id="501" r:id="rId19"/>
    <p:sldId id="502" r:id="rId20"/>
    <p:sldId id="518" r:id="rId21"/>
    <p:sldId id="417" r:id="rId22"/>
    <p:sldId id="491" r:id="rId23"/>
    <p:sldId id="519" r:id="rId24"/>
    <p:sldId id="520" r:id="rId25"/>
    <p:sldId id="522" r:id="rId26"/>
    <p:sldId id="492" r:id="rId27"/>
    <p:sldId id="494" r:id="rId28"/>
    <p:sldId id="495" r:id="rId29"/>
    <p:sldId id="496" r:id="rId30"/>
    <p:sldId id="488" r:id="rId31"/>
    <p:sldId id="523" r:id="rId32"/>
    <p:sldId id="489" r:id="rId33"/>
    <p:sldId id="503" r:id="rId34"/>
    <p:sldId id="44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8" d="100"/>
          <a:sy n="78" d="100"/>
        </p:scale>
        <p:origin x="878" y="6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38CD94-176D-4119-80F9-05F0E1DE1C0E}" type="datetimeFigureOut">
              <a:rPr lang="en-US" smtClean="0"/>
              <a:pPr/>
              <a:t>11/27/2023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4CCD77-D203-464E-99FB-03E606FC344A}" type="slidenum">
              <a:rPr lang="en-US" smtClean="0"/>
              <a:pPr/>
              <a:t>‹#›</a:t>
            </a:fld>
            <a:endParaRPr lang="en-US"/>
          </a:p>
        </p:txBody>
      </p:sp>
    </p:spTree>
    <p:extLst>
      <p:ext uri="{BB962C8B-B14F-4D97-AF65-F5344CB8AC3E}">
        <p14:creationId xmlns:p14="http://schemas.microsoft.com/office/powerpoint/2010/main" val="3987512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4CCD77-D203-464E-99FB-03E606FC344A}" type="slidenum">
              <a:rPr lang="en-US" smtClean="0"/>
              <a:pPr/>
              <a:t>18</a:t>
            </a:fld>
            <a:endParaRPr lang="en-US"/>
          </a:p>
        </p:txBody>
      </p:sp>
    </p:spTree>
    <p:extLst>
      <p:ext uri="{BB962C8B-B14F-4D97-AF65-F5344CB8AC3E}">
        <p14:creationId xmlns:p14="http://schemas.microsoft.com/office/powerpoint/2010/main" val="1245009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4CCD77-D203-464E-99FB-03E606FC344A}" type="slidenum">
              <a:rPr lang="en-US" smtClean="0"/>
              <a:pPr/>
              <a:t>19</a:t>
            </a:fld>
            <a:endParaRPr lang="en-US"/>
          </a:p>
        </p:txBody>
      </p:sp>
    </p:spTree>
    <p:extLst>
      <p:ext uri="{BB962C8B-B14F-4D97-AF65-F5344CB8AC3E}">
        <p14:creationId xmlns:p14="http://schemas.microsoft.com/office/powerpoint/2010/main" val="2420899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55CF-1219-41C8-8B58-66B4AF668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F10485-7D8A-498B-9366-1D903D80C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E81F86-01F4-4856-BDDF-3D5BC4530DCE}"/>
              </a:ext>
            </a:extLst>
          </p:cNvPr>
          <p:cNvSpPr>
            <a:spLocks noGrp="1"/>
          </p:cNvSpPr>
          <p:nvPr>
            <p:ph type="dt" sz="half" idx="10"/>
          </p:nvPr>
        </p:nvSpPr>
        <p:spPr/>
        <p:txBody>
          <a:bodyPr/>
          <a:lstStyle/>
          <a:p>
            <a:fld id="{B3B48485-EDEB-4E5A-BB3A-BC2391E627B4}" type="datetimeFigureOut">
              <a:rPr lang="en-IN" smtClean="0"/>
              <a:pPr/>
              <a:t>27-11-2023</a:t>
            </a:fld>
            <a:endParaRPr lang="en-IN"/>
          </a:p>
        </p:txBody>
      </p:sp>
      <p:sp>
        <p:nvSpPr>
          <p:cNvPr id="5" name="Footer Placeholder 4">
            <a:extLst>
              <a:ext uri="{FF2B5EF4-FFF2-40B4-BE49-F238E27FC236}">
                <a16:creationId xmlns:a16="http://schemas.microsoft.com/office/drawing/2014/main" id="{A4FE61DA-C2A5-48CA-9078-1B1D1357E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6FA52B-470F-42FD-87C5-2DE4442DAE0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82630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E5AF-B45E-4818-B164-190A701E19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5DC0C4-24D8-4EA1-A46C-DEAB571DBC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3E1C6E-7D45-4DE3-A51D-3441C948032F}"/>
              </a:ext>
            </a:extLst>
          </p:cNvPr>
          <p:cNvSpPr>
            <a:spLocks noGrp="1"/>
          </p:cNvSpPr>
          <p:nvPr>
            <p:ph type="dt" sz="half" idx="10"/>
          </p:nvPr>
        </p:nvSpPr>
        <p:spPr/>
        <p:txBody>
          <a:bodyPr/>
          <a:lstStyle/>
          <a:p>
            <a:fld id="{B3B48485-EDEB-4E5A-BB3A-BC2391E627B4}" type="datetimeFigureOut">
              <a:rPr lang="en-IN" smtClean="0"/>
              <a:pPr/>
              <a:t>27-11-2023</a:t>
            </a:fld>
            <a:endParaRPr lang="en-IN"/>
          </a:p>
        </p:txBody>
      </p:sp>
      <p:sp>
        <p:nvSpPr>
          <p:cNvPr id="5" name="Footer Placeholder 4">
            <a:extLst>
              <a:ext uri="{FF2B5EF4-FFF2-40B4-BE49-F238E27FC236}">
                <a16:creationId xmlns:a16="http://schemas.microsoft.com/office/drawing/2014/main" id="{22B068A0-6236-4080-8D00-67A59EB09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CBE01B-9213-429F-AB43-BDE1C077E454}"/>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53173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AC38E8-2FE5-4B4A-8A03-A2A65362F6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44DB88-E0DF-4E2B-82D6-411109557F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C84BC7-18AF-4C06-ACDB-EC2BE129C67A}"/>
              </a:ext>
            </a:extLst>
          </p:cNvPr>
          <p:cNvSpPr>
            <a:spLocks noGrp="1"/>
          </p:cNvSpPr>
          <p:nvPr>
            <p:ph type="dt" sz="half" idx="10"/>
          </p:nvPr>
        </p:nvSpPr>
        <p:spPr/>
        <p:txBody>
          <a:bodyPr/>
          <a:lstStyle/>
          <a:p>
            <a:fld id="{B3B48485-EDEB-4E5A-BB3A-BC2391E627B4}" type="datetimeFigureOut">
              <a:rPr lang="en-IN" smtClean="0"/>
              <a:pPr/>
              <a:t>27-11-2023</a:t>
            </a:fld>
            <a:endParaRPr lang="en-IN"/>
          </a:p>
        </p:txBody>
      </p:sp>
      <p:sp>
        <p:nvSpPr>
          <p:cNvPr id="5" name="Footer Placeholder 4">
            <a:extLst>
              <a:ext uri="{FF2B5EF4-FFF2-40B4-BE49-F238E27FC236}">
                <a16:creationId xmlns:a16="http://schemas.microsoft.com/office/drawing/2014/main" id="{5EAB1688-CA98-4102-B67C-0CE7B3719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5BB8E-8662-4EF1-A418-E85F60E9E1D6}"/>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77477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3D71-9FA6-4C08-ACF0-C53C351DEF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BEE549-37DB-468D-9476-6B8C1C1FD3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0A4DC-7735-47AD-851A-C745996242DD}"/>
              </a:ext>
            </a:extLst>
          </p:cNvPr>
          <p:cNvSpPr>
            <a:spLocks noGrp="1"/>
          </p:cNvSpPr>
          <p:nvPr>
            <p:ph type="dt" sz="half" idx="10"/>
          </p:nvPr>
        </p:nvSpPr>
        <p:spPr/>
        <p:txBody>
          <a:bodyPr/>
          <a:lstStyle/>
          <a:p>
            <a:fld id="{B3B48485-EDEB-4E5A-BB3A-BC2391E627B4}" type="datetimeFigureOut">
              <a:rPr lang="en-IN" smtClean="0"/>
              <a:pPr/>
              <a:t>27-11-2023</a:t>
            </a:fld>
            <a:endParaRPr lang="en-IN"/>
          </a:p>
        </p:txBody>
      </p:sp>
      <p:sp>
        <p:nvSpPr>
          <p:cNvPr id="5" name="Footer Placeholder 4">
            <a:extLst>
              <a:ext uri="{FF2B5EF4-FFF2-40B4-BE49-F238E27FC236}">
                <a16:creationId xmlns:a16="http://schemas.microsoft.com/office/drawing/2014/main" id="{26943FBC-A5D1-43BD-9DA0-D398ABDA2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12916-2335-483B-94EA-D11851E5B31E}"/>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424205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3A2F-18F7-4536-99F2-FC8B27595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609D9B-9245-44DC-AC75-443ED57CA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4A991A-C6AB-403A-B977-F46238364B05}"/>
              </a:ext>
            </a:extLst>
          </p:cNvPr>
          <p:cNvSpPr>
            <a:spLocks noGrp="1"/>
          </p:cNvSpPr>
          <p:nvPr>
            <p:ph type="dt" sz="half" idx="10"/>
          </p:nvPr>
        </p:nvSpPr>
        <p:spPr/>
        <p:txBody>
          <a:bodyPr/>
          <a:lstStyle/>
          <a:p>
            <a:fld id="{B3B48485-EDEB-4E5A-BB3A-BC2391E627B4}" type="datetimeFigureOut">
              <a:rPr lang="en-IN" smtClean="0"/>
              <a:pPr/>
              <a:t>27-11-2023</a:t>
            </a:fld>
            <a:endParaRPr lang="en-IN"/>
          </a:p>
        </p:txBody>
      </p:sp>
      <p:sp>
        <p:nvSpPr>
          <p:cNvPr id="5" name="Footer Placeholder 4">
            <a:extLst>
              <a:ext uri="{FF2B5EF4-FFF2-40B4-BE49-F238E27FC236}">
                <a16:creationId xmlns:a16="http://schemas.microsoft.com/office/drawing/2014/main" id="{234D9759-DC1E-4975-97B2-29C7C3594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4CA209-750C-4C8B-B751-3416FE88993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177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4987-E498-4262-9559-D09193AD4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12AE04-584A-4F87-BD3F-2056E4357F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8D97F2-CC13-4DBD-9769-D973C0E932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545AF0-178D-49FD-8D2A-89C0433B65B0}"/>
              </a:ext>
            </a:extLst>
          </p:cNvPr>
          <p:cNvSpPr>
            <a:spLocks noGrp="1"/>
          </p:cNvSpPr>
          <p:nvPr>
            <p:ph type="dt" sz="half" idx="10"/>
          </p:nvPr>
        </p:nvSpPr>
        <p:spPr/>
        <p:txBody>
          <a:bodyPr/>
          <a:lstStyle/>
          <a:p>
            <a:fld id="{B3B48485-EDEB-4E5A-BB3A-BC2391E627B4}" type="datetimeFigureOut">
              <a:rPr lang="en-IN" smtClean="0"/>
              <a:pPr/>
              <a:t>27-11-2023</a:t>
            </a:fld>
            <a:endParaRPr lang="en-IN"/>
          </a:p>
        </p:txBody>
      </p:sp>
      <p:sp>
        <p:nvSpPr>
          <p:cNvPr id="6" name="Footer Placeholder 5">
            <a:extLst>
              <a:ext uri="{FF2B5EF4-FFF2-40B4-BE49-F238E27FC236}">
                <a16:creationId xmlns:a16="http://schemas.microsoft.com/office/drawing/2014/main" id="{745483B5-7D5A-45B3-A598-596291955F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9FF5C5-AD43-44E6-80BD-C04A8C6B7CB2}"/>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70188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5758-23C2-4D79-9E83-D4C6916453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6DBBC0-5F55-4BDB-97E8-9092F9D546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BBC9E7-1AD9-47BC-A0F5-3419A89AFA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4AA541-9D84-43E6-93AC-26ACD49AB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CA9F41-1D69-40B0-BB52-67C7B312F3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60EBD2-2B98-43A1-B284-EDEE62651BD0}"/>
              </a:ext>
            </a:extLst>
          </p:cNvPr>
          <p:cNvSpPr>
            <a:spLocks noGrp="1"/>
          </p:cNvSpPr>
          <p:nvPr>
            <p:ph type="dt" sz="half" idx="10"/>
          </p:nvPr>
        </p:nvSpPr>
        <p:spPr/>
        <p:txBody>
          <a:bodyPr/>
          <a:lstStyle/>
          <a:p>
            <a:fld id="{B3B48485-EDEB-4E5A-BB3A-BC2391E627B4}" type="datetimeFigureOut">
              <a:rPr lang="en-IN" smtClean="0"/>
              <a:pPr/>
              <a:t>27-11-2023</a:t>
            </a:fld>
            <a:endParaRPr lang="en-IN"/>
          </a:p>
        </p:txBody>
      </p:sp>
      <p:sp>
        <p:nvSpPr>
          <p:cNvPr id="8" name="Footer Placeholder 7">
            <a:extLst>
              <a:ext uri="{FF2B5EF4-FFF2-40B4-BE49-F238E27FC236}">
                <a16:creationId xmlns:a16="http://schemas.microsoft.com/office/drawing/2014/main" id="{5E18D130-C756-42B5-A702-84186DC7B8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1C5564-0948-403D-A11A-0363F3B8A9E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3197723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7483-06BC-40D1-A55A-6128B568F6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F2182A-79CE-45F7-8387-6C454837E86A}"/>
              </a:ext>
            </a:extLst>
          </p:cNvPr>
          <p:cNvSpPr>
            <a:spLocks noGrp="1"/>
          </p:cNvSpPr>
          <p:nvPr>
            <p:ph type="dt" sz="half" idx="10"/>
          </p:nvPr>
        </p:nvSpPr>
        <p:spPr/>
        <p:txBody>
          <a:bodyPr/>
          <a:lstStyle/>
          <a:p>
            <a:fld id="{B3B48485-EDEB-4E5A-BB3A-BC2391E627B4}" type="datetimeFigureOut">
              <a:rPr lang="en-IN" smtClean="0"/>
              <a:pPr/>
              <a:t>27-11-2023</a:t>
            </a:fld>
            <a:endParaRPr lang="en-IN"/>
          </a:p>
        </p:txBody>
      </p:sp>
      <p:sp>
        <p:nvSpPr>
          <p:cNvPr id="4" name="Footer Placeholder 3">
            <a:extLst>
              <a:ext uri="{FF2B5EF4-FFF2-40B4-BE49-F238E27FC236}">
                <a16:creationId xmlns:a16="http://schemas.microsoft.com/office/drawing/2014/main" id="{452DB040-5280-425A-B483-26C0059E8C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BBA076-5D8E-41FA-9AF0-F0AF4DAB732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393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1A081-B71C-4345-89F8-9CC0E8E6C347}"/>
              </a:ext>
            </a:extLst>
          </p:cNvPr>
          <p:cNvSpPr>
            <a:spLocks noGrp="1"/>
          </p:cNvSpPr>
          <p:nvPr>
            <p:ph type="dt" sz="half" idx="10"/>
          </p:nvPr>
        </p:nvSpPr>
        <p:spPr/>
        <p:txBody>
          <a:bodyPr/>
          <a:lstStyle/>
          <a:p>
            <a:fld id="{B3B48485-EDEB-4E5A-BB3A-BC2391E627B4}" type="datetimeFigureOut">
              <a:rPr lang="en-IN" smtClean="0"/>
              <a:pPr/>
              <a:t>27-11-2023</a:t>
            </a:fld>
            <a:endParaRPr lang="en-IN"/>
          </a:p>
        </p:txBody>
      </p:sp>
      <p:sp>
        <p:nvSpPr>
          <p:cNvPr id="3" name="Footer Placeholder 2">
            <a:extLst>
              <a:ext uri="{FF2B5EF4-FFF2-40B4-BE49-F238E27FC236}">
                <a16:creationId xmlns:a16="http://schemas.microsoft.com/office/drawing/2014/main" id="{1CF222AE-D850-4966-A9FD-C25F7B3DCF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DB98C3-564C-496D-8699-90B1B866059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4697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FC436-126E-4458-A651-DE1D872BE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76E34A-3D2E-41BA-9394-4CA6D9C3B6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F80B13-0F72-4E99-BEC1-6E0BE3CF1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BFC060-5E9C-455B-AE8D-53ED20C9EC35}"/>
              </a:ext>
            </a:extLst>
          </p:cNvPr>
          <p:cNvSpPr>
            <a:spLocks noGrp="1"/>
          </p:cNvSpPr>
          <p:nvPr>
            <p:ph type="dt" sz="half" idx="10"/>
          </p:nvPr>
        </p:nvSpPr>
        <p:spPr/>
        <p:txBody>
          <a:bodyPr/>
          <a:lstStyle/>
          <a:p>
            <a:fld id="{B3B48485-EDEB-4E5A-BB3A-BC2391E627B4}" type="datetimeFigureOut">
              <a:rPr lang="en-IN" smtClean="0"/>
              <a:pPr/>
              <a:t>27-11-2023</a:t>
            </a:fld>
            <a:endParaRPr lang="en-IN"/>
          </a:p>
        </p:txBody>
      </p:sp>
      <p:sp>
        <p:nvSpPr>
          <p:cNvPr id="6" name="Footer Placeholder 5">
            <a:extLst>
              <a:ext uri="{FF2B5EF4-FFF2-40B4-BE49-F238E27FC236}">
                <a16:creationId xmlns:a16="http://schemas.microsoft.com/office/drawing/2014/main" id="{FF7E7918-BF7D-44F8-8F9F-E373996A45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C38C50-9B37-4DF1-8F28-F241EAB62B3D}"/>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03563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29F5-AD17-404B-A6EC-2DF9ABF90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21CD5B-EAF0-456D-93F4-242DBB7EF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900FED-5D0C-4FB1-A607-68E64A974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96042A-E778-40B6-87F9-2CB8B95905A1}"/>
              </a:ext>
            </a:extLst>
          </p:cNvPr>
          <p:cNvSpPr>
            <a:spLocks noGrp="1"/>
          </p:cNvSpPr>
          <p:nvPr>
            <p:ph type="dt" sz="half" idx="10"/>
          </p:nvPr>
        </p:nvSpPr>
        <p:spPr/>
        <p:txBody>
          <a:bodyPr/>
          <a:lstStyle/>
          <a:p>
            <a:fld id="{B3B48485-EDEB-4E5A-BB3A-BC2391E627B4}" type="datetimeFigureOut">
              <a:rPr lang="en-IN" smtClean="0"/>
              <a:pPr/>
              <a:t>27-11-2023</a:t>
            </a:fld>
            <a:endParaRPr lang="en-IN"/>
          </a:p>
        </p:txBody>
      </p:sp>
      <p:sp>
        <p:nvSpPr>
          <p:cNvPr id="6" name="Footer Placeholder 5">
            <a:extLst>
              <a:ext uri="{FF2B5EF4-FFF2-40B4-BE49-F238E27FC236}">
                <a16:creationId xmlns:a16="http://schemas.microsoft.com/office/drawing/2014/main" id="{19787971-2E19-4C5D-94F0-E4CEF7D16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E4E3BF-D202-4868-BA7C-52B27F1BF12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75542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39DD86-E235-4F02-B9D6-DB6200F29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EC0324-19E9-4A3B-B2A2-C3D9331B6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0B1F1D-995C-4D9C-8447-9CCEBBE00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48485-EDEB-4E5A-BB3A-BC2391E627B4}" type="datetimeFigureOut">
              <a:rPr lang="en-IN" smtClean="0"/>
              <a:pPr/>
              <a:t>27-11-2023</a:t>
            </a:fld>
            <a:endParaRPr lang="en-IN"/>
          </a:p>
        </p:txBody>
      </p:sp>
      <p:sp>
        <p:nvSpPr>
          <p:cNvPr id="5" name="Footer Placeholder 4">
            <a:extLst>
              <a:ext uri="{FF2B5EF4-FFF2-40B4-BE49-F238E27FC236}">
                <a16:creationId xmlns:a16="http://schemas.microsoft.com/office/drawing/2014/main" id="{2BEAA717-D969-4E51-B1F1-1BE930E17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269EE7-3E26-4A0E-9B5A-FE84B4D0E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472DF-D0EC-471E-A40A-5BA795EB6BF8}" type="slidenum">
              <a:rPr lang="en-IN" smtClean="0"/>
              <a:pPr/>
              <a:t>‹#›</a:t>
            </a:fld>
            <a:endParaRPr lang="en-IN"/>
          </a:p>
        </p:txBody>
      </p:sp>
    </p:spTree>
    <p:extLst>
      <p:ext uri="{BB962C8B-B14F-4D97-AF65-F5344CB8AC3E}">
        <p14:creationId xmlns:p14="http://schemas.microsoft.com/office/powerpoint/2010/main" val="185624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simform.com/blog/javascript-framework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antexgroup.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kMf8hFBJyl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D267-3931-42EE-8A02-E5E64C3D8236}"/>
              </a:ext>
            </a:extLst>
          </p:cNvPr>
          <p:cNvSpPr>
            <a:spLocks noGrp="1"/>
          </p:cNvSpPr>
          <p:nvPr>
            <p:ph type="ctrTitle"/>
          </p:nvPr>
        </p:nvSpPr>
        <p:spPr/>
        <p:txBody>
          <a:bodyPr>
            <a:normAutofit fontScale="90000"/>
          </a:bodyPr>
          <a:lstStyle/>
          <a:p>
            <a:r>
              <a:rPr lang="en-IN" sz="4000" b="1" dirty="0"/>
              <a:t>FULLSTACK Web Application Development</a:t>
            </a:r>
            <a:br>
              <a:rPr lang="en-IN" sz="4000" b="1" dirty="0"/>
            </a:br>
            <a:r>
              <a:rPr lang="en-IN" sz="4000" b="1" dirty="0"/>
              <a:t>using </a:t>
            </a:r>
            <a:br>
              <a:rPr lang="en-IN" sz="4000" b="1" dirty="0"/>
            </a:br>
            <a:r>
              <a:rPr lang="en-IN" sz="4000" b="1" dirty="0"/>
              <a:t>MERN</a:t>
            </a:r>
            <a:br>
              <a:rPr lang="en-IN" sz="4000" b="1" dirty="0"/>
            </a:br>
            <a:r>
              <a:rPr lang="en-IN" sz="4000" b="1" dirty="0"/>
              <a:t>@</a:t>
            </a:r>
            <a:br>
              <a:rPr lang="en-IN" sz="4000" b="1" dirty="0"/>
            </a:br>
            <a:r>
              <a:rPr lang="en-IN" sz="4000" b="1" dirty="0"/>
              <a:t>ISE Department</a:t>
            </a:r>
            <a:br>
              <a:rPr lang="en-IN" sz="4000" b="1" dirty="0"/>
            </a:br>
            <a:r>
              <a:rPr lang="en-IN" sz="4000" b="1" dirty="0"/>
              <a:t>New Horizon College of Engineering</a:t>
            </a:r>
          </a:p>
        </p:txBody>
      </p:sp>
      <p:sp>
        <p:nvSpPr>
          <p:cNvPr id="3" name="Subtitle 2">
            <a:extLst>
              <a:ext uri="{FF2B5EF4-FFF2-40B4-BE49-F238E27FC236}">
                <a16:creationId xmlns:a16="http://schemas.microsoft.com/office/drawing/2014/main" id="{4959FEE3-B41D-441A-ADEC-C99C8C971605}"/>
              </a:ext>
            </a:extLst>
          </p:cNvPr>
          <p:cNvSpPr>
            <a:spLocks noGrp="1"/>
          </p:cNvSpPr>
          <p:nvPr>
            <p:ph type="subTitle" idx="1"/>
          </p:nvPr>
        </p:nvSpPr>
        <p:spPr/>
        <p:txBody>
          <a:bodyPr>
            <a:normAutofit lnSpcReduction="10000"/>
          </a:bodyPr>
          <a:lstStyle/>
          <a:p>
            <a:r>
              <a:rPr lang="en-IN" b="1" dirty="0"/>
              <a:t>Raghu Prasad K S</a:t>
            </a:r>
          </a:p>
          <a:p>
            <a:r>
              <a:rPr lang="en-IN" b="1" dirty="0"/>
              <a:t>CEO</a:t>
            </a:r>
          </a:p>
          <a:p>
            <a:r>
              <a:rPr lang="en-IN" b="1" dirty="0"/>
              <a:t>www.kaushalya.tech</a:t>
            </a:r>
          </a:p>
          <a:p>
            <a:r>
              <a:rPr lang="en-IN" b="1" dirty="0"/>
              <a:t>9845547471</a:t>
            </a:r>
          </a:p>
        </p:txBody>
      </p:sp>
    </p:spTree>
    <p:extLst>
      <p:ext uri="{BB962C8B-B14F-4D97-AF65-F5344CB8AC3E}">
        <p14:creationId xmlns:p14="http://schemas.microsoft.com/office/powerpoint/2010/main" val="332391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a:xfrm>
            <a:off x="463826" y="365125"/>
            <a:ext cx="11370366" cy="1325563"/>
          </a:xfrm>
        </p:spPr>
        <p:txBody>
          <a:bodyPr/>
          <a:lstStyle/>
          <a:p>
            <a:r>
              <a:rPr lang="en-IN" dirty="0"/>
              <a:t>Technologies related to FULLSTACK development</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639417" y="1534077"/>
            <a:ext cx="10515600" cy="4932984"/>
          </a:xfrm>
        </p:spPr>
        <p:txBody>
          <a:bodyPr>
            <a:noAutofit/>
          </a:bodyPr>
          <a:lstStyle/>
          <a:p>
            <a:pPr algn="just"/>
            <a:r>
              <a:rPr lang="en-US" b="1" dirty="0"/>
              <a:t>Front end:</a:t>
            </a:r>
            <a:r>
              <a:rPr lang="en-US" dirty="0"/>
              <a:t> It is the visible part of website or web application which is responsible for user experience. The user directly interacts with the front end portion of the web application or website.</a:t>
            </a:r>
          </a:p>
          <a:p>
            <a:pPr lvl="1" algn="just"/>
            <a:r>
              <a:rPr lang="en-US" b="1" dirty="0"/>
              <a:t>Languages – HTML/CSS/Java Script/AJAX</a:t>
            </a:r>
          </a:p>
          <a:p>
            <a:pPr lvl="1" algn="just"/>
            <a:r>
              <a:rPr lang="en-US" b="1" dirty="0"/>
              <a:t>Frameworks and Libraries – Angular, React, Bootstrap, </a:t>
            </a:r>
            <a:r>
              <a:rPr lang="en-US" b="1" dirty="0" err="1"/>
              <a:t>Jquery</a:t>
            </a:r>
            <a:r>
              <a:rPr lang="en-US" b="1" dirty="0"/>
              <a:t>, SAAS</a:t>
            </a:r>
          </a:p>
          <a:p>
            <a:pPr algn="just"/>
            <a:r>
              <a:rPr lang="en-US" b="1" dirty="0"/>
              <a:t>Back end:</a:t>
            </a:r>
            <a:r>
              <a:rPr lang="en-US" dirty="0"/>
              <a:t> It refers to the server-side development of web application or website with a primary focus on how the website works. It is responsible for managing the database through queries and APIs by client-side commands</a:t>
            </a:r>
          </a:p>
          <a:p>
            <a:pPr lvl="1" algn="just"/>
            <a:r>
              <a:rPr lang="en-US" b="1" dirty="0"/>
              <a:t>Languages – PHP/C++/Java/Python/JavaScript-Node.js/C#</a:t>
            </a:r>
          </a:p>
          <a:p>
            <a:pPr lvl="1" algn="just"/>
            <a:r>
              <a:rPr lang="en-US" b="1" dirty="0"/>
              <a:t>Frameworks and Libraries – Express, </a:t>
            </a:r>
            <a:r>
              <a:rPr lang="en-US" b="1" dirty="0" err="1"/>
              <a:t>Flask,Django</a:t>
            </a:r>
            <a:r>
              <a:rPr lang="en-US" b="1" dirty="0"/>
              <a:t>, Rails, Laravel, </a:t>
            </a:r>
            <a:r>
              <a:rPr lang="en-US" b="1" dirty="0" err="1"/>
              <a:t>Spring,.Net</a:t>
            </a:r>
            <a:endParaRPr lang="en-US" b="1" dirty="0"/>
          </a:p>
          <a:p>
            <a:pPr lvl="1" algn="just"/>
            <a:r>
              <a:rPr lang="en-US" b="1" dirty="0"/>
              <a:t>Database – Oracle, MySQL, MongoDB, MSSQL, </a:t>
            </a:r>
            <a:r>
              <a:rPr lang="en-US" b="1" dirty="0" err="1"/>
              <a:t>PostgreSQL,MS</a:t>
            </a:r>
            <a:r>
              <a:rPr lang="en-US" b="1" dirty="0"/>
              <a:t>-SQL</a:t>
            </a:r>
          </a:p>
          <a:p>
            <a:pPr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6576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a:xfrm>
            <a:off x="622851" y="365125"/>
            <a:ext cx="11224592" cy="1325563"/>
          </a:xfrm>
        </p:spPr>
        <p:txBody>
          <a:bodyPr/>
          <a:lstStyle/>
          <a:p>
            <a:r>
              <a:rPr lang="en-IN" dirty="0"/>
              <a:t>Technologies related to FULLSTACK development</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904461" y="1799121"/>
            <a:ext cx="10515600" cy="4351338"/>
          </a:xfrm>
        </p:spPr>
        <p:txBody>
          <a:bodyPr>
            <a:noAutofit/>
          </a:bodyPr>
          <a:lstStyle/>
          <a:p>
            <a:pPr algn="just"/>
            <a:r>
              <a:rPr lang="en-US" b="1" dirty="0"/>
              <a:t>Popular Stacks</a:t>
            </a:r>
          </a:p>
          <a:p>
            <a:pPr lvl="1" algn="just"/>
            <a:r>
              <a:rPr lang="en-US" b="1" dirty="0"/>
              <a:t>MEAN (Mongo, Express, Angular, Node)</a:t>
            </a:r>
          </a:p>
          <a:p>
            <a:pPr lvl="1" algn="just"/>
            <a:r>
              <a:rPr lang="en-US" b="1" dirty="0"/>
              <a:t>MERN (Mongo, Express, React, Node)</a:t>
            </a:r>
          </a:p>
          <a:p>
            <a:pPr lvl="1" algn="just"/>
            <a:r>
              <a:rPr lang="en-US" b="1" dirty="0"/>
              <a:t>Django (Django, </a:t>
            </a:r>
            <a:r>
              <a:rPr lang="en-US" b="1" dirty="0" err="1"/>
              <a:t>Python,Flask,MySQL</a:t>
            </a:r>
            <a:r>
              <a:rPr lang="en-US" b="1" dirty="0"/>
              <a:t>)</a:t>
            </a:r>
          </a:p>
          <a:p>
            <a:pPr lvl="1" algn="just"/>
            <a:r>
              <a:rPr lang="en-US" b="1" dirty="0"/>
              <a:t>Rails or Ruby on Rails (Ruby, </a:t>
            </a:r>
            <a:r>
              <a:rPr lang="en-US" b="1" dirty="0" err="1"/>
              <a:t>PHP,MySQL</a:t>
            </a:r>
            <a:r>
              <a:rPr lang="en-US" b="1" dirty="0"/>
              <a:t>)</a:t>
            </a:r>
          </a:p>
          <a:p>
            <a:pPr lvl="1" algn="just"/>
            <a:r>
              <a:rPr lang="en-US" b="1" dirty="0"/>
              <a:t>LAMP (Linux, Apache, MySQL, PHP)</a:t>
            </a:r>
          </a:p>
          <a:p>
            <a:pPr lvl="1" algn="just"/>
            <a:r>
              <a:rPr lang="en-US" b="1" dirty="0" err="1"/>
              <a:t>.Net</a:t>
            </a:r>
            <a:r>
              <a:rPr lang="en-US" b="1" dirty="0"/>
              <a:t> (C#,MS-SQL)</a:t>
            </a:r>
          </a:p>
          <a:p>
            <a:pPr marL="228600" lvl="1" algn="just">
              <a:spcBef>
                <a:spcPts val="1000"/>
              </a:spcBef>
            </a:pPr>
            <a:r>
              <a:rPr lang="en-US" sz="2800" b="1" dirty="0"/>
              <a:t>Hybrid Stacks</a:t>
            </a:r>
          </a:p>
          <a:p>
            <a:pPr marL="685800" lvl="2" algn="just">
              <a:spcBef>
                <a:spcPts val="1000"/>
              </a:spcBef>
            </a:pPr>
            <a:r>
              <a:rPr lang="en-US" sz="2400" b="1" dirty="0"/>
              <a:t>Angular, </a:t>
            </a:r>
            <a:r>
              <a:rPr lang="en-US" sz="2400" b="1" dirty="0" err="1"/>
              <a:t>Java,Spring</a:t>
            </a:r>
            <a:endParaRPr lang="en-US" sz="2400" b="1" dirty="0"/>
          </a:p>
          <a:p>
            <a:pPr marL="685800" lvl="2" algn="just">
              <a:spcBef>
                <a:spcPts val="1000"/>
              </a:spcBef>
            </a:pPr>
            <a:r>
              <a:rPr lang="en-US" sz="2400" b="1" dirty="0"/>
              <a:t>React, </a:t>
            </a:r>
            <a:r>
              <a:rPr lang="en-US" sz="2400" b="1" dirty="0" err="1"/>
              <a:t>Java,Spring</a:t>
            </a:r>
            <a:endParaRPr lang="en-US" sz="2400" b="1" dirty="0"/>
          </a:p>
          <a:p>
            <a:pPr marL="685800" lvl="2" algn="just">
              <a:spcBef>
                <a:spcPts val="1000"/>
              </a:spcBef>
            </a:pPr>
            <a:r>
              <a:rPr lang="en-US" sz="2400" b="1" dirty="0"/>
              <a:t>React, </a:t>
            </a:r>
            <a:r>
              <a:rPr lang="en-US" sz="2400" b="1" dirty="0" err="1"/>
              <a:t>Python,Flask</a:t>
            </a:r>
            <a:endParaRPr lang="en-US" sz="2400" b="1" dirty="0"/>
          </a:p>
          <a:p>
            <a:pPr lvl="1" algn="just"/>
            <a:endParaRPr lang="en-US" b="1" dirty="0"/>
          </a:p>
          <a:p>
            <a:pPr lvl="1" algn="just"/>
            <a:endParaRPr lang="en-US" b="1" dirty="0"/>
          </a:p>
          <a:p>
            <a:pPr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0258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Tips to choose Web Tech Stack</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algn="just"/>
            <a:r>
              <a:rPr lang="en-US" b="1" dirty="0"/>
              <a:t>Define project requirement – both functional and non functional requirement</a:t>
            </a:r>
          </a:p>
          <a:p>
            <a:pPr algn="just"/>
            <a:r>
              <a:rPr lang="en-US" b="1" dirty="0"/>
              <a:t>Non functional </a:t>
            </a:r>
          </a:p>
          <a:p>
            <a:pPr lvl="1" algn="just"/>
            <a:r>
              <a:rPr lang="en-US" b="1" dirty="0"/>
              <a:t>Scalability</a:t>
            </a:r>
          </a:p>
          <a:p>
            <a:pPr lvl="1" algn="just"/>
            <a:r>
              <a:rPr lang="en-US" b="1" dirty="0"/>
              <a:t>Availability</a:t>
            </a:r>
          </a:p>
          <a:p>
            <a:pPr lvl="1" algn="just"/>
            <a:r>
              <a:rPr lang="en-US" b="1" dirty="0"/>
              <a:t>Security</a:t>
            </a:r>
          </a:p>
          <a:p>
            <a:pPr lvl="1" algn="just"/>
            <a:r>
              <a:rPr lang="en-US" b="1" dirty="0"/>
              <a:t>Maintainability</a:t>
            </a:r>
          </a:p>
          <a:p>
            <a:pPr algn="just"/>
            <a:r>
              <a:rPr lang="en-US" b="1" dirty="0"/>
              <a:t>Development time</a:t>
            </a:r>
          </a:p>
          <a:p>
            <a:pPr algn="just"/>
            <a:r>
              <a:rPr lang="en-US" b="1" dirty="0"/>
              <a:t>Development cost</a:t>
            </a:r>
          </a:p>
        </p:txBody>
      </p:sp>
    </p:spTree>
    <p:extLst>
      <p:ext uri="{BB962C8B-B14F-4D97-AF65-F5344CB8AC3E}">
        <p14:creationId xmlns:p14="http://schemas.microsoft.com/office/powerpoint/2010/main" val="3016315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FullStack Developer</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5DD50DB-3EFF-4584-BA9F-493C819B19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675" y="1442301"/>
            <a:ext cx="10714892" cy="4562482"/>
          </a:xfrm>
          <a:prstGeom prst="rect">
            <a:avLst/>
          </a:prstGeom>
        </p:spPr>
      </p:pic>
    </p:spTree>
    <p:extLst>
      <p:ext uri="{BB962C8B-B14F-4D97-AF65-F5344CB8AC3E}">
        <p14:creationId xmlns:p14="http://schemas.microsoft.com/office/powerpoint/2010/main" val="2148218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Key skills of a FullStack Developer</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91209" y="1653346"/>
            <a:ext cx="10515600" cy="4588427"/>
          </a:xfrm>
        </p:spPr>
        <p:txBody>
          <a:bodyPr>
            <a:noAutofit/>
          </a:bodyPr>
          <a:lstStyle/>
          <a:p>
            <a:pPr algn="just"/>
            <a:r>
              <a:rPr lang="en-US" sz="2400" b="1" dirty="0"/>
              <a:t>Understand customer need and develop  a use case</a:t>
            </a:r>
          </a:p>
          <a:p>
            <a:pPr algn="just"/>
            <a:r>
              <a:rPr lang="en-US" sz="2400" b="1" dirty="0"/>
              <a:t>Convert use case into wire frame and user interface</a:t>
            </a:r>
          </a:p>
          <a:p>
            <a:pPr algn="just"/>
            <a:r>
              <a:rPr lang="en-US" sz="2400" b="1" dirty="0"/>
              <a:t>Understand and implement responsive </a:t>
            </a:r>
            <a:r>
              <a:rPr lang="en-US" sz="2400" b="1" dirty="0" err="1"/>
              <a:t>webdesign</a:t>
            </a:r>
            <a:endParaRPr lang="en-US" sz="2400" b="1" dirty="0"/>
          </a:p>
          <a:p>
            <a:pPr algn="just"/>
            <a:r>
              <a:rPr lang="en-US" sz="2400" b="1" dirty="0"/>
              <a:t>Develop front end code</a:t>
            </a:r>
          </a:p>
          <a:p>
            <a:pPr algn="just"/>
            <a:r>
              <a:rPr lang="en-US" sz="2400" b="1" dirty="0"/>
              <a:t>Understand project architecture and implement relevant design pattern.</a:t>
            </a:r>
          </a:p>
          <a:p>
            <a:pPr algn="just"/>
            <a:r>
              <a:rPr lang="en-US" sz="2400" b="1" dirty="0"/>
              <a:t>Develop web services for backend integration</a:t>
            </a:r>
          </a:p>
          <a:p>
            <a:pPr algn="just"/>
            <a:r>
              <a:rPr lang="en-US" sz="2400" b="1" dirty="0"/>
              <a:t>Understand the mechanism of interfacing with third party </a:t>
            </a:r>
            <a:r>
              <a:rPr lang="en-US" sz="2400" b="1" dirty="0" err="1"/>
              <a:t>softwares</a:t>
            </a:r>
            <a:endParaRPr lang="en-US" sz="2400" b="1" dirty="0"/>
          </a:p>
          <a:p>
            <a:pPr marL="0" indent="0" algn="just">
              <a:buNone/>
            </a:pPr>
            <a:r>
              <a:rPr lang="en-US" sz="2400" b="1" dirty="0"/>
              <a:t>Such as </a:t>
            </a:r>
            <a:r>
              <a:rPr lang="en-US" sz="2400" b="1" dirty="0" err="1"/>
              <a:t>ERP,payment</a:t>
            </a:r>
            <a:r>
              <a:rPr lang="en-US" sz="2400" b="1" dirty="0"/>
              <a:t> </a:t>
            </a:r>
            <a:r>
              <a:rPr lang="en-US" sz="2400" b="1" dirty="0" err="1"/>
              <a:t>gateway,etc</a:t>
            </a:r>
            <a:endParaRPr lang="en-US" sz="2400" b="1" dirty="0"/>
          </a:p>
          <a:p>
            <a:pPr algn="just"/>
            <a:r>
              <a:rPr lang="en-US" sz="2400" b="1" dirty="0"/>
              <a:t>Develop backend code and interface with database (</a:t>
            </a:r>
            <a:r>
              <a:rPr lang="en-US" sz="2400" b="1" dirty="0" err="1"/>
              <a:t>RDBMS,NoSQL,ORM</a:t>
            </a:r>
            <a:r>
              <a:rPr lang="en-US" sz="2400" b="1" dirty="0"/>
              <a:t>)</a:t>
            </a:r>
          </a:p>
          <a:p>
            <a:pPr algn="just"/>
            <a:r>
              <a:rPr lang="en-US" sz="2400" b="1" dirty="0"/>
              <a:t>Unit and integration testing</a:t>
            </a:r>
          </a:p>
          <a:p>
            <a:pPr algn="just"/>
            <a:endParaRPr lang="en-US" b="1" dirty="0"/>
          </a:p>
        </p:txBody>
      </p:sp>
    </p:spTree>
    <p:extLst>
      <p:ext uri="{BB962C8B-B14F-4D97-AF65-F5344CB8AC3E}">
        <p14:creationId xmlns:p14="http://schemas.microsoft.com/office/powerpoint/2010/main" val="2542032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Software development life cycle (SDLC)</a:t>
            </a:r>
          </a:p>
        </p:txBody>
      </p:sp>
      <p:sp>
        <p:nvSpPr>
          <p:cNvPr id="4" name="Content Placeholder 3">
            <a:extLst>
              <a:ext uri="{FF2B5EF4-FFF2-40B4-BE49-F238E27FC236}">
                <a16:creationId xmlns:a16="http://schemas.microsoft.com/office/drawing/2014/main" id="{90E7AD4E-77AD-4E83-94F6-34EA01922810}"/>
              </a:ext>
            </a:extLst>
          </p:cNvPr>
          <p:cNvSpPr>
            <a:spLocks noGrp="1"/>
          </p:cNvSpPr>
          <p:nvPr>
            <p:ph idx="1"/>
          </p:nvPr>
        </p:nvSpPr>
        <p:spPr/>
        <p:txBody>
          <a:bodyPr/>
          <a:lstStyle/>
          <a:p>
            <a:r>
              <a:rPr lang="en-US" dirty="0"/>
              <a:t>AGILE methodology is a practice that promotes </a:t>
            </a:r>
            <a:r>
              <a:rPr lang="en-US" b="1" dirty="0"/>
              <a:t>continuous iteration</a:t>
            </a:r>
            <a:r>
              <a:rPr lang="en-US" dirty="0"/>
              <a:t> of development and testing throughout the software development lifecycle of the project. Both development and testing activities are concurrent unlike the Waterfall model</a:t>
            </a:r>
          </a:p>
          <a:p>
            <a:r>
              <a:rPr lang="en-US" dirty="0"/>
              <a:t>The agile software development emphasizes on four core values.</a:t>
            </a:r>
          </a:p>
          <a:p>
            <a:r>
              <a:rPr lang="en-US" dirty="0"/>
              <a:t>Individual and team interactions over processes and tools</a:t>
            </a:r>
          </a:p>
          <a:p>
            <a:r>
              <a:rPr lang="en-US" dirty="0"/>
              <a:t>Working software over comprehensive documentation</a:t>
            </a:r>
          </a:p>
          <a:p>
            <a:r>
              <a:rPr lang="en-US" dirty="0"/>
              <a:t>Customer collaboration over contract negotiation</a:t>
            </a:r>
          </a:p>
          <a:p>
            <a:pPr algn="just"/>
            <a:r>
              <a:rPr lang="en-US" dirty="0"/>
              <a:t>Responding to change over following a plan</a:t>
            </a:r>
          </a:p>
          <a:p>
            <a:endParaRPr lang="en-US" dirty="0"/>
          </a:p>
        </p:txBody>
      </p:sp>
    </p:spTree>
    <p:extLst>
      <p:ext uri="{BB962C8B-B14F-4D97-AF65-F5344CB8AC3E}">
        <p14:creationId xmlns:p14="http://schemas.microsoft.com/office/powerpoint/2010/main" val="1920251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 SDLC - Waterfall</a:t>
            </a:r>
          </a:p>
        </p:txBody>
      </p:sp>
      <p:sp>
        <p:nvSpPr>
          <p:cNvPr id="4" name="Content Placeholder 3">
            <a:extLst>
              <a:ext uri="{FF2B5EF4-FFF2-40B4-BE49-F238E27FC236}">
                <a16:creationId xmlns:a16="http://schemas.microsoft.com/office/drawing/2014/main" id="{90E7AD4E-77AD-4E83-94F6-34EA01922810}"/>
              </a:ext>
            </a:extLst>
          </p:cNvPr>
          <p:cNvSpPr>
            <a:spLocks noGrp="1"/>
          </p:cNvSpPr>
          <p:nvPr>
            <p:ph idx="1"/>
          </p:nvPr>
        </p:nvSpPr>
        <p:spPr>
          <a:xfrm>
            <a:off x="838200" y="1611021"/>
            <a:ext cx="10515600" cy="4351338"/>
          </a:xfrm>
        </p:spPr>
        <p:txBody>
          <a:bodyPr/>
          <a:lstStyle/>
          <a:p>
            <a:r>
              <a:rPr lang="en-US" dirty="0"/>
              <a:t>Waterfall model</a:t>
            </a:r>
          </a:p>
          <a:p>
            <a:endParaRPr lang="en-US" dirty="0"/>
          </a:p>
          <a:p>
            <a:endParaRPr lang="en-US" dirty="0"/>
          </a:p>
        </p:txBody>
      </p:sp>
      <p:pic>
        <p:nvPicPr>
          <p:cNvPr id="1026" name="Picture 2" descr="Image result for waterfall model&quot;">
            <a:extLst>
              <a:ext uri="{FF2B5EF4-FFF2-40B4-BE49-F238E27FC236}">
                <a16:creationId xmlns:a16="http://schemas.microsoft.com/office/drawing/2014/main" id="{281E1F11-C99F-4423-9A34-0575796AEE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8883" y="2271522"/>
            <a:ext cx="8668138" cy="3000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385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SDLC-Scrum</a:t>
            </a:r>
          </a:p>
        </p:txBody>
      </p:sp>
      <p:sp>
        <p:nvSpPr>
          <p:cNvPr id="4" name="Content Placeholder 3">
            <a:extLst>
              <a:ext uri="{FF2B5EF4-FFF2-40B4-BE49-F238E27FC236}">
                <a16:creationId xmlns:a16="http://schemas.microsoft.com/office/drawing/2014/main" id="{90E7AD4E-77AD-4E83-94F6-34EA01922810}"/>
              </a:ext>
            </a:extLst>
          </p:cNvPr>
          <p:cNvSpPr>
            <a:spLocks noGrp="1"/>
          </p:cNvSpPr>
          <p:nvPr>
            <p:ph idx="1"/>
          </p:nvPr>
        </p:nvSpPr>
        <p:spPr>
          <a:xfrm>
            <a:off x="838200" y="1611021"/>
            <a:ext cx="10515600" cy="4351338"/>
          </a:xfrm>
        </p:spPr>
        <p:txBody>
          <a:bodyPr/>
          <a:lstStyle/>
          <a:p>
            <a:pPr algn="just"/>
            <a:r>
              <a:rPr lang="en-US" dirty="0"/>
              <a:t>SCRUM is an agile development method which concentrates specifically on how to manage tasks within a team-based development environment. Basically, Scrum is derived from activity that occurs during a rugby match. Scrum believes in empowering the development team and advocates working in small teams (say- 7 to 9 members). It consists of three roles, and their responsibilities are explained as follows:</a:t>
            </a:r>
          </a:p>
          <a:p>
            <a:endParaRPr lang="en-US" dirty="0"/>
          </a:p>
          <a:p>
            <a:endParaRPr lang="en-US" dirty="0"/>
          </a:p>
        </p:txBody>
      </p:sp>
    </p:spTree>
    <p:extLst>
      <p:ext uri="{BB962C8B-B14F-4D97-AF65-F5344CB8AC3E}">
        <p14:creationId xmlns:p14="http://schemas.microsoft.com/office/powerpoint/2010/main" val="2368459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SDLC-Scrum</a:t>
            </a:r>
          </a:p>
        </p:txBody>
      </p:sp>
      <p:sp>
        <p:nvSpPr>
          <p:cNvPr id="4" name="Content Placeholder 3">
            <a:extLst>
              <a:ext uri="{FF2B5EF4-FFF2-40B4-BE49-F238E27FC236}">
                <a16:creationId xmlns:a16="http://schemas.microsoft.com/office/drawing/2014/main" id="{90E7AD4E-77AD-4E83-94F6-34EA01922810}"/>
              </a:ext>
            </a:extLst>
          </p:cNvPr>
          <p:cNvSpPr>
            <a:spLocks noGrp="1"/>
          </p:cNvSpPr>
          <p:nvPr>
            <p:ph idx="1"/>
          </p:nvPr>
        </p:nvSpPr>
        <p:spPr>
          <a:xfrm>
            <a:off x="838200" y="1611021"/>
            <a:ext cx="10515600" cy="4351338"/>
          </a:xfrm>
        </p:spPr>
        <p:txBody>
          <a:bodyPr/>
          <a:lstStyle/>
          <a:p>
            <a:endParaRPr lang="en-US" dirty="0"/>
          </a:p>
          <a:p>
            <a:endParaRPr lang="en-US" dirty="0"/>
          </a:p>
        </p:txBody>
      </p:sp>
      <p:pic>
        <p:nvPicPr>
          <p:cNvPr id="2050" name="Picture 2" descr="https://www.guru99.com/images/11-2014/agile_Processesv1_3.png">
            <a:extLst>
              <a:ext uri="{FF2B5EF4-FFF2-40B4-BE49-F238E27FC236}">
                <a16:creationId xmlns:a16="http://schemas.microsoft.com/office/drawing/2014/main" id="{046B9558-5EC6-411B-A0FC-B96D899CE6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1641" y="2057399"/>
            <a:ext cx="9918441" cy="3904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832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SDLC-Scrum</a:t>
            </a:r>
          </a:p>
        </p:txBody>
      </p:sp>
      <p:sp>
        <p:nvSpPr>
          <p:cNvPr id="4" name="Content Placeholder 3">
            <a:extLst>
              <a:ext uri="{FF2B5EF4-FFF2-40B4-BE49-F238E27FC236}">
                <a16:creationId xmlns:a16="http://schemas.microsoft.com/office/drawing/2014/main" id="{90E7AD4E-77AD-4E83-94F6-34EA01922810}"/>
              </a:ext>
            </a:extLst>
          </p:cNvPr>
          <p:cNvSpPr>
            <a:spLocks noGrp="1"/>
          </p:cNvSpPr>
          <p:nvPr>
            <p:ph idx="1"/>
          </p:nvPr>
        </p:nvSpPr>
        <p:spPr>
          <a:xfrm>
            <a:off x="665371" y="1611021"/>
            <a:ext cx="10688429" cy="5575128"/>
          </a:xfrm>
        </p:spPr>
        <p:txBody>
          <a:bodyPr/>
          <a:lstStyle/>
          <a:p>
            <a:endParaRPr lang="en-US" dirty="0"/>
          </a:p>
          <a:p>
            <a:endParaRPr lang="en-US" dirty="0"/>
          </a:p>
        </p:txBody>
      </p:sp>
      <p:pic>
        <p:nvPicPr>
          <p:cNvPr id="4098" name="Picture 2" descr="https://www.guru99.com/images/11-2014/agile_Processesv1_4.png">
            <a:extLst>
              <a:ext uri="{FF2B5EF4-FFF2-40B4-BE49-F238E27FC236}">
                <a16:creationId xmlns:a16="http://schemas.microsoft.com/office/drawing/2014/main" id="{3B9388AB-80C3-4EBA-940B-1DEB7EBA25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2980" y="1563757"/>
            <a:ext cx="9256237" cy="4876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230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877956" y="1560582"/>
            <a:ext cx="10515600" cy="4351338"/>
          </a:xfrm>
        </p:spPr>
        <p:txBody>
          <a:bodyPr>
            <a:normAutofit fontScale="92500" lnSpcReduction="20000"/>
          </a:bodyPr>
          <a:lstStyle/>
          <a:p>
            <a:pPr algn="just"/>
            <a:r>
              <a:rPr lang="en-IN" dirty="0"/>
              <a:t>Raghu Prasad – BE, MS</a:t>
            </a:r>
          </a:p>
          <a:p>
            <a:pPr algn="just"/>
            <a:r>
              <a:rPr lang="en-IN" dirty="0"/>
              <a:t>Total of 29 years of experience</a:t>
            </a:r>
          </a:p>
          <a:p>
            <a:pPr algn="just"/>
            <a:r>
              <a:rPr lang="en-IN" dirty="0"/>
              <a:t>7 years as a lecturer in Engineering College</a:t>
            </a:r>
          </a:p>
          <a:p>
            <a:pPr algn="just"/>
            <a:r>
              <a:rPr lang="en-IN" dirty="0"/>
              <a:t>22 Years into IT</a:t>
            </a:r>
          </a:p>
          <a:p>
            <a:pPr algn="just"/>
            <a:r>
              <a:rPr lang="en-IN" dirty="0"/>
              <a:t>Worked with companies like CISCO, CSC, ICICI, First Apex – NTT Data</a:t>
            </a:r>
          </a:p>
          <a:p>
            <a:pPr algn="just"/>
            <a:r>
              <a:rPr lang="en-IN" dirty="0"/>
              <a:t>Currently into Corporate training, consultancy and application development</a:t>
            </a:r>
          </a:p>
          <a:p>
            <a:pPr algn="just"/>
            <a:r>
              <a:rPr lang="en-IN" dirty="0"/>
              <a:t>Worked with corporates and public sector</a:t>
            </a:r>
          </a:p>
          <a:p>
            <a:pPr algn="just"/>
            <a:r>
              <a:rPr lang="en-IN" dirty="0"/>
              <a:t>Technologies – Java, Python, </a:t>
            </a:r>
            <a:r>
              <a:rPr lang="en-IN" dirty="0" err="1"/>
              <a:t>C#,.Net</a:t>
            </a:r>
            <a:r>
              <a:rPr lang="en-IN" dirty="0"/>
              <a:t> Framework </a:t>
            </a:r>
            <a:r>
              <a:rPr lang="en-IN" dirty="0" err="1"/>
              <a:t>DataSciences</a:t>
            </a:r>
            <a:r>
              <a:rPr lang="en-IN" dirty="0"/>
              <a:t>, Web Technologies, Java Script technologies (MEAN/MERN stack), IOT, Test Automation – Selenium, </a:t>
            </a:r>
            <a:r>
              <a:rPr lang="en-IN" dirty="0" err="1"/>
              <a:t>Jmeter,Block</a:t>
            </a:r>
            <a:r>
              <a:rPr lang="en-IN" dirty="0"/>
              <a:t> Chain</a:t>
            </a:r>
          </a:p>
          <a:p>
            <a:pPr marL="0" indent="0" algn="just">
              <a:buNone/>
            </a:pPr>
            <a:endParaRPr lang="en-IN" dirty="0"/>
          </a:p>
        </p:txBody>
      </p:sp>
    </p:spTree>
    <p:extLst>
      <p:ext uri="{BB962C8B-B14F-4D97-AF65-F5344CB8AC3E}">
        <p14:creationId xmlns:p14="http://schemas.microsoft.com/office/powerpoint/2010/main" val="1403244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ED4B6-6873-B6FB-E9B3-8ACCCB534A6F}"/>
              </a:ext>
            </a:extLst>
          </p:cNvPr>
          <p:cNvSpPr>
            <a:spLocks noGrp="1"/>
          </p:cNvSpPr>
          <p:nvPr>
            <p:ph type="title"/>
          </p:nvPr>
        </p:nvSpPr>
        <p:spPr/>
        <p:txBody>
          <a:bodyPr/>
          <a:lstStyle/>
          <a:p>
            <a:r>
              <a:rPr lang="en-US" dirty="0"/>
              <a:t>Types of Web Application Architecture</a:t>
            </a:r>
          </a:p>
        </p:txBody>
      </p:sp>
      <p:sp>
        <p:nvSpPr>
          <p:cNvPr id="3" name="Content Placeholder 2">
            <a:extLst>
              <a:ext uri="{FF2B5EF4-FFF2-40B4-BE49-F238E27FC236}">
                <a16:creationId xmlns:a16="http://schemas.microsoft.com/office/drawing/2014/main" id="{6F8CBF5A-ED77-C4ED-D5F6-80BDE67E0A93}"/>
              </a:ext>
            </a:extLst>
          </p:cNvPr>
          <p:cNvSpPr>
            <a:spLocks noGrp="1"/>
          </p:cNvSpPr>
          <p:nvPr>
            <p:ph idx="1"/>
          </p:nvPr>
        </p:nvSpPr>
        <p:spPr/>
        <p:txBody>
          <a:bodyPr/>
          <a:lstStyle/>
          <a:p>
            <a:r>
              <a:rPr lang="en-US" dirty="0"/>
              <a:t>1. Model View Controller(MVC)</a:t>
            </a:r>
          </a:p>
          <a:p>
            <a:r>
              <a:rPr lang="en-US" dirty="0"/>
              <a:t>2. Single Page Application (SPA)</a:t>
            </a:r>
          </a:p>
          <a:p>
            <a:r>
              <a:rPr lang="en-US" dirty="0"/>
              <a:t>3. Service Oriented Architecture (SOA)</a:t>
            </a:r>
          </a:p>
          <a:p>
            <a:r>
              <a:rPr lang="en-US" dirty="0"/>
              <a:t>4. Microservices</a:t>
            </a:r>
          </a:p>
        </p:txBody>
      </p:sp>
    </p:spTree>
    <p:extLst>
      <p:ext uri="{BB962C8B-B14F-4D97-AF65-F5344CB8AC3E}">
        <p14:creationId xmlns:p14="http://schemas.microsoft.com/office/powerpoint/2010/main" val="1692083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MVC</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20F8820-43F6-414E-94E0-234D51AFD5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262" y="1666599"/>
            <a:ext cx="10515600" cy="4584602"/>
          </a:xfrm>
          <a:prstGeom prst="rect">
            <a:avLst/>
          </a:prstGeom>
        </p:spPr>
      </p:pic>
    </p:spTree>
    <p:extLst>
      <p:ext uri="{BB962C8B-B14F-4D97-AF65-F5344CB8AC3E}">
        <p14:creationId xmlns:p14="http://schemas.microsoft.com/office/powerpoint/2010/main" val="1730617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MVC</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64705" y="1640095"/>
            <a:ext cx="10515600" cy="4351338"/>
          </a:xfrm>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b="1" dirty="0"/>
              <a:t>MVC – Advantages</a:t>
            </a:r>
          </a:p>
          <a:p>
            <a:pPr algn="just"/>
            <a:r>
              <a:rPr lang="en-US" sz="2400" dirty="0"/>
              <a:t>Multiple developers can work with the three layers (Model, View, and Controller) simultaneously</a:t>
            </a:r>
          </a:p>
          <a:p>
            <a:pPr algn="just"/>
            <a:r>
              <a:rPr lang="en-US" sz="2400" dirty="0"/>
              <a:t>Offers improved </a:t>
            </a:r>
            <a:r>
              <a:rPr lang="en-US" sz="2400" i="1" dirty="0"/>
              <a:t>scalability</a:t>
            </a:r>
            <a:r>
              <a:rPr lang="en-US" sz="2400" dirty="0"/>
              <a:t>, that supplements the ability of the application to grow</a:t>
            </a:r>
          </a:p>
          <a:p>
            <a:pPr algn="just"/>
            <a:r>
              <a:rPr lang="en-US" sz="2400" dirty="0"/>
              <a:t>As components have a low dependency on each other, they are easy to maintain</a:t>
            </a:r>
          </a:p>
          <a:p>
            <a:pPr algn="just"/>
            <a:r>
              <a:rPr lang="en-US" sz="2400" dirty="0"/>
              <a:t>A model can be reused by multiple views which provides reusability of code</a:t>
            </a:r>
          </a:p>
          <a:p>
            <a:pPr algn="just"/>
            <a:r>
              <a:rPr lang="en-US" sz="2400" dirty="0"/>
              <a:t>Adoption of MVC makes an application more expressive and easy to understand</a:t>
            </a:r>
          </a:p>
          <a:p>
            <a:pPr algn="just"/>
            <a:r>
              <a:rPr lang="en-US" sz="2400" dirty="0"/>
              <a:t>Extending and testing of the application becomes easy</a:t>
            </a: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826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BE973-990C-CD7B-43FC-7677A2357530}"/>
              </a:ext>
            </a:extLst>
          </p:cNvPr>
          <p:cNvSpPr>
            <a:spLocks noGrp="1"/>
          </p:cNvSpPr>
          <p:nvPr>
            <p:ph type="title"/>
          </p:nvPr>
        </p:nvSpPr>
        <p:spPr/>
        <p:txBody>
          <a:bodyPr/>
          <a:lstStyle/>
          <a:p>
            <a:r>
              <a:rPr lang="en-US" dirty="0"/>
              <a:t>SPA</a:t>
            </a:r>
          </a:p>
        </p:txBody>
      </p:sp>
      <p:sp>
        <p:nvSpPr>
          <p:cNvPr id="3" name="Content Placeholder 2">
            <a:extLst>
              <a:ext uri="{FF2B5EF4-FFF2-40B4-BE49-F238E27FC236}">
                <a16:creationId xmlns:a16="http://schemas.microsoft.com/office/drawing/2014/main" id="{1527CF43-DF67-9798-52BD-E66F1C40419C}"/>
              </a:ext>
            </a:extLst>
          </p:cNvPr>
          <p:cNvSpPr>
            <a:spLocks noGrp="1"/>
          </p:cNvSpPr>
          <p:nvPr>
            <p:ph idx="1"/>
          </p:nvPr>
        </p:nvSpPr>
        <p:spPr/>
        <p:txBody>
          <a:bodyPr/>
          <a:lstStyle/>
          <a:p>
            <a:pPr algn="l"/>
            <a:r>
              <a:rPr lang="en-US" b="0" i="0" dirty="0">
                <a:solidFill>
                  <a:srgbClr val="000000"/>
                </a:solidFill>
                <a:effectLst/>
                <a:latin typeface="Graphik"/>
              </a:rPr>
              <a:t>SPA (Single Page Applications) has been introduced to overcome the traditional limitations to achieve smooth app performance, intuitive, and interactive user experience. </a:t>
            </a:r>
          </a:p>
          <a:p>
            <a:pPr algn="l"/>
            <a:r>
              <a:rPr lang="en-US" b="0" i="0" dirty="0">
                <a:solidFill>
                  <a:srgbClr val="000000"/>
                </a:solidFill>
                <a:effectLst/>
                <a:latin typeface="Graphik"/>
              </a:rPr>
              <a:t>Instead of loading a new page, SPAs load a single web page and reload the requested data on the same page with dynamically updated content. The rest of the web page remains untouched. They are developed on the client-side </a:t>
            </a:r>
            <a:r>
              <a:rPr lang="en-US" b="1" i="0" u="sng" dirty="0">
                <a:solidFill>
                  <a:srgbClr val="EF5366"/>
                </a:solidFill>
                <a:effectLst/>
                <a:latin typeface="Graphik"/>
                <a:hlinkClick r:id="rId2"/>
              </a:rPr>
              <a:t>using JavaScript frameworks</a:t>
            </a:r>
            <a:r>
              <a:rPr lang="en-US" b="0" i="0" dirty="0">
                <a:solidFill>
                  <a:srgbClr val="000000"/>
                </a:solidFill>
                <a:effectLst/>
                <a:latin typeface="Graphik"/>
              </a:rPr>
              <a:t> as the entire logic is always shifted to the frontend.</a:t>
            </a:r>
          </a:p>
          <a:p>
            <a:endParaRPr lang="en-US" dirty="0"/>
          </a:p>
        </p:txBody>
      </p:sp>
    </p:spTree>
    <p:extLst>
      <p:ext uri="{BB962C8B-B14F-4D97-AF65-F5344CB8AC3E}">
        <p14:creationId xmlns:p14="http://schemas.microsoft.com/office/powerpoint/2010/main" val="3790665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BE973-990C-CD7B-43FC-7677A2357530}"/>
              </a:ext>
            </a:extLst>
          </p:cNvPr>
          <p:cNvSpPr>
            <a:spLocks noGrp="1"/>
          </p:cNvSpPr>
          <p:nvPr>
            <p:ph type="title"/>
          </p:nvPr>
        </p:nvSpPr>
        <p:spPr/>
        <p:txBody>
          <a:bodyPr/>
          <a:lstStyle/>
          <a:p>
            <a:r>
              <a:rPr lang="en-US" dirty="0"/>
              <a:t>SPA</a:t>
            </a:r>
          </a:p>
        </p:txBody>
      </p:sp>
      <p:sp>
        <p:nvSpPr>
          <p:cNvPr id="3" name="Content Placeholder 2">
            <a:extLst>
              <a:ext uri="{FF2B5EF4-FFF2-40B4-BE49-F238E27FC236}">
                <a16:creationId xmlns:a16="http://schemas.microsoft.com/office/drawing/2014/main" id="{1527CF43-DF67-9798-52BD-E66F1C40419C}"/>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2182AAC2-7801-DE57-9A99-AE9DCB54AAFB}"/>
              </a:ext>
            </a:extLst>
          </p:cNvPr>
          <p:cNvPicPr>
            <a:picLocks noChangeAspect="1"/>
          </p:cNvPicPr>
          <p:nvPr/>
        </p:nvPicPr>
        <p:blipFill>
          <a:blip r:embed="rId2"/>
          <a:stretch>
            <a:fillRect/>
          </a:stretch>
        </p:blipFill>
        <p:spPr>
          <a:xfrm>
            <a:off x="1727200" y="2443412"/>
            <a:ext cx="8757920" cy="3185228"/>
          </a:xfrm>
          <a:prstGeom prst="rect">
            <a:avLst/>
          </a:prstGeom>
        </p:spPr>
      </p:pic>
    </p:spTree>
    <p:extLst>
      <p:ext uri="{BB962C8B-B14F-4D97-AF65-F5344CB8AC3E}">
        <p14:creationId xmlns:p14="http://schemas.microsoft.com/office/powerpoint/2010/main" val="2322516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SPA</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64704" y="1600337"/>
            <a:ext cx="10515600" cy="4734201"/>
          </a:xfrm>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sz="2400" b="1" dirty="0"/>
              <a:t>Single-Page Applications (SPAs) – </a:t>
            </a:r>
            <a:r>
              <a:rPr lang="en-US" sz="2400" dirty="0"/>
              <a:t>Instead of loading completely new pages from the server each time for a user action, single page web applications allows for a dynamic interaction by means of providing updated content to the current page.</a:t>
            </a:r>
          </a:p>
          <a:p>
            <a:pPr algn="just"/>
            <a:br>
              <a:rPr lang="en-US" sz="2400" b="1" dirty="0"/>
            </a:br>
            <a:r>
              <a:rPr lang="en-US" sz="2400" dirty="0"/>
              <a:t>AJAX, a concise form of Asynchronous JavaScript and XML, is the foundation for enabling page communications and hence, making SPAs a reality. Because single-page applications prevent interruptions in user experience, they, in a way, resemble traditional desktop applications.</a:t>
            </a:r>
          </a:p>
          <a:p>
            <a:pPr algn="just"/>
            <a:br>
              <a:rPr lang="en-US" sz="2400" dirty="0"/>
            </a:br>
            <a:r>
              <a:rPr lang="en-US" sz="2400" dirty="0"/>
              <a:t>SPAs are designed in a way so that they request for most necessary content and information elements. This leads to the procurement of an intuitive as well as interactive user experience.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6665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SOA</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b="1" i="1" dirty="0"/>
              <a:t>Service-Oriented Architecture (SOA) </a:t>
            </a:r>
            <a:r>
              <a:rPr lang="en-US" dirty="0"/>
              <a:t>is a style of software design where services are provided to the other components by application components, through a communication protocol over a network. Its principles are independent of vendors and other technologies. In</a:t>
            </a:r>
            <a:r>
              <a:rPr lang="en-US" dirty="0">
                <a:hlinkClick r:id="rId2"/>
              </a:rPr>
              <a:t> </a:t>
            </a:r>
            <a:r>
              <a:rPr lang="en-US" b="1" dirty="0">
                <a:hlinkClick r:id="rId2"/>
              </a:rPr>
              <a:t>service oriented architecture</a:t>
            </a:r>
            <a:r>
              <a:rPr lang="en-US" dirty="0"/>
              <a:t>, a number of services communicate with each other, in one of two ways: through passing data or through two or more services coordinating an activity. This is just one definition of Service-Oriented Architecture.</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4253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a:xfrm>
            <a:off x="838200" y="365125"/>
            <a:ext cx="10515600" cy="1132371"/>
          </a:xfrm>
        </p:spPr>
        <p:txBody>
          <a:bodyPr/>
          <a:lstStyle/>
          <a:p>
            <a:r>
              <a:rPr lang="en-IN" dirty="0"/>
              <a:t>Web Application Architecture – SOA</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endParaRPr lang="en-IN" sz="1400" b="1" dirty="0">
              <a:latin typeface="Arial" panose="020B0604020202020204" pitchFamily="34" charset="0"/>
              <a:cs typeface="Arial" panose="020B0604020202020204" pitchFamily="34" charset="0"/>
            </a:endParaRPr>
          </a:p>
          <a:p>
            <a:endParaRPr lang="en-US" b="1" i="1" dirty="0"/>
          </a:p>
          <a:p>
            <a:endParaRPr lang="en-IN"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7ABEFBA-F7A7-49AB-99D3-4B7F2C74FC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620" y="1544914"/>
            <a:ext cx="10133127" cy="4971870"/>
          </a:xfrm>
          <a:prstGeom prst="rect">
            <a:avLst/>
          </a:prstGeom>
        </p:spPr>
      </p:pic>
    </p:spTree>
    <p:extLst>
      <p:ext uri="{BB962C8B-B14F-4D97-AF65-F5344CB8AC3E}">
        <p14:creationId xmlns:p14="http://schemas.microsoft.com/office/powerpoint/2010/main" val="87541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SOA</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b="1" i="1" dirty="0"/>
              <a:t>Characteristics of SOA</a:t>
            </a:r>
          </a:p>
          <a:p>
            <a:pPr algn="just"/>
            <a:r>
              <a:rPr lang="en-US" dirty="0"/>
              <a:t>Business value</a:t>
            </a:r>
          </a:p>
          <a:p>
            <a:pPr algn="just"/>
            <a:r>
              <a:rPr lang="en-US" dirty="0"/>
              <a:t>Strategic goals</a:t>
            </a:r>
          </a:p>
          <a:p>
            <a:pPr algn="just"/>
            <a:r>
              <a:rPr lang="en-US" dirty="0"/>
              <a:t>Intrinsic inter-operability</a:t>
            </a:r>
          </a:p>
          <a:p>
            <a:pPr algn="just"/>
            <a:r>
              <a:rPr lang="en-US" dirty="0"/>
              <a:t>Shared services</a:t>
            </a:r>
          </a:p>
          <a:p>
            <a:pPr algn="just"/>
            <a:r>
              <a:rPr lang="en-US" dirty="0"/>
              <a:t>Flexibility</a:t>
            </a:r>
          </a:p>
          <a:p>
            <a:pPr algn="just"/>
            <a:r>
              <a:rPr lang="en-US" dirty="0"/>
              <a:t>Evolutionary refinement</a:t>
            </a:r>
          </a:p>
          <a:p>
            <a:pPr algn="just"/>
            <a:endParaRPr lang="en-US" b="1" i="1" dirty="0"/>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0422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SOA</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b="1" i="1" dirty="0"/>
              <a:t>Implementing SOA</a:t>
            </a:r>
          </a:p>
          <a:p>
            <a:pPr algn="just"/>
            <a:r>
              <a:rPr lang="en-US" dirty="0"/>
              <a:t>Simple Object Accessing Protocol (SOAP)</a:t>
            </a:r>
          </a:p>
          <a:p>
            <a:pPr algn="just"/>
            <a:r>
              <a:rPr lang="en-US" dirty="0"/>
              <a:t>In a nutshell, SOAP “is a messaging protocol specification for exchanging structured information in the implementation of web services in computer networks.</a:t>
            </a:r>
          </a:p>
          <a:p>
            <a:pPr algn="just"/>
            <a:r>
              <a:rPr lang="en-US" dirty="0"/>
              <a:t>Representational State Transfer (REST)</a:t>
            </a:r>
          </a:p>
          <a:p>
            <a:pPr algn="just"/>
            <a:r>
              <a:rPr lang="en-US" dirty="0"/>
              <a:t>It means when a RESTful API is called, the server will </a:t>
            </a:r>
            <a:r>
              <a:rPr lang="en-US" i="1" dirty="0"/>
              <a:t>transfer</a:t>
            </a:r>
            <a:r>
              <a:rPr lang="en-US" dirty="0"/>
              <a:t> to the client a </a:t>
            </a:r>
            <a:r>
              <a:rPr lang="en-US" i="1" dirty="0"/>
              <a:t>representation</a:t>
            </a:r>
            <a:r>
              <a:rPr lang="en-US" dirty="0"/>
              <a:t> of the </a:t>
            </a:r>
            <a:r>
              <a:rPr lang="en-US" i="1" dirty="0"/>
              <a:t>state</a:t>
            </a:r>
            <a:r>
              <a:rPr lang="en-US" dirty="0"/>
              <a:t> of the requested resource.</a:t>
            </a:r>
          </a:p>
          <a:p>
            <a:pPr algn="just"/>
            <a:endParaRPr lang="en-US" b="1" i="1" dirty="0"/>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9204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Course Outline</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a:bodyPr>
          <a:lstStyle/>
          <a:p>
            <a:pPr algn="just"/>
            <a:r>
              <a:rPr lang="en-IN" dirty="0"/>
              <a:t>Introduction to FULLSTACK Web Application Development</a:t>
            </a:r>
          </a:p>
          <a:p>
            <a:pPr algn="just"/>
            <a:r>
              <a:rPr lang="en-IN" dirty="0"/>
              <a:t>Technologies related to FULLSTACK web application</a:t>
            </a:r>
          </a:p>
          <a:p>
            <a:pPr algn="just"/>
            <a:r>
              <a:rPr lang="en-IN"/>
              <a:t>MERN</a:t>
            </a:r>
            <a:endParaRPr lang="en-IN" dirty="0"/>
          </a:p>
          <a:p>
            <a:pPr algn="just"/>
            <a:r>
              <a:rPr lang="en-IN" dirty="0"/>
              <a:t>Software Development Life Cycle (SDLC)</a:t>
            </a:r>
          </a:p>
          <a:p>
            <a:pPr algn="just"/>
            <a:r>
              <a:rPr lang="en-IN" dirty="0"/>
              <a:t>Types of Web application architecture</a:t>
            </a:r>
          </a:p>
          <a:p>
            <a:pPr algn="just"/>
            <a:endParaRPr lang="en-IN" dirty="0"/>
          </a:p>
          <a:p>
            <a:pPr algn="just"/>
            <a:endParaRPr lang="en-IN" dirty="0"/>
          </a:p>
        </p:txBody>
      </p:sp>
    </p:spTree>
    <p:extLst>
      <p:ext uri="{BB962C8B-B14F-4D97-AF65-F5344CB8AC3E}">
        <p14:creationId xmlns:p14="http://schemas.microsoft.com/office/powerpoint/2010/main" val="3754997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Microservices</a:t>
            </a:r>
          </a:p>
        </p:txBody>
      </p:sp>
      <p:sp>
        <p:nvSpPr>
          <p:cNvPr id="4" name="Content Placeholder 3">
            <a:extLst>
              <a:ext uri="{FF2B5EF4-FFF2-40B4-BE49-F238E27FC236}">
                <a16:creationId xmlns:a16="http://schemas.microsoft.com/office/drawing/2014/main" id="{38358E39-FB36-4800-8F88-ECEF06D4973E}"/>
              </a:ext>
            </a:extLst>
          </p:cNvPr>
          <p:cNvSpPr>
            <a:spLocks noGrp="1"/>
          </p:cNvSpPr>
          <p:nvPr>
            <p:ph idx="1"/>
          </p:nvPr>
        </p:nvSpPr>
        <p:spPr/>
        <p:txBody>
          <a:bodyPr/>
          <a:lstStyle/>
          <a:p>
            <a:pPr algn="just"/>
            <a:r>
              <a:rPr lang="en-US" b="1" dirty="0"/>
              <a:t>Microservices – </a:t>
            </a:r>
            <a:r>
              <a:rPr lang="en-US" dirty="0"/>
              <a:t>These are small and lightweight services that execute a single functionality. The Microservices Architecture framework has a number of advantages that allows developers to not only enhance productivity but also speed up the entire deployment process.</a:t>
            </a:r>
            <a:br>
              <a:rPr lang="en-US" dirty="0"/>
            </a:br>
            <a:r>
              <a:rPr lang="en-US" dirty="0"/>
              <a:t>The components making up an application build using the Microservices Architecture aren’t directly dependent on each other. As such, they don’t necessitate to be built using the same programming language.</a:t>
            </a:r>
            <a:br>
              <a:rPr lang="en-US" dirty="0"/>
            </a:br>
            <a:r>
              <a:rPr lang="en-US" dirty="0"/>
              <a:t>Hence, developers working with the Microservices Architecture are free to pick up a technology stack of choice. It makes developing the application simpler and quicker.</a:t>
            </a:r>
          </a:p>
        </p:txBody>
      </p:sp>
    </p:spTree>
    <p:extLst>
      <p:ext uri="{BB962C8B-B14F-4D97-AF65-F5344CB8AC3E}">
        <p14:creationId xmlns:p14="http://schemas.microsoft.com/office/powerpoint/2010/main" val="18665225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9B96F-F668-4220-FE74-02AB23985345}"/>
              </a:ext>
            </a:extLst>
          </p:cNvPr>
          <p:cNvSpPr>
            <a:spLocks noGrp="1"/>
          </p:cNvSpPr>
          <p:nvPr>
            <p:ph type="title"/>
          </p:nvPr>
        </p:nvSpPr>
        <p:spPr/>
        <p:txBody>
          <a:bodyPr/>
          <a:lstStyle/>
          <a:p>
            <a:r>
              <a:rPr lang="en-US" dirty="0"/>
              <a:t>Microservices</a:t>
            </a:r>
          </a:p>
        </p:txBody>
      </p:sp>
      <p:sp>
        <p:nvSpPr>
          <p:cNvPr id="3" name="Content Placeholder 2">
            <a:extLst>
              <a:ext uri="{FF2B5EF4-FFF2-40B4-BE49-F238E27FC236}">
                <a16:creationId xmlns:a16="http://schemas.microsoft.com/office/drawing/2014/main" id="{4836F927-F521-6B84-B7F0-F89E319DFC6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7FA3A79-EAAD-277B-36C5-3C3EC81C9E2D}"/>
              </a:ext>
            </a:extLst>
          </p:cNvPr>
          <p:cNvPicPr>
            <a:picLocks noChangeAspect="1"/>
          </p:cNvPicPr>
          <p:nvPr/>
        </p:nvPicPr>
        <p:blipFill>
          <a:blip r:embed="rId2"/>
          <a:stretch>
            <a:fillRect/>
          </a:stretch>
        </p:blipFill>
        <p:spPr>
          <a:xfrm>
            <a:off x="2225507" y="2317682"/>
            <a:ext cx="8340893" cy="3321118"/>
          </a:xfrm>
          <a:prstGeom prst="rect">
            <a:avLst/>
          </a:prstGeom>
        </p:spPr>
      </p:pic>
    </p:spTree>
    <p:extLst>
      <p:ext uri="{BB962C8B-B14F-4D97-AF65-F5344CB8AC3E}">
        <p14:creationId xmlns:p14="http://schemas.microsoft.com/office/powerpoint/2010/main" val="17086339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Microservices</a:t>
            </a:r>
          </a:p>
        </p:txBody>
      </p:sp>
      <p:pic>
        <p:nvPicPr>
          <p:cNvPr id="5" name="Content Placeholder 4">
            <a:extLst>
              <a:ext uri="{FF2B5EF4-FFF2-40B4-BE49-F238E27FC236}">
                <a16:creationId xmlns:a16="http://schemas.microsoft.com/office/drawing/2014/main" id="{F0124D32-1C42-4244-98AA-9522AC0C29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7470" y="1795013"/>
            <a:ext cx="8964890" cy="4200525"/>
          </a:xfrm>
        </p:spPr>
      </p:pic>
    </p:spTree>
    <p:extLst>
      <p:ext uri="{BB962C8B-B14F-4D97-AF65-F5344CB8AC3E}">
        <p14:creationId xmlns:p14="http://schemas.microsoft.com/office/powerpoint/2010/main" val="479449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Microservices</a:t>
            </a:r>
          </a:p>
        </p:txBody>
      </p:sp>
      <p:sp>
        <p:nvSpPr>
          <p:cNvPr id="4" name="Content Placeholder 3">
            <a:extLst>
              <a:ext uri="{FF2B5EF4-FFF2-40B4-BE49-F238E27FC236}">
                <a16:creationId xmlns:a16="http://schemas.microsoft.com/office/drawing/2014/main" id="{6B385C90-EC72-4B25-9E05-68E6A3426E84}"/>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34AA689D-DD1C-4BB4-9A5C-C4DA23E15A7E}"/>
              </a:ext>
            </a:extLst>
          </p:cNvPr>
          <p:cNvPicPr>
            <a:picLocks noChangeAspect="1"/>
          </p:cNvPicPr>
          <p:nvPr/>
        </p:nvPicPr>
        <p:blipFill>
          <a:blip r:embed="rId2"/>
          <a:stretch>
            <a:fillRect/>
          </a:stretch>
        </p:blipFill>
        <p:spPr>
          <a:xfrm>
            <a:off x="838200" y="1825625"/>
            <a:ext cx="10515600" cy="4351338"/>
          </a:xfrm>
          <a:prstGeom prst="rect">
            <a:avLst/>
          </a:prstGeom>
        </p:spPr>
      </p:pic>
    </p:spTree>
    <p:extLst>
      <p:ext uri="{BB962C8B-B14F-4D97-AF65-F5344CB8AC3E}">
        <p14:creationId xmlns:p14="http://schemas.microsoft.com/office/powerpoint/2010/main" val="3069257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a:xfrm>
            <a:off x="838200" y="365125"/>
            <a:ext cx="10515600" cy="1325563"/>
          </a:xfrm>
        </p:spPr>
        <p:txBody>
          <a:bodyPr/>
          <a:lstStyle/>
          <a:p>
            <a:r>
              <a:rPr lang="en-IN" dirty="0"/>
              <a:t>Q&amp;A Session</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11696" y="2138116"/>
            <a:ext cx="10515600" cy="3164204"/>
          </a:xfrm>
        </p:spPr>
        <p:txBody>
          <a:bodyPr>
            <a:noAutofit/>
          </a:bodyPr>
          <a:lstStyle/>
          <a:p>
            <a:pPr algn="ctr"/>
            <a:endParaRPr lang="en-IN" sz="4000" b="1" dirty="0">
              <a:latin typeface="Arial" panose="020B0604020202020204" pitchFamily="34" charset="0"/>
              <a:cs typeface="Arial" panose="020B0604020202020204" pitchFamily="34" charset="0"/>
            </a:endParaRPr>
          </a:p>
          <a:p>
            <a:pPr marL="457200" lvl="1" indent="0" algn="ctr">
              <a:buNone/>
            </a:pPr>
            <a:r>
              <a:rPr lang="en-IN" sz="4000" b="1" dirty="0">
                <a:latin typeface="Arial" panose="020B0604020202020204" pitchFamily="34" charset="0"/>
                <a:cs typeface="Arial" panose="020B0604020202020204" pitchFamily="34" charset="0"/>
              </a:rPr>
              <a:t>Thanks</a:t>
            </a:r>
          </a:p>
          <a:p>
            <a:pPr algn="ct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9915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Course Objectives</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a:bodyPr>
          <a:lstStyle/>
          <a:p>
            <a:r>
              <a:rPr lang="en-IN" dirty="0"/>
              <a:t>Learn and explore FULLSTACK application development using MEAN</a:t>
            </a:r>
          </a:p>
          <a:p>
            <a:r>
              <a:rPr lang="en-IN" dirty="0"/>
              <a:t>Learn by coding</a:t>
            </a:r>
          </a:p>
          <a:p>
            <a:r>
              <a:rPr lang="en-IN" dirty="0"/>
              <a:t>Develop end to end module of a full Web Application Development</a:t>
            </a:r>
          </a:p>
          <a:p>
            <a:r>
              <a:rPr lang="en-IN" dirty="0"/>
              <a:t>Develop web application using agile process</a:t>
            </a:r>
          </a:p>
        </p:txBody>
      </p:sp>
    </p:spTree>
    <p:extLst>
      <p:ext uri="{BB962C8B-B14F-4D97-AF65-F5344CB8AC3E}">
        <p14:creationId xmlns:p14="http://schemas.microsoft.com/office/powerpoint/2010/main" val="3893497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FULLSTACK Web Application Development</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77956" y="1587086"/>
            <a:ext cx="10515600" cy="4787210"/>
          </a:xfrm>
        </p:spPr>
        <p:txBody>
          <a:bodyPr>
            <a:noAutofit/>
          </a:bodyPr>
          <a:lstStyle/>
          <a:p>
            <a:pPr algn="just"/>
            <a:r>
              <a:rPr lang="en-US" b="1" dirty="0"/>
              <a:t>Full stack developer Simile</a:t>
            </a:r>
          </a:p>
          <a:p>
            <a:pPr algn="just"/>
            <a:r>
              <a:rPr lang="en-US" b="1" dirty="0"/>
              <a:t>Defining, describing, and drawing you a picture…</a:t>
            </a:r>
            <a:endParaRPr lang="en-US" dirty="0"/>
          </a:p>
          <a:p>
            <a:pPr algn="just"/>
            <a:r>
              <a:rPr lang="en-US" dirty="0"/>
              <a:t>I’m going to use the most popular example to define a full-stack developer. If there’s one person who wore many hats in his lifetime, it’s </a:t>
            </a:r>
            <a:r>
              <a:rPr lang="en-US" dirty="0">
                <a:hlinkClick r:id="rId2"/>
              </a:rPr>
              <a:t>Leonardo Da Vinci</a:t>
            </a:r>
            <a:r>
              <a:rPr lang="en-US" dirty="0"/>
              <a:t>. He was a painter,  scientist, mathematician, cartographer, geologist, astronomer, historian, musician, and sculptor. People believe that diverse experiences fed into his creative genius, making him a nonpareil innovator.</a:t>
            </a:r>
          </a:p>
          <a:p>
            <a:pPr algn="just"/>
            <a:r>
              <a:rPr lang="en-US" dirty="0"/>
              <a:t>If this extraordinary Renaissance man was a programmer today, he would be what we call a “full-stack” developer. Murky picture becoming a little clearer, I hope.</a:t>
            </a:r>
          </a:p>
          <a:p>
            <a:pPr algn="just"/>
            <a:endParaRPr lang="en-IN" sz="1400" b="1" dirty="0">
              <a:latin typeface="Arial" panose="020B0604020202020204" pitchFamily="34" charset="0"/>
              <a:cs typeface="Arial" panose="020B0604020202020204" pitchFamily="34" charset="0"/>
            </a:endParaRPr>
          </a:p>
          <a:p>
            <a:pPr lvl="1"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9267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FULLSTACK Web Application Development</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algn="just"/>
            <a:r>
              <a:rPr lang="en-US" b="1" dirty="0"/>
              <a:t>Full stack development:</a:t>
            </a:r>
            <a:r>
              <a:rPr lang="en-US" dirty="0"/>
              <a:t> It refers to the development of both </a:t>
            </a:r>
            <a:r>
              <a:rPr lang="en-US" b="1" dirty="0"/>
              <a:t>front end</a:t>
            </a:r>
            <a:r>
              <a:rPr lang="en-US" dirty="0"/>
              <a:t>(client side) and </a:t>
            </a:r>
            <a:r>
              <a:rPr lang="en-US" b="1" dirty="0"/>
              <a:t>back end</a:t>
            </a:r>
            <a:r>
              <a:rPr lang="en-US" dirty="0"/>
              <a:t>(server side) portions of web application.</a:t>
            </a:r>
          </a:p>
          <a:p>
            <a:pPr algn="just"/>
            <a:r>
              <a:rPr lang="en-US" b="1" dirty="0"/>
              <a:t>Full stack web Developers:</a:t>
            </a:r>
            <a:r>
              <a:rPr lang="en-US" dirty="0"/>
              <a:t> Full stack web developers have the ability to design complete web application and websites. They work on the frontend, backend, database and debugging of web application or websites.</a:t>
            </a:r>
          </a:p>
          <a:p>
            <a:pPr algn="just"/>
            <a:endParaRPr lang="en-IN" sz="1400" b="1" dirty="0">
              <a:latin typeface="Arial" panose="020B0604020202020204" pitchFamily="34" charset="0"/>
              <a:cs typeface="Arial" panose="020B0604020202020204" pitchFamily="34" charset="0"/>
            </a:endParaRPr>
          </a:p>
          <a:p>
            <a:pPr lvl="1"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3829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0C0A8-AD72-31C8-26D0-AF48DDC966D2}"/>
              </a:ext>
            </a:extLst>
          </p:cNvPr>
          <p:cNvSpPr>
            <a:spLocks noGrp="1"/>
          </p:cNvSpPr>
          <p:nvPr>
            <p:ph type="title"/>
          </p:nvPr>
        </p:nvSpPr>
        <p:spPr/>
        <p:txBody>
          <a:bodyPr/>
          <a:lstStyle/>
          <a:p>
            <a:r>
              <a:rPr lang="en-US" dirty="0"/>
              <a:t>Web Application Architecture</a:t>
            </a:r>
          </a:p>
        </p:txBody>
      </p:sp>
      <p:sp>
        <p:nvSpPr>
          <p:cNvPr id="3" name="Content Placeholder 2">
            <a:extLst>
              <a:ext uri="{FF2B5EF4-FFF2-40B4-BE49-F238E27FC236}">
                <a16:creationId xmlns:a16="http://schemas.microsoft.com/office/drawing/2014/main" id="{25943BAD-5589-79BC-155D-D61D20D52BAD}"/>
              </a:ext>
            </a:extLst>
          </p:cNvPr>
          <p:cNvSpPr>
            <a:spLocks noGrp="1"/>
          </p:cNvSpPr>
          <p:nvPr>
            <p:ph idx="1"/>
          </p:nvPr>
        </p:nvSpPr>
        <p:spPr/>
        <p:txBody>
          <a:bodyPr>
            <a:normAutofit fontScale="92500" lnSpcReduction="10000"/>
          </a:bodyPr>
          <a:lstStyle/>
          <a:p>
            <a:r>
              <a:rPr lang="en-US" b="0" i="0" dirty="0">
                <a:solidFill>
                  <a:srgbClr val="000000"/>
                </a:solidFill>
                <a:effectLst/>
                <a:latin typeface="Graphik"/>
              </a:rPr>
              <a:t>Web application architecture is a blueprint of simultaneous interactions between components, databases, middleware systems, user interfaces, and servers in an application. It can also be described as the layout that logically defines the connection between the server and client-side for a better web experience.</a:t>
            </a:r>
          </a:p>
          <a:p>
            <a:pPr algn="l"/>
            <a:r>
              <a:rPr lang="en-US" b="0" i="0" dirty="0">
                <a:solidFill>
                  <a:srgbClr val="000000"/>
                </a:solidFill>
                <a:effectLst/>
                <a:latin typeface="Graphik"/>
              </a:rPr>
              <a:t>All applications are made up of two primary components: </a:t>
            </a:r>
          </a:p>
          <a:p>
            <a:pPr algn="l">
              <a:buFont typeface="Arial" panose="020B0604020202020204" pitchFamily="34" charset="0"/>
              <a:buChar char="•"/>
            </a:pPr>
            <a:r>
              <a:rPr lang="en-US" b="1" i="0" dirty="0">
                <a:solidFill>
                  <a:srgbClr val="000000"/>
                </a:solidFill>
                <a:effectLst/>
                <a:latin typeface="merriweatheritalic"/>
              </a:rPr>
              <a:t>Client-side</a:t>
            </a:r>
            <a:r>
              <a:rPr lang="en-US" b="0" i="0" dirty="0">
                <a:solidFill>
                  <a:srgbClr val="000000"/>
                </a:solidFill>
                <a:effectLst/>
                <a:latin typeface="merriweatheritalic"/>
              </a:rPr>
              <a:t>, popularly called</a:t>
            </a:r>
            <a:r>
              <a:rPr lang="en-US" b="1" i="0" dirty="0">
                <a:solidFill>
                  <a:srgbClr val="000000"/>
                </a:solidFill>
                <a:effectLst/>
                <a:latin typeface="merriweatheritalic"/>
              </a:rPr>
              <a:t>:</a:t>
            </a:r>
            <a:r>
              <a:rPr lang="en-US" b="0" i="0" dirty="0">
                <a:solidFill>
                  <a:srgbClr val="000000"/>
                </a:solidFill>
                <a:effectLst/>
                <a:latin typeface="merriweatheritalic"/>
              </a:rPr>
              <a:t> the frontend, where the code is written in HTML, CSS, JavaScript and stored within the browser. It’s where user interaction takes place.</a:t>
            </a:r>
          </a:p>
          <a:p>
            <a:pPr algn="l">
              <a:buFont typeface="Arial" panose="020B0604020202020204" pitchFamily="34" charset="0"/>
              <a:buChar char="•"/>
            </a:pPr>
            <a:r>
              <a:rPr lang="en-US" b="1" i="0" dirty="0">
                <a:solidFill>
                  <a:srgbClr val="000000"/>
                </a:solidFill>
                <a:effectLst/>
                <a:latin typeface="merriweatheritalic"/>
              </a:rPr>
              <a:t>Server-side</a:t>
            </a:r>
            <a:r>
              <a:rPr lang="en-US" b="0" i="0" dirty="0">
                <a:solidFill>
                  <a:srgbClr val="000000"/>
                </a:solidFill>
                <a:effectLst/>
                <a:latin typeface="merriweatheritalic"/>
              </a:rPr>
              <a:t>, also known as the backend, controls the business logic and responds to HTTP requests. The server-side code is written in Java, PHP, Ruby, Python, Node.js, C# etc.</a:t>
            </a:r>
          </a:p>
          <a:p>
            <a:endParaRPr lang="en-US" dirty="0"/>
          </a:p>
        </p:txBody>
      </p:sp>
    </p:spTree>
    <p:extLst>
      <p:ext uri="{BB962C8B-B14F-4D97-AF65-F5344CB8AC3E}">
        <p14:creationId xmlns:p14="http://schemas.microsoft.com/office/powerpoint/2010/main" val="3440003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060E7-1691-480C-2085-515EDD62D494}"/>
              </a:ext>
            </a:extLst>
          </p:cNvPr>
          <p:cNvSpPr>
            <a:spLocks noGrp="1"/>
          </p:cNvSpPr>
          <p:nvPr>
            <p:ph type="title"/>
          </p:nvPr>
        </p:nvSpPr>
        <p:spPr/>
        <p:txBody>
          <a:bodyPr/>
          <a:lstStyle/>
          <a:p>
            <a:r>
              <a:rPr lang="en-US" dirty="0"/>
              <a:t>Web Application Architecture</a:t>
            </a:r>
          </a:p>
        </p:txBody>
      </p:sp>
      <p:sp>
        <p:nvSpPr>
          <p:cNvPr id="3" name="Content Placeholder 2">
            <a:extLst>
              <a:ext uri="{FF2B5EF4-FFF2-40B4-BE49-F238E27FC236}">
                <a16:creationId xmlns:a16="http://schemas.microsoft.com/office/drawing/2014/main" id="{726B74AB-BD05-B972-3110-2F4AE527068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60B65F9-2AAE-F37F-2085-D19A8EFEC030}"/>
              </a:ext>
            </a:extLst>
          </p:cNvPr>
          <p:cNvPicPr>
            <a:picLocks noChangeAspect="1"/>
          </p:cNvPicPr>
          <p:nvPr/>
        </p:nvPicPr>
        <p:blipFill>
          <a:blip r:embed="rId2"/>
          <a:stretch>
            <a:fillRect/>
          </a:stretch>
        </p:blipFill>
        <p:spPr>
          <a:xfrm>
            <a:off x="2158837" y="2259265"/>
            <a:ext cx="6350326" cy="2502029"/>
          </a:xfrm>
          <a:prstGeom prst="rect">
            <a:avLst/>
          </a:prstGeom>
        </p:spPr>
      </p:pic>
    </p:spTree>
    <p:extLst>
      <p:ext uri="{BB962C8B-B14F-4D97-AF65-F5344CB8AC3E}">
        <p14:creationId xmlns:p14="http://schemas.microsoft.com/office/powerpoint/2010/main" val="3068380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5247F-1F6E-434E-894E-4259D2948E20}"/>
              </a:ext>
            </a:extLst>
          </p:cNvPr>
          <p:cNvSpPr>
            <a:spLocks noGrp="1"/>
          </p:cNvSpPr>
          <p:nvPr>
            <p:ph type="title"/>
          </p:nvPr>
        </p:nvSpPr>
        <p:spPr/>
        <p:txBody>
          <a:bodyPr/>
          <a:lstStyle/>
          <a:p>
            <a:r>
              <a:rPr lang="en-US" dirty="0"/>
              <a:t>Layers of Web Application</a:t>
            </a:r>
          </a:p>
        </p:txBody>
      </p:sp>
      <p:sp>
        <p:nvSpPr>
          <p:cNvPr id="3" name="Content Placeholder 2">
            <a:extLst>
              <a:ext uri="{FF2B5EF4-FFF2-40B4-BE49-F238E27FC236}">
                <a16:creationId xmlns:a16="http://schemas.microsoft.com/office/drawing/2014/main" id="{96F78917-27D1-F0D8-CA22-0CE73DEC5BE7}"/>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931E7D3F-147C-DE52-B414-C9A5F3890018}"/>
              </a:ext>
            </a:extLst>
          </p:cNvPr>
          <p:cNvPicPr>
            <a:picLocks noChangeAspect="1"/>
          </p:cNvPicPr>
          <p:nvPr/>
        </p:nvPicPr>
        <p:blipFill>
          <a:blip r:embed="rId2"/>
          <a:stretch>
            <a:fillRect/>
          </a:stretch>
        </p:blipFill>
        <p:spPr>
          <a:xfrm>
            <a:off x="1879600" y="2366578"/>
            <a:ext cx="7599680" cy="3160461"/>
          </a:xfrm>
          <a:prstGeom prst="rect">
            <a:avLst/>
          </a:prstGeom>
        </p:spPr>
      </p:pic>
    </p:spTree>
    <p:extLst>
      <p:ext uri="{BB962C8B-B14F-4D97-AF65-F5344CB8AC3E}">
        <p14:creationId xmlns:p14="http://schemas.microsoft.com/office/powerpoint/2010/main" val="7157911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12123</TotalTime>
  <Words>1643</Words>
  <Application>Microsoft Office PowerPoint</Application>
  <PresentationFormat>Widescreen</PresentationFormat>
  <Paragraphs>153</Paragraphs>
  <Slides>34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Graphik</vt:lpstr>
      <vt:lpstr>merriweatheritalic</vt:lpstr>
      <vt:lpstr>Office Theme</vt:lpstr>
      <vt:lpstr>FULLSTACK Web Application Development using  MERN @ ISE Department New Horizon College of Engineering</vt:lpstr>
      <vt:lpstr>Introduction</vt:lpstr>
      <vt:lpstr>Course Outline</vt:lpstr>
      <vt:lpstr>Course Objectives</vt:lpstr>
      <vt:lpstr>FULLSTACK Web Application Development</vt:lpstr>
      <vt:lpstr>FULLSTACK Web Application Development</vt:lpstr>
      <vt:lpstr>Web Application Architecture</vt:lpstr>
      <vt:lpstr>Web Application Architecture</vt:lpstr>
      <vt:lpstr>Layers of Web Application</vt:lpstr>
      <vt:lpstr>Technologies related to FULLSTACK development</vt:lpstr>
      <vt:lpstr>Technologies related to FULLSTACK development</vt:lpstr>
      <vt:lpstr>Tips to choose Web Tech Stack</vt:lpstr>
      <vt:lpstr>FullStack Developer</vt:lpstr>
      <vt:lpstr>Key skills of a FullStack Developer</vt:lpstr>
      <vt:lpstr>Software development life cycle (SDLC)</vt:lpstr>
      <vt:lpstr> SDLC - Waterfall</vt:lpstr>
      <vt:lpstr>SDLC-Scrum</vt:lpstr>
      <vt:lpstr>SDLC-Scrum</vt:lpstr>
      <vt:lpstr>SDLC-Scrum</vt:lpstr>
      <vt:lpstr>Types of Web Application Architecture</vt:lpstr>
      <vt:lpstr>Web Application Architecture - MVC</vt:lpstr>
      <vt:lpstr>Web Application Architecture - MVC</vt:lpstr>
      <vt:lpstr>SPA</vt:lpstr>
      <vt:lpstr>SPA</vt:lpstr>
      <vt:lpstr>SPA</vt:lpstr>
      <vt:lpstr>Web Application Architecture – SOA</vt:lpstr>
      <vt:lpstr>Web Application Architecture – SOA</vt:lpstr>
      <vt:lpstr>Web Application Architecture – SOA</vt:lpstr>
      <vt:lpstr>Web Application Architecture – SOA</vt:lpstr>
      <vt:lpstr>Web Application Architecture – Microservices</vt:lpstr>
      <vt:lpstr>Microservices</vt:lpstr>
      <vt:lpstr>Web Application Architecture – Microservices</vt:lpstr>
      <vt:lpstr>Web Application Architecture – Microservices</vt:lpstr>
      <vt:lpstr>Q&amp;A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prasad</dc:creator>
  <cp:lastModifiedBy>raghu prasad konandur</cp:lastModifiedBy>
  <cp:revision>891</cp:revision>
  <dcterms:created xsi:type="dcterms:W3CDTF">2018-01-28T06:02:15Z</dcterms:created>
  <dcterms:modified xsi:type="dcterms:W3CDTF">2023-11-27T03:53:10Z</dcterms:modified>
</cp:coreProperties>
</file>