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4"/>
  </p:notesMasterIdLst>
  <p:handoutMasterIdLst>
    <p:handoutMasterId r:id="rId25"/>
  </p:handoutMasterIdLst>
  <p:sldIdLst>
    <p:sldId id="256" r:id="rId2"/>
    <p:sldId id="281" r:id="rId3"/>
    <p:sldId id="257" r:id="rId4"/>
    <p:sldId id="437" r:id="rId5"/>
    <p:sldId id="363" r:id="rId6"/>
    <p:sldId id="280" r:id="rId7"/>
    <p:sldId id="365" r:id="rId8"/>
    <p:sldId id="364" r:id="rId9"/>
    <p:sldId id="376" r:id="rId10"/>
    <p:sldId id="299" r:id="rId11"/>
    <p:sldId id="432" r:id="rId12"/>
    <p:sldId id="418" r:id="rId13"/>
    <p:sldId id="423" r:id="rId14"/>
    <p:sldId id="434" r:id="rId15"/>
    <p:sldId id="433" r:id="rId16"/>
    <p:sldId id="435" r:id="rId17"/>
    <p:sldId id="436" r:id="rId18"/>
    <p:sldId id="438" r:id="rId19"/>
    <p:sldId id="439" r:id="rId20"/>
    <p:sldId id="440" r:id="rId21"/>
    <p:sldId id="441" r:id="rId22"/>
    <p:sldId id="34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14-05-2023</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14-05-2023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14-05-2023</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14-05-2023</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14-05-2023</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14-05-2023</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14-05-2023</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14-05-2023</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14-05-2023</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14-05-2023</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14-05-2023</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14-05-2023</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14-05-2023</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14-05-2023</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telligenc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5" Type="http://schemas.openxmlformats.org/officeDocument/2006/relationships/hyperlink" Target="https://en.wikipedia.org/wiki/Human_mind" TargetMode="External"/><Relationship Id="rId4" Type="http://schemas.openxmlformats.org/officeDocument/2006/relationships/hyperlink" Target="https://en.wikipedia.org/wiki/Machine"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rtificial_intelligence" TargetMode="External"/><Relationship Id="rId13" Type="http://schemas.openxmlformats.org/officeDocument/2006/relationships/hyperlink" Target="https://en.wikipedia.org/wiki/Speech_recognition" TargetMode="External"/><Relationship Id="rId3" Type="http://schemas.openxmlformats.org/officeDocument/2006/relationships/hyperlink" Target="https://dictionary.cambridge.org/dictionary/english/involve" TargetMode="External"/><Relationship Id="rId7" Type="http://schemas.openxmlformats.org/officeDocument/2006/relationships/hyperlink" Target="https://en.wikipedia.org/wiki/Computing_platform" TargetMode="External"/><Relationship Id="rId12" Type="http://schemas.openxmlformats.org/officeDocument/2006/relationships/hyperlink" Target="https://en.wikipedia.org/wiki/Natural_language_processing" TargetMode="External"/><Relationship Id="rId2" Type="http://schemas.openxmlformats.org/officeDocument/2006/relationships/hyperlink" Target="https://dictionary.cambridge.org/dictionary/english/relate" TargetMode="External"/><Relationship Id="rId16" Type="http://schemas.openxmlformats.org/officeDocument/2006/relationships/hyperlink" Target="https://en.wikipedia.org/wiki/Dialog_system"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reason" TargetMode="External"/><Relationship Id="rId11" Type="http://schemas.openxmlformats.org/officeDocument/2006/relationships/hyperlink" Target="https://en.wikipedia.org/wiki/Automated_reasoning" TargetMode="External"/><Relationship Id="rId5" Type="http://schemas.openxmlformats.org/officeDocument/2006/relationships/hyperlink" Target="https://dictionary.cambridge.org/dictionary/english/thinking" TargetMode="External"/><Relationship Id="rId15" Type="http://schemas.openxmlformats.org/officeDocument/2006/relationships/hyperlink" Target="https://en.wikipedia.org/wiki/Human%E2%80%93computer_interaction" TargetMode="External"/><Relationship Id="rId10" Type="http://schemas.openxmlformats.org/officeDocument/2006/relationships/hyperlink" Target="https://en.wikipedia.org/wiki/Machine_learning" TargetMode="External"/><Relationship Id="rId4" Type="http://schemas.openxmlformats.org/officeDocument/2006/relationships/hyperlink" Target="https://dictionary.cambridge.org/dictionary/english/process" TargetMode="External"/><Relationship Id="rId9" Type="http://schemas.openxmlformats.org/officeDocument/2006/relationships/hyperlink" Target="https://en.wikipedia.org/wiki/Signal_processing" TargetMode="External"/><Relationship Id="rId14" Type="http://schemas.openxmlformats.org/officeDocument/2006/relationships/hyperlink" Target="https://en.wikipedia.org/wiki/Computer_vis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err="1">
                <a:latin typeface="Arial" panose="020B0604020202020204" pitchFamily="34" charset="0"/>
                <a:cs typeface="Arial" panose="020B0604020202020204" pitchFamily="34" charset="0"/>
              </a:rPr>
              <a:t>MLOps</a:t>
            </a:r>
            <a:endParaRPr lang="en-IN"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CEO</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p:txBody>
          <a:bodyPr/>
          <a:lstStyle/>
          <a:p>
            <a:r>
              <a:rPr lang="en-IN" dirty="0"/>
              <a:t>How does machine learning works ?</a:t>
            </a:r>
          </a:p>
        </p:txBody>
      </p:sp>
      <p:sp>
        <p:nvSpPr>
          <p:cNvPr id="4" name="Content Placeholder 3">
            <a:extLst>
              <a:ext uri="{FF2B5EF4-FFF2-40B4-BE49-F238E27FC236}">
                <a16:creationId xmlns:a16="http://schemas.microsoft.com/office/drawing/2014/main" id="{C47C0BBF-0068-486C-A93D-77E089C6DE0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2EFA3C7-07A4-41DF-B016-6F71B4CF1325}"/>
              </a:ext>
            </a:extLst>
          </p:cNvPr>
          <p:cNvPicPr>
            <a:picLocks noChangeAspect="1"/>
          </p:cNvPicPr>
          <p:nvPr/>
        </p:nvPicPr>
        <p:blipFill>
          <a:blip r:embed="rId2"/>
          <a:stretch>
            <a:fillRect/>
          </a:stretch>
        </p:blipFill>
        <p:spPr>
          <a:xfrm>
            <a:off x="0" y="1533378"/>
            <a:ext cx="12192000" cy="5322948"/>
          </a:xfrm>
          <a:prstGeom prst="rect">
            <a:avLst/>
          </a:prstGeom>
        </p:spPr>
      </p:pic>
    </p:spTree>
    <p:extLst>
      <p:ext uri="{BB962C8B-B14F-4D97-AF65-F5344CB8AC3E}">
        <p14:creationId xmlns:p14="http://schemas.microsoft.com/office/powerpoint/2010/main" val="211206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p:txBody>
          <a:bodyPr/>
          <a:lstStyle/>
          <a:p>
            <a:r>
              <a:rPr lang="en-IN" dirty="0"/>
              <a:t>Types of  machine learning </a:t>
            </a:r>
          </a:p>
        </p:txBody>
      </p:sp>
      <p:pic>
        <p:nvPicPr>
          <p:cNvPr id="6" name="Content Placeholder 5">
            <a:extLst>
              <a:ext uri="{FF2B5EF4-FFF2-40B4-BE49-F238E27FC236}">
                <a16:creationId xmlns:a16="http://schemas.microsoft.com/office/drawing/2014/main" id="{FB69A85B-E36C-49FD-8BA6-F70CCBDE7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29" y="1825624"/>
            <a:ext cx="9433249" cy="4491199"/>
          </a:xfrm>
        </p:spPr>
      </p:pic>
    </p:spTree>
    <p:extLst>
      <p:ext uri="{BB962C8B-B14F-4D97-AF65-F5344CB8AC3E}">
        <p14:creationId xmlns:p14="http://schemas.microsoft.com/office/powerpoint/2010/main" val="108466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Machine Learning in 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solidFill>
                  <a:srgbClr val="FF0000"/>
                </a:solidFill>
              </a:rPr>
              <a:t>What is data science</a:t>
            </a:r>
          </a:p>
          <a:p>
            <a:pPr marL="0" indent="0">
              <a:buNone/>
            </a:pPr>
            <a:r>
              <a:rPr lang="en-US" dirty="0">
                <a:solidFill>
                  <a:srgbClr val="FF0000"/>
                </a:solidFill>
              </a:rPr>
              <a:t> </a:t>
            </a:r>
            <a:r>
              <a:rPr lang="en-US" dirty="0"/>
              <a:t>Data Science is a blend of various tools, algorithms, and machine learning principles with the goal to discover hidden patterns from the raw data, make sense of the data, predicting the future and take business decisions.</a:t>
            </a:r>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737AF809-BDF9-4846-94BD-78F7F64BF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576" y="3707752"/>
            <a:ext cx="5896946" cy="2857500"/>
          </a:xfrm>
          <a:prstGeom prst="rect">
            <a:avLst/>
          </a:prstGeom>
        </p:spPr>
      </p:pic>
    </p:spTree>
    <p:extLst>
      <p:ext uri="{BB962C8B-B14F-4D97-AF65-F5344CB8AC3E}">
        <p14:creationId xmlns:p14="http://schemas.microsoft.com/office/powerpoint/2010/main" val="141076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Life Cycle of ML Project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40A84D78-2CB3-4120-BC7B-197DE91F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05" y="1520889"/>
            <a:ext cx="7007291" cy="5075854"/>
          </a:xfrm>
          <a:prstGeom prst="rect">
            <a:avLst/>
          </a:prstGeom>
        </p:spPr>
      </p:pic>
    </p:spTree>
    <p:extLst>
      <p:ext uri="{BB962C8B-B14F-4D97-AF65-F5344CB8AC3E}">
        <p14:creationId xmlns:p14="http://schemas.microsoft.com/office/powerpoint/2010/main" val="182280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Agile Scrum Framework for development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1026" name="Picture 2" descr="Agile uses incremental, iterative work sequences called sprints.">
            <a:extLst>
              <a:ext uri="{FF2B5EF4-FFF2-40B4-BE49-F238E27FC236}">
                <a16:creationId xmlns:a16="http://schemas.microsoft.com/office/drawing/2014/main" id="{56A7C802-5726-4009-C5C0-C92D4953D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5624"/>
            <a:ext cx="9753600" cy="458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6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DevOps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r>
              <a:rPr lang="en-US" b="1" i="0" dirty="0">
                <a:solidFill>
                  <a:srgbClr val="333333"/>
                </a:solidFill>
                <a:effectLst/>
                <a:highlight>
                  <a:srgbClr val="FFFF00"/>
                </a:highlight>
                <a:latin typeface="AmazonEmberLight"/>
              </a:rPr>
              <a:t>DevOps</a:t>
            </a:r>
            <a:r>
              <a:rPr lang="en-US" b="0" i="0" dirty="0">
                <a:solidFill>
                  <a:srgbClr val="333333"/>
                </a:solidFill>
                <a:effectLst/>
                <a:latin typeface="AmazonEmberLight"/>
              </a:rPr>
              <a:t>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a:t>
            </a:r>
          </a:p>
          <a:p>
            <a:pPr marL="0" indent="0">
              <a:buNone/>
            </a:pPr>
            <a:endParaRPr lang="en-US" dirty="0"/>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B2D69F53-84A7-5493-F650-317466E6F74B}"/>
              </a:ext>
            </a:extLst>
          </p:cNvPr>
          <p:cNvPicPr>
            <a:picLocks noChangeAspect="1"/>
          </p:cNvPicPr>
          <p:nvPr/>
        </p:nvPicPr>
        <p:blipFill>
          <a:blip r:embed="rId2"/>
          <a:stretch>
            <a:fillRect/>
          </a:stretch>
        </p:blipFill>
        <p:spPr>
          <a:xfrm>
            <a:off x="1360531" y="4001294"/>
            <a:ext cx="8664691" cy="1851820"/>
          </a:xfrm>
          <a:prstGeom prst="rect">
            <a:avLst/>
          </a:prstGeom>
        </p:spPr>
      </p:pic>
    </p:spTree>
    <p:extLst>
      <p:ext uri="{BB962C8B-B14F-4D97-AF65-F5344CB8AC3E}">
        <p14:creationId xmlns:p14="http://schemas.microsoft.com/office/powerpoint/2010/main" val="138115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DevOps - CICD</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2050" name="Picture 2">
            <a:extLst>
              <a:ext uri="{FF2B5EF4-FFF2-40B4-BE49-F238E27FC236}">
                <a16:creationId xmlns:a16="http://schemas.microsoft.com/office/drawing/2014/main" id="{74C3D5EC-3B39-ED85-57E6-94C6D7B8C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568" y="1825625"/>
            <a:ext cx="8334375"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59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8A361F03-E44F-A88E-5B14-90E036F855A3}"/>
              </a:ext>
            </a:extLst>
          </p:cNvPr>
          <p:cNvPicPr>
            <a:picLocks noChangeAspect="1"/>
          </p:cNvPicPr>
          <p:nvPr/>
        </p:nvPicPr>
        <p:blipFill>
          <a:blip r:embed="rId2"/>
          <a:stretch>
            <a:fillRect/>
          </a:stretch>
        </p:blipFill>
        <p:spPr>
          <a:xfrm>
            <a:off x="1573910" y="1344243"/>
            <a:ext cx="8237934" cy="4503810"/>
          </a:xfrm>
          <a:prstGeom prst="rect">
            <a:avLst/>
          </a:prstGeom>
        </p:spPr>
      </p:pic>
    </p:spTree>
    <p:extLst>
      <p:ext uri="{BB962C8B-B14F-4D97-AF65-F5344CB8AC3E}">
        <p14:creationId xmlns:p14="http://schemas.microsoft.com/office/powerpoint/2010/main" val="222791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8A361F03-E44F-A88E-5B14-90E036F855A3}"/>
              </a:ext>
            </a:extLst>
          </p:cNvPr>
          <p:cNvPicPr>
            <a:picLocks noChangeAspect="1"/>
          </p:cNvPicPr>
          <p:nvPr/>
        </p:nvPicPr>
        <p:blipFill>
          <a:blip r:embed="rId2"/>
          <a:stretch>
            <a:fillRect/>
          </a:stretch>
        </p:blipFill>
        <p:spPr>
          <a:xfrm>
            <a:off x="1573910" y="1344243"/>
            <a:ext cx="8237934" cy="4503810"/>
          </a:xfrm>
          <a:prstGeom prst="rect">
            <a:avLst/>
          </a:prstGeom>
        </p:spPr>
      </p:pic>
    </p:spTree>
    <p:extLst>
      <p:ext uri="{BB962C8B-B14F-4D97-AF65-F5344CB8AC3E}">
        <p14:creationId xmlns:p14="http://schemas.microsoft.com/office/powerpoint/2010/main" val="2720217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ED85597F-5128-2FBD-21F8-A17AFE9F47E0}"/>
              </a:ext>
            </a:extLst>
          </p:cNvPr>
          <p:cNvPicPr>
            <a:picLocks noChangeAspect="1"/>
          </p:cNvPicPr>
          <p:nvPr/>
        </p:nvPicPr>
        <p:blipFill>
          <a:blip r:embed="rId2"/>
          <a:stretch>
            <a:fillRect/>
          </a:stretch>
        </p:blipFill>
        <p:spPr>
          <a:xfrm>
            <a:off x="1771781" y="1564123"/>
            <a:ext cx="8314140" cy="4359018"/>
          </a:xfrm>
          <a:prstGeom prst="rect">
            <a:avLst/>
          </a:prstGeom>
        </p:spPr>
      </p:pic>
    </p:spTree>
    <p:extLst>
      <p:ext uri="{BB962C8B-B14F-4D97-AF65-F5344CB8AC3E}">
        <p14:creationId xmlns:p14="http://schemas.microsoft.com/office/powerpoint/2010/main" val="394240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550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29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22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sz="2900" b="1" dirty="0">
                <a:latin typeface="Arial" panose="020B0604020202020204" pitchFamily="34" charset="0"/>
                <a:cs typeface="Arial" panose="020B0604020202020204" pitchFamily="34" charset="0"/>
              </a:rPr>
              <a:t>Consultancy </a:t>
            </a:r>
            <a:r>
              <a:rPr lang="en-IN" dirty="0">
                <a:latin typeface="Arial" panose="020B0604020202020204" pitchFamily="34" charset="0"/>
                <a:cs typeface="Arial" panose="020B0604020202020204" pitchFamily="34" charset="0"/>
              </a:rPr>
              <a:t>– Consultant to vendor of Atal Tinkering Lab/ECIL-ECIT, </a:t>
            </a:r>
            <a:r>
              <a:rPr lang="en-IN" dirty="0" err="1">
                <a:latin typeface="Arial" panose="020B0604020202020204" pitchFamily="34" charset="0"/>
                <a:cs typeface="Arial" panose="020B0604020202020204" pitchFamily="34" charset="0"/>
              </a:rPr>
              <a:t>Incarnus</a:t>
            </a:r>
            <a:r>
              <a:rPr lang="en-IN" dirty="0">
                <a:latin typeface="Arial" panose="020B0604020202020204" pitchFamily="34" charset="0"/>
                <a:cs typeface="Arial" panose="020B0604020202020204" pitchFamily="34" charset="0"/>
              </a:rPr>
              <a:t> – Healthcare Service Provider</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Intelligence,ERP,.</a:t>
            </a:r>
            <a:r>
              <a:rPr lang="en-IN" dirty="0" err="1">
                <a:latin typeface="Arial" panose="020B0604020202020204" pitchFamily="34" charset="0"/>
                <a:cs typeface="Arial" panose="020B0604020202020204" pitchFamily="34" charset="0"/>
              </a:rPr>
              <a:t>NET,Cloud</a:t>
            </a:r>
            <a:r>
              <a:rPr lang="en-IN" dirty="0">
                <a:latin typeface="Arial" panose="020B0604020202020204" pitchFamily="34" charset="0"/>
                <a:cs typeface="Arial" panose="020B0604020202020204" pitchFamily="34" charset="0"/>
              </a:rPr>
              <a:t> Computing</a:t>
            </a: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ILinkDigital,Operative,Flatworld,IQVIA,Sony,Philips,L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system,</a:t>
            </a:r>
          </a:p>
          <a:p>
            <a:r>
              <a:rPr lang="en-IN" dirty="0" err="1">
                <a:latin typeface="Arial" panose="020B0604020202020204" pitchFamily="34" charset="0"/>
                <a:cs typeface="Arial" panose="020B0604020202020204" pitchFamily="34" charset="0"/>
              </a:rPr>
              <a:t>NewHorizonCollege</a:t>
            </a:r>
            <a:r>
              <a:rPr lang="en-IN" dirty="0">
                <a:latin typeface="Arial" panose="020B0604020202020204" pitchFamily="34" charset="0"/>
                <a:cs typeface="Arial" panose="020B0604020202020204" pitchFamily="34" charset="0"/>
              </a:rPr>
              <a:t> Of </a:t>
            </a:r>
            <a:r>
              <a:rPr lang="en-IN" dirty="0" err="1">
                <a:latin typeface="Arial" panose="020B0604020202020204" pitchFamily="34" charset="0"/>
                <a:cs typeface="Arial" panose="020B0604020202020204" pitchFamily="34" charset="0"/>
              </a:rPr>
              <a:t>Engineering,NIE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Mysore,Acharya</a:t>
            </a:r>
            <a:r>
              <a:rPr lang="en-IN" dirty="0">
                <a:latin typeface="Arial" panose="020B0604020202020204" pitchFamily="34" charset="0"/>
                <a:cs typeface="Arial" panose="020B0604020202020204" pitchFamily="34" charset="0"/>
              </a:rPr>
              <a:t> College Of </a:t>
            </a:r>
            <a:r>
              <a:rPr lang="en-IN" dirty="0" err="1">
                <a:latin typeface="Arial" panose="020B0604020202020204" pitchFamily="34" charset="0"/>
                <a:cs typeface="Arial" panose="020B0604020202020204" pitchFamily="34" charset="0"/>
              </a:rPr>
              <a:t>Engineering,SIT-Tumakuru,BGS-IT,Sindhi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Sagar </a:t>
            </a:r>
            <a:r>
              <a:rPr lang="en-IN" dirty="0" err="1">
                <a:latin typeface="Arial" panose="020B0604020202020204" pitchFamily="34" charset="0"/>
                <a:cs typeface="Arial" panose="020B0604020202020204" pitchFamily="34" charset="0"/>
              </a:rPr>
              <a:t>University,NIT</a:t>
            </a:r>
            <a:r>
              <a:rPr lang="en-IN" dirty="0">
                <a:latin typeface="Arial" panose="020B0604020202020204" pitchFamily="34" charset="0"/>
                <a:cs typeface="Arial" panose="020B0604020202020204" pitchFamily="34" charset="0"/>
              </a:rPr>
              <a:t>-Imphal</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5EE40F6F-12C9-2CCE-3AA7-3A99518B7A90}"/>
              </a:ext>
            </a:extLst>
          </p:cNvPr>
          <p:cNvPicPr>
            <a:picLocks noChangeAspect="1"/>
          </p:cNvPicPr>
          <p:nvPr/>
        </p:nvPicPr>
        <p:blipFill>
          <a:blip r:embed="rId2"/>
          <a:stretch>
            <a:fillRect/>
          </a:stretch>
        </p:blipFill>
        <p:spPr>
          <a:xfrm>
            <a:off x="1496931" y="1524000"/>
            <a:ext cx="9198137" cy="4252163"/>
          </a:xfrm>
          <a:prstGeom prst="rect">
            <a:avLst/>
          </a:prstGeom>
        </p:spPr>
      </p:pic>
    </p:spTree>
    <p:extLst>
      <p:ext uri="{BB962C8B-B14F-4D97-AF65-F5344CB8AC3E}">
        <p14:creationId xmlns:p14="http://schemas.microsoft.com/office/powerpoint/2010/main" val="32844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79BC62AB-E99F-EC89-07E5-A131190DB95F}"/>
              </a:ext>
            </a:extLst>
          </p:cNvPr>
          <p:cNvPicPr>
            <a:picLocks noChangeAspect="1"/>
          </p:cNvPicPr>
          <p:nvPr/>
        </p:nvPicPr>
        <p:blipFill>
          <a:blip r:embed="rId2"/>
          <a:stretch>
            <a:fillRect/>
          </a:stretch>
        </p:blipFill>
        <p:spPr>
          <a:xfrm>
            <a:off x="1498050" y="1255379"/>
            <a:ext cx="8900931" cy="4602879"/>
          </a:xfrm>
          <a:prstGeom prst="rect">
            <a:avLst/>
          </a:prstGeom>
        </p:spPr>
      </p:pic>
    </p:spTree>
    <p:extLst>
      <p:ext uri="{BB962C8B-B14F-4D97-AF65-F5344CB8AC3E}">
        <p14:creationId xmlns:p14="http://schemas.microsoft.com/office/powerpoint/2010/main" val="211959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rPr>
              <a:t>www.kaushalya.tech</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22</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AI,ML and Deep Learning</a:t>
            </a:r>
          </a:p>
          <a:p>
            <a:r>
              <a:rPr lang="en-IN" dirty="0">
                <a:latin typeface="Arial" panose="020B0604020202020204" pitchFamily="34" charset="0"/>
                <a:cs typeface="Arial" panose="020B0604020202020204" pitchFamily="34" charset="0"/>
              </a:rPr>
              <a:t>Life Cycle of Machine Learning Project</a:t>
            </a:r>
          </a:p>
          <a:p>
            <a:r>
              <a:rPr lang="en-IN" dirty="0">
                <a:latin typeface="Arial" panose="020B0604020202020204" pitchFamily="34" charset="0"/>
                <a:cs typeface="Arial" panose="020B0604020202020204" pitchFamily="34" charset="0"/>
              </a:rPr>
              <a:t>DevOps</a:t>
            </a:r>
          </a:p>
          <a:p>
            <a:r>
              <a:rPr lang="en-IN" dirty="0" err="1">
                <a:latin typeface="Arial" panose="020B0604020202020204" pitchFamily="34" charset="0"/>
                <a:cs typeface="Arial" panose="020B0604020202020204" pitchFamily="34" charset="0"/>
              </a:rPr>
              <a:t>MLOps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Cloud Platforms for ML Ops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4</a:t>
            </a:fld>
            <a:endParaRPr lang="en-IN"/>
          </a:p>
        </p:txBody>
      </p:sp>
      <p:pic>
        <p:nvPicPr>
          <p:cNvPr id="8" name="Picture 7">
            <a:extLst>
              <a:ext uri="{FF2B5EF4-FFF2-40B4-BE49-F238E27FC236}">
                <a16:creationId xmlns:a16="http://schemas.microsoft.com/office/drawing/2014/main" id="{C49118DB-8D04-80CC-D083-504BF609EB8D}"/>
              </a:ext>
            </a:extLst>
          </p:cNvPr>
          <p:cNvPicPr>
            <a:picLocks noChangeAspect="1"/>
          </p:cNvPicPr>
          <p:nvPr/>
        </p:nvPicPr>
        <p:blipFill>
          <a:blip r:embed="rId2"/>
          <a:stretch>
            <a:fillRect/>
          </a:stretch>
        </p:blipFill>
        <p:spPr>
          <a:xfrm>
            <a:off x="1760749" y="1459774"/>
            <a:ext cx="7628281" cy="4717189"/>
          </a:xfrm>
          <a:prstGeom prst="rect">
            <a:avLst/>
          </a:prstGeom>
        </p:spPr>
      </p:pic>
    </p:spTree>
    <p:extLst>
      <p:ext uri="{BB962C8B-B14F-4D97-AF65-F5344CB8AC3E}">
        <p14:creationId xmlns:p14="http://schemas.microsoft.com/office/powerpoint/2010/main" val="138550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Artificial Intelligence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dirty="0"/>
              <a:t>In </a:t>
            </a:r>
            <a:r>
              <a:rPr lang="en-US" dirty="0">
                <a:hlinkClick r:id="rId2" tooltip="Computer science"/>
              </a:rPr>
              <a:t>computer science</a:t>
            </a:r>
            <a:r>
              <a:rPr lang="en-US" dirty="0"/>
              <a:t>, </a:t>
            </a:r>
            <a:r>
              <a:rPr lang="en-US" b="1" dirty="0"/>
              <a:t>artificial intelligence</a:t>
            </a:r>
            <a:r>
              <a:rPr lang="en-US" dirty="0"/>
              <a:t> (</a:t>
            </a:r>
            <a:r>
              <a:rPr lang="en-US" b="1" dirty="0"/>
              <a:t>AI</a:t>
            </a:r>
            <a:r>
              <a:rPr lang="en-US" dirty="0"/>
              <a:t>), sometimes called </a:t>
            </a:r>
            <a:r>
              <a:rPr lang="en-US" b="1" dirty="0"/>
              <a:t>machine intelligence</a:t>
            </a:r>
            <a:r>
              <a:rPr lang="en-US" dirty="0"/>
              <a:t>, is </a:t>
            </a:r>
            <a:r>
              <a:rPr lang="en-US" dirty="0">
                <a:hlinkClick r:id="rId3" tooltip="Intelligence"/>
              </a:rPr>
              <a:t>intelligence</a:t>
            </a:r>
            <a:r>
              <a:rPr lang="en-US" dirty="0"/>
              <a:t> demonstrated by </a:t>
            </a:r>
            <a:r>
              <a:rPr lang="en-US" dirty="0">
                <a:hlinkClick r:id="rId4" tooltip="Machine"/>
              </a:rPr>
              <a:t>machines</a:t>
            </a:r>
            <a:r>
              <a:rPr lang="en-US" dirty="0"/>
              <a:t>, in contrast to the </a:t>
            </a:r>
            <a:r>
              <a:rPr lang="en-US" b="1" dirty="0"/>
              <a:t>natural intelligence</a:t>
            </a:r>
            <a:r>
              <a:rPr lang="en-US" dirty="0"/>
              <a:t> displayed by humans. Colloquially, the term "artificial intelligence" is often used to describe machines (or computers) that mimic "cognitive" functions that humans associate with the </a:t>
            </a:r>
            <a:r>
              <a:rPr lang="en-US" dirty="0">
                <a:hlinkClick r:id="rId5" tooltip="Human mind"/>
              </a:rPr>
              <a:t>human mind</a:t>
            </a:r>
            <a:r>
              <a:rPr lang="en-US" dirty="0"/>
              <a:t>, such as "learning" and "problem solving"</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5</a:t>
            </a:fld>
            <a:endParaRPr lang="en-IN"/>
          </a:p>
        </p:txBody>
      </p:sp>
    </p:spTree>
    <p:extLst>
      <p:ext uri="{BB962C8B-B14F-4D97-AF65-F5344CB8AC3E}">
        <p14:creationId xmlns:p14="http://schemas.microsoft.com/office/powerpoint/2010/main" val="1806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Cognitive Computing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b="1" u="sng" dirty="0">
                <a:hlinkClick r:id="rId2" tooltip="relating"/>
              </a:rPr>
              <a:t>Cognitive  - </a:t>
            </a:r>
          </a:p>
          <a:p>
            <a:r>
              <a:rPr lang="en-US" b="1" u="sng" dirty="0">
                <a:hlinkClick r:id="rId2" tooltip="relating"/>
              </a:rPr>
              <a:t>Relating</a:t>
            </a:r>
            <a:r>
              <a:rPr lang="en-US" b="1" dirty="0"/>
              <a:t> to or </a:t>
            </a:r>
            <a:r>
              <a:rPr lang="en-US" b="1" dirty="0">
                <a:hlinkClick r:id="rId3" tooltip="involving"/>
              </a:rPr>
              <a:t>involving</a:t>
            </a:r>
            <a:r>
              <a:rPr lang="en-US" b="1" dirty="0"/>
              <a:t> the </a:t>
            </a:r>
            <a:r>
              <a:rPr lang="en-US" b="1" dirty="0">
                <a:hlinkClick r:id="rId4" tooltip="processes"/>
              </a:rPr>
              <a:t>processes</a:t>
            </a:r>
            <a:r>
              <a:rPr lang="en-US" b="1" dirty="0"/>
              <a:t> of </a:t>
            </a:r>
            <a:r>
              <a:rPr lang="en-US" b="1" dirty="0">
                <a:hlinkClick r:id="rId5" tooltip="thinking"/>
              </a:rPr>
              <a:t>thinking</a:t>
            </a:r>
            <a:r>
              <a:rPr lang="en-US" b="1" dirty="0"/>
              <a:t> and </a:t>
            </a:r>
            <a:r>
              <a:rPr lang="en-US" b="1" dirty="0">
                <a:hlinkClick r:id="rId6" tooltip="reasoning"/>
              </a:rPr>
              <a:t>reasoning</a:t>
            </a:r>
            <a:endParaRPr lang="en-US" b="1" dirty="0"/>
          </a:p>
          <a:p>
            <a:r>
              <a:rPr lang="en-US" b="1" dirty="0"/>
              <a:t>Cognitive computing</a:t>
            </a:r>
            <a:r>
              <a:rPr lang="en-US" dirty="0"/>
              <a:t> (</a:t>
            </a:r>
            <a:r>
              <a:rPr lang="en-US" b="1" dirty="0"/>
              <a:t>CC</a:t>
            </a:r>
            <a:r>
              <a:rPr lang="en-US" dirty="0"/>
              <a:t>) describes </a:t>
            </a:r>
            <a:r>
              <a:rPr lang="en-US" dirty="0">
                <a:hlinkClick r:id="rId7" tooltip="Computing platform"/>
              </a:rPr>
              <a:t>technology platforms</a:t>
            </a:r>
            <a:r>
              <a:rPr lang="en-US" dirty="0"/>
              <a:t> that, broadly speaking, are based on the scientific disciplines of </a:t>
            </a:r>
            <a:r>
              <a:rPr lang="en-US" dirty="0">
                <a:hlinkClick r:id="rId8" tooltip="Artificial intelligence"/>
              </a:rPr>
              <a:t>artificial intelligence</a:t>
            </a:r>
            <a:r>
              <a:rPr lang="en-US" dirty="0"/>
              <a:t> and </a:t>
            </a:r>
            <a:r>
              <a:rPr lang="en-US" dirty="0">
                <a:hlinkClick r:id="rId9" tooltip="Signal processing"/>
              </a:rPr>
              <a:t>signal processing</a:t>
            </a:r>
            <a:r>
              <a:rPr lang="en-US" dirty="0"/>
              <a:t>. These platforms encompass </a:t>
            </a:r>
            <a:r>
              <a:rPr lang="en-US" dirty="0">
                <a:hlinkClick r:id="rId10" tooltip="Machine learning"/>
              </a:rPr>
              <a:t>machine learning</a:t>
            </a:r>
            <a:r>
              <a:rPr lang="en-US" dirty="0"/>
              <a:t>, </a:t>
            </a:r>
            <a:r>
              <a:rPr lang="en-US" dirty="0">
                <a:hlinkClick r:id="rId11" tooltip="Automated reasoning"/>
              </a:rPr>
              <a:t>reasoning</a:t>
            </a:r>
            <a:r>
              <a:rPr lang="en-US" dirty="0"/>
              <a:t>, </a:t>
            </a:r>
            <a:r>
              <a:rPr lang="en-US" dirty="0">
                <a:hlinkClick r:id="rId12" tooltip="Natural language processing"/>
              </a:rPr>
              <a:t>natural language processing</a:t>
            </a:r>
            <a:r>
              <a:rPr lang="en-US" dirty="0"/>
              <a:t>, </a:t>
            </a:r>
            <a:r>
              <a:rPr lang="en-US" dirty="0">
                <a:hlinkClick r:id="rId13" tooltip="Speech recognition"/>
              </a:rPr>
              <a:t>speech recognition</a:t>
            </a:r>
            <a:r>
              <a:rPr lang="en-US" dirty="0"/>
              <a:t> and </a:t>
            </a:r>
            <a:r>
              <a:rPr lang="en-US" dirty="0">
                <a:hlinkClick r:id="rId14" tooltip="Computer vision"/>
              </a:rPr>
              <a:t>vision</a:t>
            </a:r>
            <a:r>
              <a:rPr lang="en-US" dirty="0"/>
              <a:t> (object recognition), </a:t>
            </a:r>
            <a:r>
              <a:rPr lang="en-US" dirty="0">
                <a:hlinkClick r:id="rId15" tooltip="Human–computer interaction"/>
              </a:rPr>
              <a:t>human–computer interaction</a:t>
            </a:r>
            <a:r>
              <a:rPr lang="en-US" dirty="0"/>
              <a:t>, </a:t>
            </a:r>
            <a:r>
              <a:rPr lang="en-US" dirty="0">
                <a:hlinkClick r:id="rId16" tooltip="Dialog system"/>
              </a:rPr>
              <a:t>dialog</a:t>
            </a:r>
            <a:r>
              <a:rPr lang="en-US" dirty="0"/>
              <a:t> and narrative generation, among other technologies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6</a:t>
            </a:fld>
            <a:endParaRPr lang="en-IN"/>
          </a:p>
        </p:txBody>
      </p:sp>
    </p:spTree>
    <p:extLst>
      <p:ext uri="{BB962C8B-B14F-4D97-AF65-F5344CB8AC3E}">
        <p14:creationId xmlns:p14="http://schemas.microsoft.com/office/powerpoint/2010/main" val="299066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AI/ML/DL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7</a:t>
            </a:fld>
            <a:endParaRPr lang="en-IN"/>
          </a:p>
        </p:txBody>
      </p:sp>
      <p:pic>
        <p:nvPicPr>
          <p:cNvPr id="11" name="Picture 10">
            <a:extLst>
              <a:ext uri="{FF2B5EF4-FFF2-40B4-BE49-F238E27FC236}">
                <a16:creationId xmlns:a16="http://schemas.microsoft.com/office/drawing/2014/main" id="{A6C7DA0E-04D5-4830-B98D-BC00BA6A0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155" y="1662111"/>
            <a:ext cx="9078686" cy="4514851"/>
          </a:xfrm>
          <a:prstGeom prst="rect">
            <a:avLst/>
          </a:prstGeom>
        </p:spPr>
      </p:pic>
    </p:spTree>
    <p:extLst>
      <p:ext uri="{BB962C8B-B14F-4D97-AF65-F5344CB8AC3E}">
        <p14:creationId xmlns:p14="http://schemas.microsoft.com/office/powerpoint/2010/main" val="328375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Artificial Intelligence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8</a:t>
            </a:fld>
            <a:endParaRPr lang="en-IN"/>
          </a:p>
        </p:txBody>
      </p:sp>
      <p:pic>
        <p:nvPicPr>
          <p:cNvPr id="8" name="Picture 7">
            <a:extLst>
              <a:ext uri="{FF2B5EF4-FFF2-40B4-BE49-F238E27FC236}">
                <a16:creationId xmlns:a16="http://schemas.microsoft.com/office/drawing/2014/main" id="{8E3D26BC-EF1E-49DD-B6B5-8B8E084C8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07" y="1492898"/>
            <a:ext cx="10565585" cy="5228577"/>
          </a:xfrm>
          <a:prstGeom prst="rect">
            <a:avLst/>
          </a:prstGeom>
        </p:spPr>
      </p:pic>
    </p:spTree>
    <p:extLst>
      <p:ext uri="{BB962C8B-B14F-4D97-AF65-F5344CB8AC3E}">
        <p14:creationId xmlns:p14="http://schemas.microsoft.com/office/powerpoint/2010/main" val="197603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AI – History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38200" y="1825624"/>
            <a:ext cx="10515600" cy="4530725"/>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9</a:t>
            </a:fld>
            <a:endParaRPr lang="en-IN"/>
          </a:p>
        </p:txBody>
      </p:sp>
      <p:pic>
        <p:nvPicPr>
          <p:cNvPr id="9" name="Picture 8">
            <a:extLst>
              <a:ext uri="{FF2B5EF4-FFF2-40B4-BE49-F238E27FC236}">
                <a16:creationId xmlns:a16="http://schemas.microsoft.com/office/drawing/2014/main" id="{F9F82A4D-6480-4555-9CA1-184EE9C00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647700"/>
            <a:ext cx="9525000" cy="5562600"/>
          </a:xfrm>
          <a:prstGeom prst="rect">
            <a:avLst/>
          </a:prstGeom>
        </p:spPr>
      </p:pic>
    </p:spTree>
    <p:extLst>
      <p:ext uri="{BB962C8B-B14F-4D97-AF65-F5344CB8AC3E}">
        <p14:creationId xmlns:p14="http://schemas.microsoft.com/office/powerpoint/2010/main" val="1239822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10330</TotalTime>
  <Words>571</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AmazonEmberLight</vt:lpstr>
      <vt:lpstr>Arial</vt:lpstr>
      <vt:lpstr>Calibri</vt:lpstr>
      <vt:lpstr>Calibri Light</vt:lpstr>
      <vt:lpstr>Office Theme</vt:lpstr>
      <vt:lpstr>MLOps</vt:lpstr>
      <vt:lpstr>Introduction</vt:lpstr>
      <vt:lpstr>Topics</vt:lpstr>
      <vt:lpstr>PowerPoint Presentation</vt:lpstr>
      <vt:lpstr>What is Artificial Intelligence ?</vt:lpstr>
      <vt:lpstr>What is Cognitive Computing ?</vt:lpstr>
      <vt:lpstr>What is AI/ML/DL ?</vt:lpstr>
      <vt:lpstr>What is Artificial Intelligence ?</vt:lpstr>
      <vt:lpstr>AI – History</vt:lpstr>
      <vt:lpstr>How does machine learning works ?</vt:lpstr>
      <vt:lpstr>Types of  machine learning </vt:lpstr>
      <vt:lpstr>Machine Learning in Data Science</vt:lpstr>
      <vt:lpstr>Life Cycle of ML Project </vt:lpstr>
      <vt:lpstr>Agile Scrum Framework for development </vt:lpstr>
      <vt:lpstr>DevOps </vt:lpstr>
      <vt:lpstr>DevOps - CICD</vt:lpstr>
      <vt:lpstr>MLOps</vt:lpstr>
      <vt:lpstr>MLOps</vt:lpstr>
      <vt:lpstr>MLOps</vt:lpstr>
      <vt:lpstr>MLOps</vt:lpstr>
      <vt:lpstr>MLOps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 konandur</cp:lastModifiedBy>
  <cp:revision>660</cp:revision>
  <dcterms:created xsi:type="dcterms:W3CDTF">2017-06-25T15:07:02Z</dcterms:created>
  <dcterms:modified xsi:type="dcterms:W3CDTF">2023-05-14T14:25:40Z</dcterms:modified>
</cp:coreProperties>
</file>