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matic SC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maticSC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71dd62e8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71dd62e8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71dd62e8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71dd62e8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1dd62e8c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71dd62e8c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71dd62e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71dd62e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71dd62e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71dd62e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71dd62e8c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71dd62e8c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71dd62e8c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71dd62e8c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71dd62e8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71dd62e8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71dd62e8c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71dd62e8c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71dd62e8c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71dd62e8c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71dd62e8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71dd62e8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71dd62e8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71dd62e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71dd62e8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71dd62e8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1dd62e8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1dd62e8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71dd62e8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71dd62e8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71dd62e8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71dd62e8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1dd62e8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71dd62e8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loud.google.com/solutions/machine-learning/mlops-continuous-delivery-and-automation-pipelines-in-machine-learning" TargetMode="External"/><Relationship Id="rId4" Type="http://schemas.openxmlformats.org/officeDocument/2006/relationships/hyperlink" Target="https://blogs.nvidia.com/blog/2020/09/03/what-is-mlops/" TargetMode="External"/><Relationship Id="rId5" Type="http://schemas.openxmlformats.org/officeDocument/2006/relationships/hyperlink" Target="https://azure.microsoft.com/mediahandler/files/resourcefiles/mlops-infographic/MLOps%20Infographic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Nuts and BOLTS of MLOps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99100"/>
            <a:ext cx="8520600" cy="12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MLOps 101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ctr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Srivatsan Srinivasan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MLOps is not about throwing a product and everything is fine</a:t>
            </a:r>
            <a:endParaRPr sz="23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6600"/>
            <a:ext cx="4337050" cy="4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MLOps?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MLOps in simple term is DevOps for Machine Learning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MLOps enables data science (data engineers and ML engineers) and IT teams (Software and Infra engineers) to </a:t>
            </a:r>
            <a:r>
              <a:rPr lang="en" sz="1900"/>
              <a:t>collaborate</a:t>
            </a:r>
            <a:r>
              <a:rPr lang="en" sz="1900"/>
              <a:t> and increase pace at which ML models can be developed, deployed, scaled, </a:t>
            </a:r>
            <a:r>
              <a:rPr lang="en" sz="1900"/>
              <a:t>monitored and re-trained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533400" y="1371600"/>
            <a:ext cx="777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Practicing MLOps means that you advocate for automation and monitoring at all steps of ML system construction, including integration, testing, releasing, deployment and infrastructure management”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4512325" y="3137225"/>
            <a:ext cx="4095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b="1" lang="en" sz="1900">
                <a:latin typeface="Source Code Pro"/>
                <a:ea typeface="Source Code Pro"/>
                <a:cs typeface="Source Code Pro"/>
                <a:sym typeface="Source Code Pro"/>
              </a:rPr>
              <a:t>Google</a:t>
            </a:r>
            <a:endParaRPr b="1"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64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MLOps is different from devOps?</a:t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402875" y="814225"/>
            <a:ext cx="73380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Data/Schema versioning apart from code versioning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Exprementation tracking (Model hyperparameters, Data Distribution, Model performance, feature importance etc)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Model 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artifacts versioning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Monitor 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continuously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for data and model drift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Continuous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re-training of model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Capture sensitivity of key features to target 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MLOps is different from devOps?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38" y="1093850"/>
            <a:ext cx="8093324" cy="35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5735000" y="4610700"/>
            <a:ext cx="27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Image Source: Nvidia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+ DevOps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523750" y="1369800"/>
            <a:ext cx="7338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CI - B</a:t>
            </a: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uild</a:t>
            </a: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, Test and validate code + data + schema + models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CD - ML Training Pipeline + (or) Serving Component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CT - Automatically re-train and serve the model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59300" y="64250"/>
            <a:ext cx="85206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8"/>
              <a:t>MLOps Automated pipeline and components</a:t>
            </a:r>
            <a:endParaRPr sz="2488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0" y="514825"/>
            <a:ext cx="8932226" cy="45398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83100" y="-119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outcomes of MLOps</a:t>
            </a:r>
            <a:endParaRPr/>
          </a:p>
        </p:txBody>
      </p:sp>
      <p:grpSp>
        <p:nvGrpSpPr>
          <p:cNvPr id="156" name="Google Shape;156;p29"/>
          <p:cNvGrpSpPr/>
          <p:nvPr/>
        </p:nvGrpSpPr>
        <p:grpSpPr>
          <a:xfrm>
            <a:off x="363524" y="1258050"/>
            <a:ext cx="3102776" cy="2547000"/>
            <a:chOff x="363524" y="1258050"/>
            <a:chExt cx="3102776" cy="2547000"/>
          </a:xfrm>
        </p:grpSpPr>
        <p:sp>
          <p:nvSpPr>
            <p:cNvPr id="157" name="Google Shape;157;p29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9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Reproducibility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9"/>
            <p:cNvSpPr txBox="1"/>
            <p:nvPr/>
          </p:nvSpPr>
          <p:spPr>
            <a:xfrm rot="-2700000">
              <a:off x="951510" y="2362442"/>
              <a:ext cx="2736079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Track and Manage Assets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Enable </a:t>
              </a: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Collaboration ( data and code)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29"/>
          <p:cNvGrpSpPr/>
          <p:nvPr/>
        </p:nvGrpSpPr>
        <p:grpSpPr>
          <a:xfrm>
            <a:off x="2273746" y="1258050"/>
            <a:ext cx="3007379" cy="2547000"/>
            <a:chOff x="2273746" y="1258050"/>
            <a:chExt cx="3007379" cy="2547000"/>
          </a:xfrm>
        </p:grpSpPr>
        <p:sp>
          <p:nvSpPr>
            <p:cNvPr id="162" name="Google Shape;162;p29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9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9"/>
            <p:cNvSpPr txBox="1"/>
            <p:nvPr/>
          </p:nvSpPr>
          <p:spPr>
            <a:xfrm rot="-2700000">
              <a:off x="2881494" y="2410140"/>
              <a:ext cx="2601163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Seamlessly and </a:t>
              </a: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Rapidly</a:t>
              </a: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 deploy model 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Scale and A/B test models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9"/>
          <p:cNvGrpSpPr/>
          <p:nvPr/>
        </p:nvGrpSpPr>
        <p:grpSpPr>
          <a:xfrm>
            <a:off x="4193764" y="1242302"/>
            <a:ext cx="3329886" cy="2562748"/>
            <a:chOff x="4193764" y="1242302"/>
            <a:chExt cx="3329886" cy="2562748"/>
          </a:xfrm>
        </p:grpSpPr>
        <p:sp>
          <p:nvSpPr>
            <p:cNvPr id="167" name="Google Shape;167;p29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61249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B6124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9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Packaging and Validation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9"/>
            <p:cNvSpPr txBox="1"/>
            <p:nvPr/>
          </p:nvSpPr>
          <p:spPr>
            <a:xfrm rot="-2700000">
              <a:off x="4734727" y="2248892"/>
              <a:ext cx="3057247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Model Portability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Model meets functional and latency requirement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29"/>
          <p:cNvGrpSpPr/>
          <p:nvPr/>
        </p:nvGrpSpPr>
        <p:grpSpPr>
          <a:xfrm>
            <a:off x="6103986" y="1258050"/>
            <a:ext cx="2726286" cy="2547000"/>
            <a:chOff x="6103986" y="1258050"/>
            <a:chExt cx="2726286" cy="2547000"/>
          </a:xfrm>
        </p:grpSpPr>
        <p:sp>
          <p:nvSpPr>
            <p:cNvPr id="172" name="Google Shape;172;p29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4134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C4134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29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Explainability, Monitoring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and Re-training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29"/>
            <p:cNvSpPr txBox="1"/>
            <p:nvPr/>
          </p:nvSpPr>
          <p:spPr>
            <a:xfrm rot="-2700000">
              <a:off x="676995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Model behavior meets set standard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Track and Monitor Models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https://cloud.google.com/solutions/machine-learning/mlops-continuous-delivery-and-automation-pipelines-in-machine-learning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https://blogs.nvidia.com/blog/2020/09/03/what-is-mlops/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https://azure.microsoft.com/mediahandler/files/resourcefiles/mlops-infographic/MLOps%20Infographic.pdf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Overview of Machine learning lifecycle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Challenges with ML Systems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What is MLOps?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How MLOps is different from DevOps?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MLOps Automated Pipelines and Components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Key Outcomes from MLOps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what do we see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70050"/>
            <a:ext cx="7333664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Real world ml systems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25" y="1093850"/>
            <a:ext cx="8520601" cy="35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966925" y="4512025"/>
            <a:ext cx="783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Source - https://papers.nips.cc/paper/2015/file/86df7dcfd896fcaf2674f757a2463eba-Paper.pdf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ML process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00" y="617750"/>
            <a:ext cx="7920599" cy="44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ML during development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Development, training and deployment environment can be different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Tools, libraries and dependencies can complicate deployment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Tracking and analyzing experiment can become tedious to handle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Difficult to reproduce experiment as input data changes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ML Code end up in a </a:t>
            </a:r>
            <a:r>
              <a:rPr lang="en" sz="1729"/>
              <a:t>spaghetti</a:t>
            </a:r>
            <a:r>
              <a:rPr lang="en" sz="1729"/>
              <a:t> jungle</a:t>
            </a:r>
            <a:endParaRPr sz="172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ML in production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8675"/>
            <a:ext cx="8520600" cy="3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Live data is not equal to training data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Feature engineering pipeline must match between training and serving infrastructure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Seamlessly scale up and scale down deployed model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Continuous</a:t>
            </a:r>
            <a:r>
              <a:rPr lang="en" sz="1729"/>
              <a:t> training and champion challenger model deployment 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Different technology landscape between development and deployment</a:t>
            </a:r>
            <a:endParaRPr sz="172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people and process in ML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000075"/>
            <a:ext cx="85206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Skill mismatch between Data Engineers, Data Scientist and Software/DevOps Engineers</a:t>
            </a:r>
            <a:endParaRPr sz="1729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1875"/>
            <a:ext cx="8839201" cy="27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241725" y="4538875"/>
            <a:ext cx="88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Image Source - https://techcommunity.microsoft.com/t5/azure-ai/mlops-is-not-enough/ba-p/1386789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What is MLOps?</a:t>
            </a:r>
            <a:endParaRPr sz="5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